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84" r:id="rId3"/>
  </p:sldMasterIdLst>
  <p:notesMasterIdLst>
    <p:notesMasterId r:id="rId31"/>
  </p:notesMasterIdLst>
  <p:sldIdLst>
    <p:sldId id="256" r:id="rId4"/>
    <p:sldId id="257" r:id="rId5"/>
    <p:sldId id="258" r:id="rId6"/>
    <p:sldId id="259" r:id="rId7"/>
    <p:sldId id="260" r:id="rId8"/>
    <p:sldId id="261" r:id="rId9"/>
    <p:sldId id="262" r:id="rId10"/>
    <p:sldId id="28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2192000" cy="6858000"/>
  <p:notesSz cx="6858000" cy="9144000"/>
  <p:embeddedFontLst>
    <p:embeddedFont>
      <p:font typeface="Helvetica Neue" panose="020B0604020202020204" charset="0"/>
      <p:regular r:id="rId32"/>
      <p:bold r:id="rId33"/>
      <p:italic r:id="rId34"/>
      <p:boldItalic r:id="rId35"/>
    </p:embeddedFont>
    <p:embeddedFont>
      <p:font typeface="Trebuchet MS" panose="020B0603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jReGK64XWwkd6HhIaHMUGIBUJ9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42"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165492471335817E-3"/>
          <c:y val="2.96691060676239E-2"/>
          <c:w val="0.96180555555555614"/>
          <c:h val="0.90819546086150993"/>
        </c:manualLayout>
      </c:layout>
      <c:barChart>
        <c:barDir val="col"/>
        <c:grouping val="stacked"/>
        <c:varyColors val="0"/>
        <c:ser>
          <c:idx val="0"/>
          <c:order val="0"/>
          <c:tx>
            <c:strRef>
              <c:f>Sheet1!$B$1</c:f>
              <c:strCache>
                <c:ptCount val="1"/>
                <c:pt idx="0">
                  <c:v>Govt</c:v>
                </c:pt>
              </c:strCache>
            </c:strRef>
          </c:tx>
          <c:spPr>
            <a:solidFill>
              <a:srgbClr val="225392"/>
            </a:solidFill>
          </c:spPr>
          <c:invertIfNegative val="0"/>
          <c:dLbls>
            <c:spPr>
              <a:noFill/>
              <a:ln>
                <a:noFill/>
              </a:ln>
              <a:effectLst/>
            </c:spPr>
            <c:txPr>
              <a:bodyPr/>
              <a:lstStyle/>
              <a:p>
                <a:pPr>
                  <a:defRPr sz="1200" b="1" i="0" baseline="0">
                    <a:solidFill>
                      <a:schemeClr val="bg1"/>
                    </a:solidFill>
                    <a:latin typeface="Arial"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2023</c:v>
                </c:pt>
                <c:pt idx="1">
                  <c:v>2025</c:v>
                </c:pt>
                <c:pt idx="2">
                  <c:v>2030</c:v>
                </c:pt>
                <c:pt idx="3">
                  <c:v>2035</c:v>
                </c:pt>
                <c:pt idx="4">
                  <c:v>2040</c:v>
                </c:pt>
                <c:pt idx="5">
                  <c:v>2045</c:v>
                </c:pt>
                <c:pt idx="6">
                  <c:v>2050</c:v>
                </c:pt>
              </c:numCache>
            </c:numRef>
          </c:cat>
          <c:val>
            <c:numRef>
              <c:f>Sheet1!$B$2:$B$8</c:f>
              <c:numCache>
                <c:formatCode>"$"#,##0</c:formatCode>
                <c:ptCount val="7"/>
                <c:pt idx="0">
                  <c:v>222</c:v>
                </c:pt>
                <c:pt idx="1">
                  <c:v>253</c:v>
                </c:pt>
                <c:pt idx="2">
                  <c:v>321</c:v>
                </c:pt>
                <c:pt idx="3">
                  <c:v>398</c:v>
                </c:pt>
                <c:pt idx="4">
                  <c:v>481</c:v>
                </c:pt>
                <c:pt idx="5">
                  <c:v>562</c:v>
                </c:pt>
                <c:pt idx="6">
                  <c:v>644</c:v>
                </c:pt>
              </c:numCache>
            </c:numRef>
          </c:val>
          <c:extLst>
            <c:ext xmlns:c16="http://schemas.microsoft.com/office/drawing/2014/chart" uri="{C3380CC4-5D6E-409C-BE32-E72D297353CC}">
              <c16:uniqueId val="{00000000-48FC-B648-8F4D-8C131C84628F}"/>
            </c:ext>
          </c:extLst>
        </c:ser>
        <c:ser>
          <c:idx val="1"/>
          <c:order val="1"/>
          <c:tx>
            <c:strRef>
              <c:f>Sheet1!$C$1</c:f>
              <c:strCache>
                <c:ptCount val="1"/>
                <c:pt idx="0">
                  <c:v>Non-Govt</c:v>
                </c:pt>
              </c:strCache>
            </c:strRef>
          </c:tx>
          <c:spPr>
            <a:solidFill>
              <a:srgbClr val="8B94BE"/>
            </a:solidFill>
          </c:spPr>
          <c:invertIfNegative val="0"/>
          <c:dLbls>
            <c:dLbl>
              <c:idx val="0"/>
              <c:layout>
                <c:manualLayout>
                  <c:x val="0"/>
                  <c:y val="-7.0187308939323845E-2"/>
                </c:manualLayout>
              </c:layout>
              <c:tx>
                <c:rich>
                  <a:bodyPr/>
                  <a:lstStyle/>
                  <a:p>
                    <a:r>
                      <a:rPr lang="en-US" baseline="0" dirty="0">
                        <a:solidFill>
                          <a:schemeClr val="tx1"/>
                        </a:solidFill>
                      </a:rPr>
                      <a:t>$345</a:t>
                    </a:r>
                    <a:endParaRPr lang="en-US" dirty="0">
                      <a:solidFill>
                        <a:schemeClr val="tx1"/>
                      </a:solidFill>
                    </a:endParaRP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8FC-B648-8F4D-8C131C84628F}"/>
                </c:ext>
              </c:extLst>
            </c:dLbl>
            <c:dLbl>
              <c:idx val="1"/>
              <c:layout>
                <c:manualLayout>
                  <c:x val="-1.7543859649122807E-3"/>
                  <c:y val="-7.0002964335340437E-2"/>
                </c:manualLayout>
              </c:layout>
              <c:tx>
                <c:rich>
                  <a:bodyPr/>
                  <a:lstStyle/>
                  <a:p>
                    <a:r>
                      <a:rPr lang="en-US" dirty="0">
                        <a:solidFill>
                          <a:schemeClr val="tx1"/>
                        </a:solidFill>
                      </a:rPr>
                      <a:t>$394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8FC-B648-8F4D-8C131C84628F}"/>
                </c:ext>
              </c:extLst>
            </c:dLbl>
            <c:dLbl>
              <c:idx val="2"/>
              <c:layout>
                <c:manualLayout>
                  <c:x val="-1.7545241055394391E-3"/>
                  <c:y val="-8.1037332098193693E-2"/>
                </c:manualLayout>
              </c:layout>
              <c:tx>
                <c:rich>
                  <a:bodyPr/>
                  <a:lstStyle/>
                  <a:p>
                    <a:r>
                      <a:rPr lang="en-US" baseline="0" dirty="0">
                        <a:solidFill>
                          <a:schemeClr val="tx1"/>
                        </a:solidFill>
                      </a:rPr>
                      <a:t>$498</a:t>
                    </a:r>
                    <a:endParaRPr lang="en-US" dirty="0">
                      <a:solidFill>
                        <a:schemeClr val="tx1"/>
                      </a:solidFill>
                    </a:endParaRP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8FC-B648-8F4D-8C131C84628F}"/>
                </c:ext>
              </c:extLst>
            </c:dLbl>
            <c:dLbl>
              <c:idx val="3"/>
              <c:layout>
                <c:manualLayout>
                  <c:x val="-1.3814062709412057E-7"/>
                  <c:y val="-9.6953960166743861E-2"/>
                </c:manualLayout>
              </c:layout>
              <c:tx>
                <c:rich>
                  <a:bodyPr/>
                  <a:lstStyle/>
                  <a:p>
                    <a:r>
                      <a:rPr lang="en-US" baseline="0" dirty="0">
                        <a:solidFill>
                          <a:schemeClr val="tx1"/>
                        </a:solidFill>
                      </a:rPr>
                      <a:t>$617</a:t>
                    </a:r>
                    <a:endParaRPr lang="en-US" dirty="0">
                      <a:solidFill>
                        <a:schemeClr val="tx1"/>
                      </a:solidFill>
                    </a:endParaRP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8FC-B648-8F4D-8C131C84628F}"/>
                </c:ext>
              </c:extLst>
            </c:dLbl>
            <c:dLbl>
              <c:idx val="4"/>
              <c:layout>
                <c:manualLayout>
                  <c:x val="-1.7546622461665977E-3"/>
                  <c:y val="-0.10870310328855956"/>
                </c:manualLayout>
              </c:layout>
              <c:tx>
                <c:rich>
                  <a:bodyPr/>
                  <a:lstStyle/>
                  <a:p>
                    <a:r>
                      <a:rPr lang="en-US" baseline="0" dirty="0">
                        <a:solidFill>
                          <a:schemeClr val="tx1"/>
                        </a:solidFill>
                      </a:rPr>
                      <a:t>$742</a:t>
                    </a:r>
                    <a:endParaRPr lang="en-US" dirty="0">
                      <a:solidFill>
                        <a:schemeClr val="tx1"/>
                      </a:solidFill>
                    </a:endParaRP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8FC-B648-8F4D-8C131C84628F}"/>
                </c:ext>
              </c:extLst>
            </c:dLbl>
            <c:dLbl>
              <c:idx val="5"/>
              <c:layout>
                <c:manualLayout>
                  <c:x val="4.3368086899420177E-19"/>
                  <c:y val="-0.12370504863362672"/>
                </c:manualLayout>
              </c:layout>
              <c:tx>
                <c:rich>
                  <a:bodyPr/>
                  <a:lstStyle/>
                  <a:p>
                    <a:r>
                      <a:rPr lang="en-US" baseline="0" dirty="0">
                        <a:solidFill>
                          <a:schemeClr val="tx1"/>
                        </a:solidFill>
                      </a:rPr>
                      <a:t>$863</a:t>
                    </a:r>
                    <a:endParaRPr lang="en-US" dirty="0">
                      <a:solidFill>
                        <a:schemeClr val="tx1"/>
                      </a:solidFill>
                    </a:endParaRPr>
                  </a:p>
                </c:rich>
              </c:tx>
              <c:dLblPos val="ctr"/>
              <c:showLegendKey val="0"/>
              <c:showVal val="1"/>
              <c:showCatName val="0"/>
              <c:showSerName val="0"/>
              <c:showPercent val="0"/>
              <c:showBubbleSize val="0"/>
              <c:extLst>
                <c:ext xmlns:c15="http://schemas.microsoft.com/office/drawing/2012/chart" uri="{CE6537A1-D6FC-4f65-9D91-7224C49458BB}">
                  <c15:layout>
                    <c:manualLayout>
                      <c:w val="6.4385964912280699E-2"/>
                      <c:h val="3.9541269106067617E-2"/>
                    </c:manualLayout>
                  </c15:layout>
                  <c15:showDataLabelsRange val="0"/>
                </c:ext>
                <c:ext xmlns:c16="http://schemas.microsoft.com/office/drawing/2014/chart" uri="{C3380CC4-5D6E-409C-BE32-E72D297353CC}">
                  <c16:uniqueId val="{00000006-48FC-B648-8F4D-8C131C84628F}"/>
                </c:ext>
              </c:extLst>
            </c:dLbl>
            <c:dLbl>
              <c:idx val="6"/>
              <c:layout>
                <c:manualLayout>
                  <c:x val="-3.5087719298245615E-3"/>
                  <c:y val="-0.14123668364983788"/>
                </c:manualLayout>
              </c:layout>
              <c:tx>
                <c:rich>
                  <a:bodyPr/>
                  <a:lstStyle/>
                  <a:p>
                    <a:r>
                      <a:rPr lang="en-US" baseline="0" dirty="0">
                        <a:solidFill>
                          <a:schemeClr val="tx1"/>
                        </a:solidFill>
                      </a:rPr>
                      <a:t> $983</a:t>
                    </a:r>
                    <a:endParaRPr lang="en-US" dirty="0">
                      <a:solidFill>
                        <a:schemeClr val="tx1"/>
                      </a:solidFill>
                    </a:endParaRP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8FC-B648-8F4D-8C131C84628F}"/>
                </c:ext>
              </c:extLst>
            </c:dLbl>
            <c:dLbl>
              <c:idx val="7"/>
              <c:layout>
                <c:manualLayout>
                  <c:x val="-3.6883547451305431E-4"/>
                  <c:y val="-0.15387753589624825"/>
                </c:manualLayout>
              </c:layout>
              <c:tx>
                <c:rich>
                  <a:bodyPr/>
                  <a:lstStyle/>
                  <a:p>
                    <a:r>
                      <a:rPr lang="en-US" baseline="0" dirty="0">
                        <a:solidFill>
                          <a:srgbClr val="4A0D66"/>
                        </a:solidFill>
                      </a:rPr>
                      <a:t> $1.14 Trillion</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8FC-B648-8F4D-8C131C84628F}"/>
                </c:ext>
              </c:extLst>
            </c:dLbl>
            <c:dLbl>
              <c:idx val="8"/>
              <c:layout>
                <c:manualLayout>
                  <c:x val="-3.5087719298245636E-3"/>
                  <c:y val="-0.12489634089856416"/>
                </c:manualLayout>
              </c:layout>
              <c:tx>
                <c:rich>
                  <a:bodyPr/>
                  <a:lstStyle/>
                  <a:p>
                    <a:r>
                      <a:rPr lang="en-US" baseline="0" dirty="0">
                        <a:solidFill>
                          <a:srgbClr val="4A0D66"/>
                        </a:solidFill>
                      </a:rPr>
                      <a:t>$1.205 Trillion</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8FC-B648-8F4D-8C131C84628F}"/>
                </c:ext>
              </c:extLst>
            </c:dLbl>
            <c:spPr>
              <a:noFill/>
              <a:ln>
                <a:noFill/>
              </a:ln>
              <a:effectLst/>
            </c:spPr>
            <c:txPr>
              <a:bodyPr/>
              <a:lstStyle/>
              <a:p>
                <a:pPr>
                  <a:defRPr sz="1200" b="1" i="0" baseline="0">
                    <a:solidFill>
                      <a:schemeClr val="tx1"/>
                    </a:solidFill>
                    <a:latin typeface="Arial"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2023</c:v>
                </c:pt>
                <c:pt idx="1">
                  <c:v>2025</c:v>
                </c:pt>
                <c:pt idx="2">
                  <c:v>2030</c:v>
                </c:pt>
                <c:pt idx="3">
                  <c:v>2035</c:v>
                </c:pt>
                <c:pt idx="4">
                  <c:v>2040</c:v>
                </c:pt>
                <c:pt idx="5">
                  <c:v>2045</c:v>
                </c:pt>
                <c:pt idx="6">
                  <c:v>2050</c:v>
                </c:pt>
              </c:numCache>
            </c:numRef>
          </c:cat>
          <c:val>
            <c:numRef>
              <c:f>Sheet1!$C$2:$C$8</c:f>
              <c:numCache>
                <c:formatCode>"$"#,##0</c:formatCode>
                <c:ptCount val="7"/>
                <c:pt idx="0">
                  <c:v>123</c:v>
                </c:pt>
                <c:pt idx="1">
                  <c:v>141</c:v>
                </c:pt>
                <c:pt idx="2">
                  <c:v>177</c:v>
                </c:pt>
                <c:pt idx="3">
                  <c:v>219</c:v>
                </c:pt>
                <c:pt idx="4">
                  <c:v>261</c:v>
                </c:pt>
                <c:pt idx="5">
                  <c:v>301</c:v>
                </c:pt>
                <c:pt idx="6">
                  <c:v>339</c:v>
                </c:pt>
              </c:numCache>
            </c:numRef>
          </c:val>
          <c:extLst>
            <c:ext xmlns:c16="http://schemas.microsoft.com/office/drawing/2014/chart" uri="{C3380CC4-5D6E-409C-BE32-E72D297353CC}">
              <c16:uniqueId val="{0000000A-48FC-B648-8F4D-8C131C84628F}"/>
            </c:ext>
          </c:extLst>
        </c:ser>
        <c:dLbls>
          <c:showLegendKey val="0"/>
          <c:showVal val="0"/>
          <c:showCatName val="0"/>
          <c:showSerName val="0"/>
          <c:showPercent val="0"/>
          <c:showBubbleSize val="0"/>
        </c:dLbls>
        <c:gapWidth val="75"/>
        <c:overlap val="100"/>
        <c:axId val="142311808"/>
        <c:axId val="164557568"/>
      </c:barChart>
      <c:lineChart>
        <c:grouping val="standard"/>
        <c:varyColors val="0"/>
        <c:ser>
          <c:idx val="2"/>
          <c:order val="2"/>
          <c:tx>
            <c:strRef>
              <c:f>Sheet1!$D$1</c:f>
              <c:strCache>
                <c:ptCount val="1"/>
                <c:pt idx="0">
                  <c:v>   </c:v>
                </c:pt>
              </c:strCache>
            </c:strRef>
          </c:tx>
          <c:spPr>
            <a:ln w="76200">
              <a:solidFill>
                <a:srgbClr val="4A0D66"/>
              </a:solidFill>
            </a:ln>
          </c:spPr>
          <c:marker>
            <c:symbol val="square"/>
            <c:size val="12"/>
            <c:spPr>
              <a:solidFill>
                <a:srgbClr val="4A0D66"/>
              </a:solidFill>
              <a:ln>
                <a:solidFill>
                  <a:schemeClr val="bg1"/>
                </a:solidFill>
              </a:ln>
            </c:spPr>
          </c:marker>
          <c:dLbls>
            <c:spPr>
              <a:noFill/>
              <a:ln>
                <a:noFill/>
              </a:ln>
              <a:effectLst/>
            </c:spPr>
            <c:txPr>
              <a:bodyPr/>
              <a:lstStyle/>
              <a:p>
                <a:pPr>
                  <a:defRPr sz="1200" b="1" i="0" baseline="0">
                    <a:solidFill>
                      <a:schemeClr val="tx1"/>
                    </a:solidFill>
                    <a:latin typeface="Arial"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2023</c:v>
                </c:pt>
                <c:pt idx="1">
                  <c:v>2025</c:v>
                </c:pt>
                <c:pt idx="2">
                  <c:v>2030</c:v>
                </c:pt>
                <c:pt idx="3">
                  <c:v>2035</c:v>
                </c:pt>
                <c:pt idx="4">
                  <c:v>2040</c:v>
                </c:pt>
                <c:pt idx="5">
                  <c:v>2045</c:v>
                </c:pt>
                <c:pt idx="6">
                  <c:v>2050</c:v>
                </c:pt>
              </c:numCache>
            </c:numRef>
          </c:cat>
          <c:val>
            <c:numRef>
              <c:f>Sheet1!$D$2:$D$8</c:f>
              <c:numCache>
                <c:formatCode>General</c:formatCode>
                <c:ptCount val="7"/>
                <c:pt idx="0" formatCode="0.0">
                  <c:v>6.7</c:v>
                </c:pt>
                <c:pt idx="1">
                  <c:v>7.2</c:v>
                </c:pt>
                <c:pt idx="2">
                  <c:v>8.5</c:v>
                </c:pt>
                <c:pt idx="3">
                  <c:v>9.9</c:v>
                </c:pt>
                <c:pt idx="4">
                  <c:v>11.2</c:v>
                </c:pt>
                <c:pt idx="5">
                  <c:v>12.1</c:v>
                </c:pt>
                <c:pt idx="6">
                  <c:v>12.7</c:v>
                </c:pt>
              </c:numCache>
            </c:numRef>
          </c:val>
          <c:smooth val="0"/>
          <c:extLst>
            <c:ext xmlns:c16="http://schemas.microsoft.com/office/drawing/2014/chart" uri="{C3380CC4-5D6E-409C-BE32-E72D297353CC}">
              <c16:uniqueId val="{0000000B-48FC-B648-8F4D-8C131C84628F}"/>
            </c:ext>
          </c:extLst>
        </c:ser>
        <c:dLbls>
          <c:showLegendKey val="0"/>
          <c:showVal val="0"/>
          <c:showCatName val="0"/>
          <c:showSerName val="0"/>
          <c:showPercent val="0"/>
          <c:showBubbleSize val="0"/>
        </c:dLbls>
        <c:marker val="1"/>
        <c:smooth val="0"/>
        <c:axId val="185721984"/>
        <c:axId val="176268032"/>
      </c:lineChart>
      <c:catAx>
        <c:axId val="142311808"/>
        <c:scaling>
          <c:orientation val="minMax"/>
        </c:scaling>
        <c:delete val="0"/>
        <c:axPos val="b"/>
        <c:numFmt formatCode="General" sourceLinked="1"/>
        <c:majorTickMark val="none"/>
        <c:minorTickMark val="none"/>
        <c:tickLblPos val="nextTo"/>
        <c:spPr>
          <a:ln>
            <a:solidFill>
              <a:schemeClr val="accent2">
                <a:lumMod val="50000"/>
              </a:schemeClr>
            </a:solidFill>
          </a:ln>
        </c:spPr>
        <c:txPr>
          <a:bodyPr/>
          <a:lstStyle/>
          <a:p>
            <a:pPr>
              <a:defRPr sz="1200" b="1" baseline="0">
                <a:solidFill>
                  <a:schemeClr val="tx1"/>
                </a:solidFill>
                <a:latin typeface="Arial" panose="020B0604020202020204" pitchFamily="34" charset="0"/>
                <a:cs typeface="Arial" panose="020B0604020202020204" pitchFamily="34" charset="0"/>
              </a:defRPr>
            </a:pPr>
            <a:endParaRPr lang="en-US"/>
          </a:p>
        </c:txPr>
        <c:crossAx val="164557568"/>
        <c:crosses val="autoZero"/>
        <c:auto val="1"/>
        <c:lblAlgn val="ctr"/>
        <c:lblOffset val="100"/>
        <c:noMultiLvlLbl val="0"/>
      </c:catAx>
      <c:valAx>
        <c:axId val="164557568"/>
        <c:scaling>
          <c:orientation val="minMax"/>
          <c:max val="1300"/>
          <c:min val="0"/>
        </c:scaling>
        <c:delete val="0"/>
        <c:axPos val="l"/>
        <c:numFmt formatCode="&quot;$&quot;#,##0" sourceLinked="1"/>
        <c:majorTickMark val="none"/>
        <c:minorTickMark val="none"/>
        <c:tickLblPos val="none"/>
        <c:spPr>
          <a:ln>
            <a:noFill/>
          </a:ln>
        </c:spPr>
        <c:crossAx val="142311808"/>
        <c:crosses val="autoZero"/>
        <c:crossBetween val="between"/>
      </c:valAx>
      <c:valAx>
        <c:axId val="176268032"/>
        <c:scaling>
          <c:orientation val="minMax"/>
          <c:max val="14.1"/>
          <c:min val="1"/>
        </c:scaling>
        <c:delete val="0"/>
        <c:axPos val="r"/>
        <c:numFmt formatCode="0.0" sourceLinked="1"/>
        <c:majorTickMark val="none"/>
        <c:minorTickMark val="none"/>
        <c:tickLblPos val="none"/>
        <c:spPr>
          <a:ln>
            <a:noFill/>
          </a:ln>
        </c:spPr>
        <c:crossAx val="185721984"/>
        <c:crosses val="max"/>
        <c:crossBetween val="between"/>
      </c:valAx>
      <c:catAx>
        <c:axId val="185721984"/>
        <c:scaling>
          <c:orientation val="minMax"/>
        </c:scaling>
        <c:delete val="1"/>
        <c:axPos val="b"/>
        <c:numFmt formatCode="General" sourceLinked="1"/>
        <c:majorTickMark val="out"/>
        <c:minorTickMark val="none"/>
        <c:tickLblPos val="none"/>
        <c:crossAx val="17626803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lz.org/media/Documents/healthy-brain-initiative-road-map-for-indian-countr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publichealthgateway/publichealthservices/essentialhealthservice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lz.org/media/Documents/Healthy_Brain_Initiative_Road_Map_2023_2027.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lz.org/media/Documents/healthy-brain-initiative-road-map_evaluation-tool.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lz.org/media/Documents/Healthy_Brain_Initiative_Road_Map_2023_2027.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lz.org/media/Documents/Healthy_Brain_Initiative_Road_Map_2023_2027.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lz.org/media/Documents/Healthy_Brain_Initiative_Road_Map_2023_2027.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7" name="Google Shape;3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US" sz="1100" dirty="0"/>
              <a:t>The </a:t>
            </a:r>
            <a:r>
              <a:rPr lang="en-US" sz="1100" i="1" u="sng" dirty="0">
                <a:solidFill>
                  <a:schemeClr val="hlink"/>
                </a:solidFill>
                <a:hlinkClick r:id="rId3"/>
              </a:rPr>
              <a:t>Healthy Brain Initiative (HBI) Road Map for Indian Country</a:t>
            </a:r>
            <a:r>
              <a:rPr lang="en-US" sz="1100" dirty="0"/>
              <a:t> (HBI Road Map for Indian Country) was published in November 2019.</a:t>
            </a:r>
            <a:endParaRPr sz="1100" dirty="0"/>
          </a:p>
          <a:p>
            <a:pPr marL="0" lvl="0" indent="0" algn="l" rtl="0">
              <a:lnSpc>
                <a:spcPct val="100000"/>
              </a:lnSpc>
              <a:spcBef>
                <a:spcPts val="0"/>
              </a:spcBef>
              <a:spcAft>
                <a:spcPts val="0"/>
              </a:spcAft>
              <a:buSzPts val="1400"/>
              <a:buFont typeface="Arial"/>
              <a:buNone/>
            </a:pPr>
            <a:endParaRPr sz="1100" dirty="0"/>
          </a:p>
          <a:p>
            <a:pPr marL="0" lvl="0" indent="0" algn="l" rtl="0">
              <a:lnSpc>
                <a:spcPct val="100000"/>
              </a:lnSpc>
              <a:spcBef>
                <a:spcPts val="0"/>
              </a:spcBef>
              <a:spcAft>
                <a:spcPts val="0"/>
              </a:spcAft>
              <a:buSzPts val="1400"/>
              <a:buFont typeface="Arial"/>
              <a:buNone/>
            </a:pPr>
            <a:r>
              <a:rPr lang="en-US" sz="1100" dirty="0"/>
              <a:t>Talking Points</a:t>
            </a:r>
            <a:endParaRPr sz="1100" dirty="0"/>
          </a:p>
          <a:p>
            <a:pPr marL="457200" lvl="0" indent="-298450" algn="l" rtl="0">
              <a:lnSpc>
                <a:spcPct val="100000"/>
              </a:lnSpc>
              <a:spcBef>
                <a:spcPts val="0"/>
              </a:spcBef>
              <a:spcAft>
                <a:spcPts val="0"/>
              </a:spcAft>
              <a:buSzPts val="1100"/>
              <a:buChar char="●"/>
            </a:pPr>
            <a:r>
              <a:rPr lang="en-US" sz="1100" dirty="0"/>
              <a:t>The HBI Road Map for Indian Country is the first ever public health guide on dementia for American Indian and Alaska Native (AI/AN) peoples</a:t>
            </a:r>
            <a:endParaRPr sz="1100" dirty="0"/>
          </a:p>
          <a:p>
            <a:pPr marL="457200" lvl="0" indent="-298450" algn="l" rtl="0">
              <a:lnSpc>
                <a:spcPct val="100000"/>
              </a:lnSpc>
              <a:spcBef>
                <a:spcPts val="0"/>
              </a:spcBef>
              <a:spcAft>
                <a:spcPts val="0"/>
              </a:spcAft>
              <a:buSzPts val="1100"/>
              <a:buChar char="●"/>
            </a:pPr>
            <a:r>
              <a:rPr lang="en-US" sz="1100" dirty="0"/>
              <a:t>This public health guidebook is designed to start conversations about brain health, dementia and caregiving among AI/AN communities </a:t>
            </a:r>
            <a:endParaRPr sz="1100" dirty="0"/>
          </a:p>
          <a:p>
            <a:pPr marL="457200" lvl="0" indent="-298450" algn="l" rtl="0">
              <a:lnSpc>
                <a:spcPct val="100000"/>
              </a:lnSpc>
              <a:spcBef>
                <a:spcPts val="0"/>
              </a:spcBef>
              <a:spcAft>
                <a:spcPts val="0"/>
              </a:spcAft>
              <a:buSzPts val="1100"/>
              <a:buChar char="●"/>
            </a:pPr>
            <a:r>
              <a:rPr lang="en-US" sz="1100" dirty="0"/>
              <a:t>It offers a flexible menu of 8 actions for tribal leaders and public health professionals </a:t>
            </a:r>
            <a:endParaRPr sz="1100" dirty="0"/>
          </a:p>
          <a:p>
            <a:pPr marL="457200" lvl="0" indent="-298450" algn="l" rtl="0">
              <a:lnSpc>
                <a:spcPct val="100000"/>
              </a:lnSpc>
              <a:spcBef>
                <a:spcPts val="0"/>
              </a:spcBef>
              <a:spcAft>
                <a:spcPts val="0"/>
              </a:spcAft>
              <a:buSzPts val="1100"/>
              <a:buChar char="●"/>
            </a:pPr>
            <a:r>
              <a:rPr lang="en-US" sz="1100" dirty="0"/>
              <a:t>The HBI Road Map for Indian Country was developed because of the unique infrastructure and sovereignty of Tribal Nations</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405" name="Google Shape;405;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100" dirty="0"/>
              <a:t>There are four domains of the HBI Road Map, built from the </a:t>
            </a:r>
            <a:r>
              <a:rPr lang="en-US" sz="1100" u="sng" dirty="0">
                <a:solidFill>
                  <a:schemeClr val="hlink"/>
                </a:solidFill>
                <a:hlinkClick r:id="rId3"/>
              </a:rPr>
              <a:t>10 Essential Public Health Services</a:t>
            </a:r>
            <a:r>
              <a:rPr lang="en-US" sz="1100" dirty="0"/>
              <a:t>.</a:t>
            </a:r>
            <a:endParaRPr sz="1100" dirty="0"/>
          </a:p>
          <a:p>
            <a:pPr marL="0" lvl="0" indent="0" algn="l" rtl="0">
              <a:lnSpc>
                <a:spcPct val="100000"/>
              </a:lnSpc>
              <a:spcBef>
                <a:spcPts val="0"/>
              </a:spcBef>
              <a:spcAft>
                <a:spcPts val="0"/>
              </a:spcAft>
              <a:buClr>
                <a:schemeClr val="dk1"/>
              </a:buClr>
              <a:buSzPts val="1400"/>
              <a:buFont typeface="Calibri"/>
              <a:buNone/>
            </a:pPr>
            <a:endParaRPr sz="1100" dirty="0"/>
          </a:p>
          <a:p>
            <a:pPr marL="0" lvl="0" indent="0" algn="l" rtl="0">
              <a:lnSpc>
                <a:spcPct val="100000"/>
              </a:lnSpc>
              <a:spcBef>
                <a:spcPts val="0"/>
              </a:spcBef>
              <a:spcAft>
                <a:spcPts val="0"/>
              </a:spcAft>
              <a:buClr>
                <a:schemeClr val="dk1"/>
              </a:buClr>
              <a:buSzPts val="1400"/>
              <a:buFont typeface="Calibri"/>
              <a:buNone/>
            </a:pPr>
            <a:r>
              <a:rPr lang="en-US" sz="1100" dirty="0"/>
              <a:t>Talking Points </a:t>
            </a:r>
            <a:endParaRPr sz="1100" dirty="0"/>
          </a:p>
          <a:p>
            <a:pPr marL="457200" lvl="0" indent="-298450" algn="l" rtl="0">
              <a:lnSpc>
                <a:spcPct val="100000"/>
              </a:lnSpc>
              <a:spcBef>
                <a:spcPts val="0"/>
              </a:spcBef>
              <a:spcAft>
                <a:spcPts val="0"/>
              </a:spcAft>
              <a:buSzPts val="1100"/>
              <a:buChar char="●"/>
            </a:pPr>
            <a:r>
              <a:rPr lang="en-US" sz="1100" dirty="0"/>
              <a:t>Action framework was designed to help state and local public health departments reach multiple populations using a variety of public health tools and techniques</a:t>
            </a:r>
            <a:endParaRPr sz="1100" dirty="0"/>
          </a:p>
          <a:p>
            <a:pPr marL="457200" lvl="0" indent="-298450" algn="l" rtl="0">
              <a:lnSpc>
                <a:spcPct val="100000"/>
              </a:lnSpc>
              <a:spcBef>
                <a:spcPts val="0"/>
              </a:spcBef>
              <a:spcAft>
                <a:spcPts val="0"/>
              </a:spcAft>
              <a:buSzPts val="1100"/>
              <a:buChar char="●"/>
            </a:pPr>
            <a:r>
              <a:rPr lang="en-US" sz="1100" dirty="0"/>
              <a:t>The four domains build on one another, helping to drive community impact — the domains are:</a:t>
            </a:r>
            <a:endParaRPr sz="1100" dirty="0"/>
          </a:p>
          <a:p>
            <a:pPr marL="914400" lvl="1" indent="-298450" algn="l" rtl="0">
              <a:lnSpc>
                <a:spcPct val="100000"/>
              </a:lnSpc>
              <a:spcBef>
                <a:spcPts val="0"/>
              </a:spcBef>
              <a:spcAft>
                <a:spcPts val="0"/>
              </a:spcAft>
              <a:buSzPts val="1100"/>
              <a:buChar char="○"/>
            </a:pPr>
            <a:r>
              <a:rPr lang="en-US" sz="1100" dirty="0"/>
              <a:t>P Domain: Strengthen Partnerships and Policies</a:t>
            </a:r>
            <a:endParaRPr sz="1100" dirty="0"/>
          </a:p>
          <a:p>
            <a:pPr marL="914400" lvl="1" indent="-298450" algn="l" rtl="0">
              <a:lnSpc>
                <a:spcPct val="100000"/>
              </a:lnSpc>
              <a:spcBef>
                <a:spcPts val="0"/>
              </a:spcBef>
              <a:spcAft>
                <a:spcPts val="0"/>
              </a:spcAft>
              <a:buSzPts val="1100"/>
              <a:buChar char="○"/>
            </a:pPr>
            <a:r>
              <a:rPr lang="en-US" sz="1100" dirty="0"/>
              <a:t>M Domain: Measure, Evaluate and Utilize Data</a:t>
            </a:r>
            <a:endParaRPr sz="1100" dirty="0"/>
          </a:p>
          <a:p>
            <a:pPr marL="914400" lvl="1" indent="-298450" algn="l" rtl="0">
              <a:lnSpc>
                <a:spcPct val="100000"/>
              </a:lnSpc>
              <a:spcBef>
                <a:spcPts val="0"/>
              </a:spcBef>
              <a:spcAft>
                <a:spcPts val="0"/>
              </a:spcAft>
              <a:buSzPts val="1100"/>
              <a:buChar char="○"/>
            </a:pPr>
            <a:r>
              <a:rPr lang="en-US" sz="1100" dirty="0"/>
              <a:t>W Domain: Build a Diverse and Skilled Workforce</a:t>
            </a:r>
            <a:endParaRPr sz="1100" dirty="0"/>
          </a:p>
          <a:p>
            <a:pPr marL="914400" lvl="1" indent="-298450" algn="l" rtl="0">
              <a:lnSpc>
                <a:spcPct val="100000"/>
              </a:lnSpc>
              <a:spcBef>
                <a:spcPts val="0"/>
              </a:spcBef>
              <a:spcAft>
                <a:spcPts val="0"/>
              </a:spcAft>
              <a:buSzPts val="1100"/>
              <a:buChar char="○"/>
            </a:pPr>
            <a:r>
              <a:rPr lang="en-US" sz="1100" dirty="0"/>
              <a:t>E Domain: Engage and Educate the Public </a:t>
            </a:r>
            <a:endParaRPr sz="1100" dirty="0"/>
          </a:p>
          <a:p>
            <a:pPr marL="457200" lvl="0" indent="-298450" algn="l" rtl="0">
              <a:lnSpc>
                <a:spcPct val="100000"/>
              </a:lnSpc>
              <a:spcBef>
                <a:spcPts val="0"/>
              </a:spcBef>
              <a:spcAft>
                <a:spcPts val="0"/>
              </a:spcAft>
              <a:buSzPts val="1100"/>
              <a:buChar char="●"/>
            </a:pPr>
            <a:r>
              <a:rPr lang="en-US" sz="1100" dirty="0"/>
              <a:t>Around the outer ring are the four areas public health practice that the HBI Road Map advances: risk reduction, early detection and diagnosis, caregiving, and community-clinical linkages</a:t>
            </a:r>
            <a:endParaRPr sz="1100" dirty="0"/>
          </a:p>
          <a:p>
            <a:pPr marL="457200" lvl="0" indent="-298450" algn="l" rtl="0">
              <a:lnSpc>
                <a:spcPct val="100000"/>
              </a:lnSpc>
              <a:spcBef>
                <a:spcPts val="0"/>
              </a:spcBef>
              <a:spcAft>
                <a:spcPts val="0"/>
              </a:spcAft>
              <a:buSzPts val="1100"/>
              <a:buChar char="●"/>
            </a:pPr>
            <a:r>
              <a:rPr lang="en-US" sz="1100" dirty="0"/>
              <a:t>Health equity centers the framework, ensuring attention to equity is included across all action</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6999"/>
              </a:lnSpc>
              <a:spcBef>
                <a:spcPts val="0"/>
              </a:spcBef>
              <a:spcAft>
                <a:spcPts val="0"/>
              </a:spcAft>
              <a:buClr>
                <a:schemeClr val="dk1"/>
              </a:buClr>
              <a:buSzPts val="1100"/>
              <a:buFont typeface="Arial"/>
              <a:buNone/>
            </a:pPr>
            <a:r>
              <a:rPr lang="en-US" sz="1100" dirty="0"/>
              <a:t>This graphic comes from page 21 of the </a:t>
            </a:r>
            <a:r>
              <a:rPr lang="en-US" sz="1100" i="1" u="sng" dirty="0">
                <a:solidFill>
                  <a:schemeClr val="hlink"/>
                </a:solidFill>
                <a:hlinkClick r:id="rId4"/>
              </a:rPr>
              <a:t>HBI State and Local Road Map for Public Health, 2023-2027</a:t>
            </a:r>
            <a:endParaRPr sz="1100" dirty="0"/>
          </a:p>
          <a:p>
            <a:pPr marL="0" lvl="0" indent="0" algn="l" rtl="0">
              <a:lnSpc>
                <a:spcPct val="100000"/>
              </a:lnSpc>
              <a:spcBef>
                <a:spcPts val="800"/>
              </a:spcBef>
              <a:spcAft>
                <a:spcPts val="0"/>
              </a:spcAft>
              <a:buSzPts val="1400"/>
              <a:buNone/>
            </a:pPr>
            <a:endParaRPr sz="1100" i="1" dirty="0"/>
          </a:p>
        </p:txBody>
      </p:sp>
      <p:sp>
        <p:nvSpPr>
          <p:cNvPr id="413" name="Google Shape;41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The HBI Road Map uses public health approaches to reduce the risk and impact of dementia for the greatest number of people possible. </a:t>
            </a:r>
            <a:endParaRPr sz="1100" dirty="0"/>
          </a:p>
          <a:p>
            <a:pPr marL="0" lvl="0" indent="0" algn="l" rtl="0">
              <a:lnSpc>
                <a:spcPct val="100000"/>
              </a:lnSpc>
              <a:spcBef>
                <a:spcPts val="0"/>
              </a:spcBef>
              <a:spcAft>
                <a:spcPts val="0"/>
              </a:spcAft>
              <a:buSzPts val="1400"/>
              <a:buNone/>
            </a:pPr>
            <a:r>
              <a:rPr lang="en-US" sz="1100" dirty="0"/>
              <a:t> </a:t>
            </a:r>
            <a:endParaRPr sz="1100" dirty="0"/>
          </a:p>
          <a:p>
            <a:pPr marL="0" lvl="0" indent="0" algn="l" rtl="0">
              <a:lnSpc>
                <a:spcPct val="100000"/>
              </a:lnSpc>
              <a:spcBef>
                <a:spcPts val="0"/>
              </a:spcBef>
              <a:spcAft>
                <a:spcPts val="0"/>
              </a:spcAft>
              <a:buSzPts val="1400"/>
              <a:buNone/>
            </a:pPr>
            <a:r>
              <a:rPr lang="en-US" sz="1100" dirty="0"/>
              <a:t>Talking Points </a:t>
            </a:r>
            <a:endParaRPr sz="1100" dirty="0"/>
          </a:p>
          <a:p>
            <a:pPr marL="457200" lvl="0" indent="-298450" algn="l" rtl="0">
              <a:lnSpc>
                <a:spcPct val="100000"/>
              </a:lnSpc>
              <a:spcBef>
                <a:spcPts val="0"/>
              </a:spcBef>
              <a:spcAft>
                <a:spcPts val="0"/>
              </a:spcAft>
              <a:buSzPts val="1100"/>
              <a:buChar char="●"/>
            </a:pPr>
            <a:r>
              <a:rPr lang="en-US" sz="1100" dirty="0"/>
              <a:t>New and expanded elements in the HBI Road Map include:</a:t>
            </a:r>
            <a:endParaRPr sz="1100" dirty="0"/>
          </a:p>
          <a:p>
            <a:pPr marL="914400" lvl="1" indent="-298450" algn="l" rtl="0">
              <a:lnSpc>
                <a:spcPct val="100000"/>
              </a:lnSpc>
              <a:spcBef>
                <a:spcPts val="0"/>
              </a:spcBef>
              <a:spcAft>
                <a:spcPts val="0"/>
              </a:spcAft>
              <a:buSzPts val="1100"/>
              <a:buChar char="○"/>
            </a:pPr>
            <a:r>
              <a:rPr lang="en-US" sz="1100" dirty="0"/>
              <a:t>Community partnerships are essential and foundational. The domains were reordered to ensure that partnerships begin the public health work of the HBI Road Map.</a:t>
            </a:r>
            <a:endParaRPr sz="1100" dirty="0"/>
          </a:p>
          <a:p>
            <a:pPr marL="914400" lvl="1" indent="-298450" algn="l" rtl="0">
              <a:lnSpc>
                <a:spcPct val="100000"/>
              </a:lnSpc>
              <a:spcBef>
                <a:spcPts val="0"/>
              </a:spcBef>
              <a:spcAft>
                <a:spcPts val="0"/>
              </a:spcAft>
              <a:buSzPts val="1100"/>
              <a:buChar char="○"/>
            </a:pPr>
            <a:r>
              <a:rPr lang="en-US" sz="1100" dirty="0"/>
              <a:t>Healthy equity is fully integrated into all actions in the HBI Road Map, just as it needs to be a part of all public health action more broadly.</a:t>
            </a:r>
            <a:endParaRPr sz="1100" dirty="0"/>
          </a:p>
          <a:p>
            <a:pPr marL="914400" lvl="1" indent="-298450" algn="l" rtl="0">
              <a:lnSpc>
                <a:spcPct val="100000"/>
              </a:lnSpc>
              <a:spcBef>
                <a:spcPts val="0"/>
              </a:spcBef>
              <a:spcAft>
                <a:spcPts val="0"/>
              </a:spcAft>
              <a:buSzPts val="1100"/>
              <a:buChar char="○"/>
            </a:pPr>
            <a:r>
              <a:rPr lang="en-US" sz="1100" dirty="0"/>
              <a:t>For the first time, this HBI Road Map also has an accompanying </a:t>
            </a:r>
            <a:r>
              <a:rPr lang="en-US" sz="1100" u="sng" dirty="0">
                <a:solidFill>
                  <a:schemeClr val="hlink"/>
                </a:solidFill>
                <a:hlinkClick r:id="rId3"/>
              </a:rPr>
              <a:t>evaluation tool</a:t>
            </a:r>
            <a:r>
              <a:rPr lang="en-US" sz="1100" dirty="0"/>
              <a:t> to ensure measurable action across the country</a:t>
            </a:r>
            <a:endParaRPr sz="1100" dirty="0"/>
          </a:p>
          <a:p>
            <a:pPr marL="0" lvl="0" indent="0" algn="l" rtl="0">
              <a:lnSpc>
                <a:spcPct val="100000"/>
              </a:lnSpc>
              <a:spcBef>
                <a:spcPts val="0"/>
              </a:spcBef>
              <a:spcAft>
                <a:spcPts val="0"/>
              </a:spcAft>
              <a:buSzPts val="1400"/>
              <a:buNone/>
            </a:pPr>
            <a:r>
              <a:rPr lang="en-US" sz="1100" dirty="0"/>
              <a:t> </a:t>
            </a:r>
            <a:endParaRPr sz="1100" dirty="0"/>
          </a:p>
          <a:p>
            <a:pPr marL="0" lvl="0" indent="0" algn="l" rtl="0">
              <a:lnSpc>
                <a:spcPct val="100000"/>
              </a:lnSpc>
              <a:spcBef>
                <a:spcPts val="0"/>
              </a:spcBef>
              <a:spcAft>
                <a:spcPts val="0"/>
              </a:spcAft>
              <a:buClr>
                <a:schemeClr val="dk1"/>
              </a:buClr>
              <a:buSzPts val="1200"/>
              <a:buFont typeface="Calibri"/>
              <a:buNone/>
            </a:pPr>
            <a:r>
              <a:rPr lang="en-US" sz="1100" i="1" dirty="0"/>
              <a:t>Each edition of the HBI Road Map incorporates the latest evidence and public health practice to ensure recommended actions are current and actionable.</a:t>
            </a:r>
            <a:endParaRPr sz="1100" i="1" dirty="0"/>
          </a:p>
        </p:txBody>
      </p:sp>
      <p:sp>
        <p:nvSpPr>
          <p:cNvPr id="431" name="Google Shape;43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t>Public health can take action at any stage of life, at any age. Though often depicted as an issue solely impacting older adults, public health has a role to play at every stage of life. Looking at the dementia life course is an effective way to visualize different areas of public health practice and their application to dementia. </a:t>
            </a:r>
            <a:endParaRPr sz="1100" dirty="0"/>
          </a:p>
          <a:p>
            <a:pPr marL="0" lvl="0" indent="0" algn="l" rtl="0">
              <a:lnSpc>
                <a:spcPct val="100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Clr>
                <a:schemeClr val="dk1"/>
              </a:buClr>
              <a:buSzPts val="1100"/>
              <a:buFont typeface="Arial"/>
              <a:buNone/>
            </a:pPr>
            <a:r>
              <a:rPr lang="en-US" sz="1100" dirty="0"/>
              <a:t>Talking Points</a:t>
            </a:r>
            <a:endParaRPr sz="1100" dirty="0"/>
          </a:p>
          <a:p>
            <a:pPr marL="457200" lvl="0" indent="-298450" algn="l" rtl="0">
              <a:lnSpc>
                <a:spcPct val="100000"/>
              </a:lnSpc>
              <a:spcBef>
                <a:spcPts val="0"/>
              </a:spcBef>
              <a:spcAft>
                <a:spcPts val="0"/>
              </a:spcAft>
              <a:buSzPts val="1100"/>
              <a:buChar char="●"/>
            </a:pPr>
            <a:r>
              <a:rPr lang="en-US" sz="1100" dirty="0"/>
              <a:t>The purple bar references the continuum of dementia while the people represent the potential impact of public health interventions across the life course.</a:t>
            </a:r>
            <a:endParaRPr sz="1100" dirty="0"/>
          </a:p>
          <a:p>
            <a:pPr marL="457200" lvl="0" indent="-298450" algn="l" rtl="0">
              <a:lnSpc>
                <a:spcPct val="100000"/>
              </a:lnSpc>
              <a:spcBef>
                <a:spcPts val="0"/>
              </a:spcBef>
              <a:spcAft>
                <a:spcPts val="0"/>
              </a:spcAft>
              <a:buSzPts val="1100"/>
              <a:buChar char="●"/>
            </a:pPr>
            <a:r>
              <a:rPr lang="en-US" sz="1100" dirty="0"/>
              <a:t>Risk reduction (also called primary prevention) can have the biggest impact across a population. Much can be done to reduce risk of cognitive decline and possible dementia. Examples include lowering blood pressure, healthy eating, and physical activity.</a:t>
            </a:r>
            <a:endParaRPr sz="1100" dirty="0"/>
          </a:p>
          <a:p>
            <a:pPr marL="457200" lvl="0" indent="-298450" algn="l" rtl="0">
              <a:lnSpc>
                <a:spcPct val="100000"/>
              </a:lnSpc>
              <a:spcBef>
                <a:spcPts val="0"/>
              </a:spcBef>
              <a:spcAft>
                <a:spcPts val="0"/>
              </a:spcAft>
              <a:buSzPts val="1100"/>
              <a:buChar char="●"/>
            </a:pPr>
            <a:r>
              <a:rPr lang="en-US" sz="1100" dirty="0"/>
              <a:t>Early detection and diagnosis (also called secondary prevention) can improve access to and knowledge of diagnostic services and supports, and the early warning signs of dementia. Public health action on early detection can include work to that changes the culture around talking about memory and thinking problems, both among the public and among health care providers. Diagnosis is important and can help enable access to care planning, financial and legal planning, access to support programs, clinical trials. And, as more treatments become available, early detection and diagnosis becomes essential.</a:t>
            </a:r>
            <a:endParaRPr sz="1100" dirty="0"/>
          </a:p>
          <a:p>
            <a:pPr marL="457200" lvl="0" indent="-298450" algn="l" rtl="0">
              <a:lnSpc>
                <a:spcPct val="100000"/>
              </a:lnSpc>
              <a:spcBef>
                <a:spcPts val="0"/>
              </a:spcBef>
              <a:spcAft>
                <a:spcPts val="0"/>
              </a:spcAft>
              <a:buSzPts val="1100"/>
              <a:buChar char="●"/>
            </a:pPr>
            <a:r>
              <a:rPr lang="en-US" sz="1100" dirty="0"/>
              <a:t>Safety and quality of care (also called tertiary prevention) can help support people living with dementia and their caregivers. Public health action can help ensure access to and knowledge of supports and services, improve community-clinical linkages, and strengthen training of care providers.  </a:t>
            </a:r>
            <a:endParaRPr sz="1100" dirty="0"/>
          </a:p>
          <a:p>
            <a:pPr marL="0" lvl="0" indent="0" algn="l" rtl="0">
              <a:lnSpc>
                <a:spcPct val="100000"/>
              </a:lnSpc>
              <a:spcBef>
                <a:spcPts val="0"/>
              </a:spcBef>
              <a:spcAft>
                <a:spcPts val="0"/>
              </a:spcAft>
              <a:buClr>
                <a:schemeClr val="dk1"/>
              </a:buClr>
              <a:buSzPts val="1100"/>
              <a:buFont typeface="Arial"/>
              <a:buNone/>
            </a:pPr>
            <a:r>
              <a:rPr lang="en-US" sz="1100" dirty="0"/>
              <a:t> </a:t>
            </a:r>
            <a:endParaRPr sz="1100" dirty="0"/>
          </a:p>
          <a:p>
            <a:pPr marL="0" lvl="0" indent="0" algn="l" rtl="0">
              <a:lnSpc>
                <a:spcPct val="100000"/>
              </a:lnSpc>
              <a:spcBef>
                <a:spcPts val="0"/>
              </a:spcBef>
              <a:spcAft>
                <a:spcPts val="0"/>
              </a:spcAft>
              <a:buClr>
                <a:schemeClr val="dk1"/>
              </a:buClr>
              <a:buSzPts val="1100"/>
              <a:buFont typeface="Arial"/>
              <a:buNone/>
            </a:pPr>
            <a:r>
              <a:rPr lang="en-US" sz="1100" i="1" dirty="0"/>
              <a:t>No matter the focus, there are actions that can be taken at any stage of life to improve outcomes related to brain health, dementia and caregiving. </a:t>
            </a:r>
            <a:endParaRPr sz="1100" i="1" dirty="0"/>
          </a:p>
          <a:p>
            <a:pPr marL="0" lvl="0" indent="0" algn="l" rtl="0">
              <a:lnSpc>
                <a:spcPct val="100000"/>
              </a:lnSpc>
              <a:spcBef>
                <a:spcPts val="0"/>
              </a:spcBef>
              <a:spcAft>
                <a:spcPts val="0"/>
              </a:spcAft>
              <a:buClr>
                <a:schemeClr val="dk1"/>
              </a:buClr>
              <a:buSzPts val="1400"/>
              <a:buFont typeface="Calibri"/>
              <a:buNone/>
            </a:pPr>
            <a:endParaRPr sz="1100" dirty="0"/>
          </a:p>
          <a:p>
            <a:pPr marL="0" lvl="0" indent="0" algn="l" rtl="0">
              <a:lnSpc>
                <a:spcPct val="106999"/>
              </a:lnSpc>
              <a:spcBef>
                <a:spcPts val="0"/>
              </a:spcBef>
              <a:spcAft>
                <a:spcPts val="800"/>
              </a:spcAft>
              <a:buClr>
                <a:schemeClr val="dk1"/>
              </a:buClr>
              <a:buSzPts val="1100"/>
              <a:buFont typeface="Arial"/>
              <a:buNone/>
            </a:pPr>
            <a:r>
              <a:rPr lang="en-US" sz="1100" dirty="0"/>
              <a:t>This graphic comes from page 8 of the </a:t>
            </a:r>
            <a:r>
              <a:rPr lang="en-US" sz="1100" i="1" u="sng" dirty="0">
                <a:solidFill>
                  <a:schemeClr val="hlink"/>
                </a:solidFill>
                <a:hlinkClick r:id="rId3"/>
              </a:rPr>
              <a:t>HBI State and Local Road Map for Public Health, 2023-2027</a:t>
            </a:r>
            <a:endParaRPr sz="1100" dirty="0"/>
          </a:p>
        </p:txBody>
      </p:sp>
      <p:sp>
        <p:nvSpPr>
          <p:cNvPr id="448" name="Google Shape;44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9" name="Google Shape;4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6" name="Google Shape;4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2" name="Google Shape;4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9" name="Google Shape;4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5" name="Google Shape;4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1" name="Google Shape;49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7" name="Google Shape;3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7" name="Google Shape;4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4" name="Google Shape;5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0" name="Google Shape;51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cf0041b33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7" name="Google Shape;517;g2cf0041b33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5" name="Google Shape;52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6f6a81e9b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26f6a81e9b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2" name="Google Shape;532;g26f6a81e9bd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9" name="Google Shape;53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45" name="Google Shape;54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1" name="Google Shape;3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8" name="Google Shape;3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6" name="Google Shape;3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6999"/>
              </a:lnSpc>
              <a:spcBef>
                <a:spcPts val="0"/>
              </a:spcBef>
              <a:spcAft>
                <a:spcPts val="0"/>
              </a:spcAft>
              <a:buClr>
                <a:schemeClr val="dk1"/>
              </a:buClr>
              <a:buSzPts val="1100"/>
              <a:buFont typeface="Arial"/>
              <a:buNone/>
            </a:pPr>
            <a:r>
              <a:rPr lang="en-US" sz="1100" dirty="0"/>
              <a:t>The impact of Alzheimer's and dementia is growing — and so is the hope among our communities that we will be able to make change.</a:t>
            </a:r>
            <a:endParaRPr sz="1100" dirty="0"/>
          </a:p>
          <a:p>
            <a:pPr marL="0" lvl="0" indent="0" algn="l" rtl="0">
              <a:lnSpc>
                <a:spcPct val="106999"/>
              </a:lnSpc>
              <a:spcBef>
                <a:spcPts val="800"/>
              </a:spcBef>
              <a:spcAft>
                <a:spcPts val="0"/>
              </a:spcAft>
              <a:buSzPts val="1100"/>
              <a:buNone/>
            </a:pPr>
            <a:r>
              <a:rPr lang="en-US" sz="1100" dirty="0"/>
              <a:t>Talking Points</a:t>
            </a:r>
            <a:endParaRPr sz="1100" dirty="0"/>
          </a:p>
          <a:p>
            <a:pPr marL="457200" lvl="0" indent="-298450" algn="l" rtl="0">
              <a:lnSpc>
                <a:spcPct val="106999"/>
              </a:lnSpc>
              <a:spcBef>
                <a:spcPts val="800"/>
              </a:spcBef>
              <a:spcAft>
                <a:spcPts val="0"/>
              </a:spcAft>
              <a:buSzPts val="1100"/>
              <a:buChar char="●"/>
            </a:pPr>
            <a:r>
              <a:rPr lang="en-US" sz="1100" dirty="0"/>
              <a:t>Purple Line Graph: With the aging of the baby boom generation, the number of Americans aged 65 and over with Alzheimer’s is expected to dramatically escalate — from 6.7 million in 2023 to 12.7 million in 2050.​</a:t>
            </a:r>
            <a:endParaRPr sz="1100" dirty="0"/>
          </a:p>
          <a:p>
            <a:pPr marL="457200" lvl="0" indent="-298450" algn="l" rtl="0">
              <a:lnSpc>
                <a:spcPct val="100000"/>
              </a:lnSpc>
              <a:spcBef>
                <a:spcPts val="0"/>
              </a:spcBef>
              <a:spcAft>
                <a:spcPts val="0"/>
              </a:spcAft>
              <a:buSzPts val="1100"/>
              <a:buChar char="●"/>
            </a:pPr>
            <a:r>
              <a:rPr lang="en-US" sz="1100" dirty="0"/>
              <a:t>Blue Bar Chart: The costs of caring for individuals with the disease will also expand in lock step. In 2023, caring for people with Alzheimer’s and other dementias will cost society an estimated $345 billion, including $222 billion by the government (Medicare and Medicaid). In 2050, costs to society of caring for people with Alzheimer’s will total nearly $1 trillion, with the costs to Medicare and Medicaid totaling a combined $644 billion. And that’s in today’s dollars — before inflation.​</a:t>
            </a:r>
            <a:endParaRPr sz="1100" dirty="0"/>
          </a:p>
          <a:p>
            <a:pPr marL="457200" lvl="0" indent="-298450" algn="l" rtl="0">
              <a:lnSpc>
                <a:spcPct val="100000"/>
              </a:lnSpc>
              <a:spcBef>
                <a:spcPts val="0"/>
              </a:spcBef>
              <a:spcAft>
                <a:spcPts val="0"/>
              </a:spcAft>
              <a:buSzPts val="1100"/>
              <a:buChar char="●"/>
            </a:pPr>
            <a:r>
              <a:rPr lang="en-US" sz="1100" dirty="0"/>
              <a:t>Public health has the potential to impact this trajectory and help reduce prevalence and lower costs.</a:t>
            </a:r>
            <a:endParaRPr sz="1100" dirty="0"/>
          </a:p>
          <a:p>
            <a:pPr marL="0" lvl="0" indent="0" algn="l" rtl="0">
              <a:lnSpc>
                <a:spcPct val="100000"/>
              </a:lnSpc>
              <a:spcBef>
                <a:spcPts val="0"/>
              </a:spcBef>
              <a:spcAft>
                <a:spcPts val="0"/>
              </a:spcAft>
              <a:buSzPts val="1100"/>
              <a:buNone/>
            </a:pPr>
            <a:endParaRPr dirty="0"/>
          </a:p>
          <a:p>
            <a:pPr marL="0" lvl="0" indent="0" algn="l" rtl="0">
              <a:lnSpc>
                <a:spcPct val="106999"/>
              </a:lnSpc>
              <a:spcBef>
                <a:spcPts val="0"/>
              </a:spcBef>
              <a:spcAft>
                <a:spcPts val="0"/>
              </a:spcAft>
              <a:buSzPts val="1100"/>
              <a:buNone/>
            </a:pPr>
            <a:r>
              <a:rPr lang="en-US" sz="1100" dirty="0"/>
              <a:t> </a:t>
            </a:r>
            <a:r>
              <a:rPr lang="en-US" sz="1100" i="1" dirty="0"/>
              <a:t>And as new treatments role out, there is an even bigger role for public health to play to ensure people have access to early detection and treatment</a:t>
            </a:r>
            <a:endParaRPr sz="1100" i="1" dirty="0"/>
          </a:p>
          <a:p>
            <a:pPr marL="0" lvl="0" indent="0" algn="l" rtl="0">
              <a:lnSpc>
                <a:spcPct val="106999"/>
              </a:lnSpc>
              <a:spcBef>
                <a:spcPts val="800"/>
              </a:spcBef>
              <a:spcAft>
                <a:spcPts val="0"/>
              </a:spcAft>
              <a:buSzPts val="1100"/>
              <a:buNone/>
            </a:pPr>
            <a:r>
              <a:rPr lang="en-US" sz="1100" dirty="0"/>
              <a:t>This graphic comes from page 13 of the </a:t>
            </a:r>
            <a:r>
              <a:rPr lang="en-US" sz="1100" i="1" u="sng" dirty="0">
                <a:solidFill>
                  <a:schemeClr val="hlink"/>
                </a:solidFill>
                <a:hlinkClick r:id="rId3"/>
              </a:rPr>
              <a:t>HBI State and Local Road Map for Public Health, 2023-2027</a:t>
            </a:r>
            <a:endParaRPr sz="1100" i="1" dirty="0"/>
          </a:p>
          <a:p>
            <a:pPr marL="0" lvl="0" indent="0" algn="l" rtl="0">
              <a:lnSpc>
                <a:spcPct val="115000"/>
              </a:lnSpc>
              <a:spcBef>
                <a:spcPts val="80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SzPts val="1400"/>
              <a:buNone/>
            </a:pPr>
            <a:endParaRPr dirty="0"/>
          </a:p>
        </p:txBody>
      </p:sp>
      <p:sp>
        <p:nvSpPr>
          <p:cNvPr id="365" name="Google Shape;36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sz="1100" dirty="0"/>
          </a:p>
        </p:txBody>
      </p:sp>
      <p:sp>
        <p:nvSpPr>
          <p:cNvPr id="396" name="Google Shape;396;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7478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Font typeface="Arial"/>
              <a:buNone/>
            </a:pPr>
            <a:r>
              <a:rPr lang="en-US" sz="1100" dirty="0"/>
              <a:t>The </a:t>
            </a:r>
            <a:r>
              <a:rPr lang="en-US" sz="1100" i="1" u="sng" dirty="0">
                <a:solidFill>
                  <a:schemeClr val="hlink"/>
                </a:solidFill>
                <a:hlinkClick r:id="rId3"/>
              </a:rPr>
              <a:t>Healthy Brain Initiative (HBI) State and Local Road Map for Public Health, 2023-2027</a:t>
            </a:r>
            <a:r>
              <a:rPr lang="en-US" sz="1100" dirty="0"/>
              <a:t> (HBI Road Map) was released in July 2023. </a:t>
            </a:r>
            <a:endParaRPr sz="1100" dirty="0"/>
          </a:p>
          <a:p>
            <a:pPr marL="0" lvl="0" indent="0" algn="l" rtl="0">
              <a:lnSpc>
                <a:spcPct val="100000"/>
              </a:lnSpc>
              <a:spcBef>
                <a:spcPts val="0"/>
              </a:spcBef>
              <a:spcAft>
                <a:spcPts val="0"/>
              </a:spcAft>
              <a:buSzPts val="1100"/>
              <a:buFont typeface="Arial"/>
              <a:buNone/>
            </a:pPr>
            <a:endParaRPr sz="1100" dirty="0"/>
          </a:p>
          <a:p>
            <a:pPr marL="0" lvl="0" indent="0" algn="l" rtl="0">
              <a:lnSpc>
                <a:spcPct val="100000"/>
              </a:lnSpc>
              <a:spcBef>
                <a:spcPts val="0"/>
              </a:spcBef>
              <a:spcAft>
                <a:spcPts val="0"/>
              </a:spcAft>
              <a:buSzPts val="1100"/>
              <a:buFont typeface="Arial"/>
              <a:buNone/>
            </a:pPr>
            <a:r>
              <a:rPr lang="en-US" sz="1100" dirty="0"/>
              <a:t>Talking Points</a:t>
            </a:r>
            <a:endParaRPr sz="1100" dirty="0"/>
          </a:p>
          <a:p>
            <a:pPr marL="457200" lvl="0" indent="-298450" algn="l" rtl="0">
              <a:lnSpc>
                <a:spcPct val="100000"/>
              </a:lnSpc>
              <a:spcBef>
                <a:spcPts val="0"/>
              </a:spcBef>
              <a:spcAft>
                <a:spcPts val="0"/>
              </a:spcAft>
              <a:buSzPts val="1100"/>
              <a:buChar char="●"/>
            </a:pPr>
            <a:r>
              <a:rPr lang="en-US" sz="1100" dirty="0"/>
              <a:t>This is the fourth edition of the HBI Road Map designed for state and local public health departments and their partners</a:t>
            </a:r>
            <a:endParaRPr sz="1100" dirty="0"/>
          </a:p>
          <a:p>
            <a:pPr marL="457200" lvl="0" indent="-298450" algn="l" rtl="0">
              <a:lnSpc>
                <a:spcPct val="100000"/>
              </a:lnSpc>
              <a:spcBef>
                <a:spcPts val="0"/>
              </a:spcBef>
              <a:spcAft>
                <a:spcPts val="0"/>
              </a:spcAft>
              <a:buSzPts val="1100"/>
              <a:buChar char="●"/>
            </a:pPr>
            <a:r>
              <a:rPr lang="en-US" sz="1100" dirty="0"/>
              <a:t>The HBI Road Map was developed in collaboration with over 100 leading subject matter experts, including people living with dementia</a:t>
            </a:r>
            <a:endParaRPr sz="1100" dirty="0"/>
          </a:p>
          <a:p>
            <a:pPr marL="457200" lvl="0" indent="-298450" algn="l" rtl="0">
              <a:lnSpc>
                <a:spcPct val="100000"/>
              </a:lnSpc>
              <a:spcBef>
                <a:spcPts val="0"/>
              </a:spcBef>
              <a:spcAft>
                <a:spcPts val="0"/>
              </a:spcAft>
              <a:buSzPts val="1100"/>
              <a:buChar char="●"/>
            </a:pPr>
            <a:r>
              <a:rPr lang="en-US" sz="1100" dirty="0"/>
              <a:t>The HBI Road Map is a guidebook for state and local public health departments to take action on brain health, dementia and caregiving</a:t>
            </a:r>
            <a:endParaRPr sz="1100" dirty="0"/>
          </a:p>
          <a:p>
            <a:pPr marL="457200" lvl="0" indent="-298450" algn="l" rtl="0">
              <a:lnSpc>
                <a:spcPct val="100000"/>
              </a:lnSpc>
              <a:spcBef>
                <a:spcPts val="0"/>
              </a:spcBef>
              <a:spcAft>
                <a:spcPts val="0"/>
              </a:spcAft>
              <a:buSzPts val="1100"/>
              <a:buChar char="●"/>
            </a:pPr>
            <a:r>
              <a:rPr lang="en-US" sz="1100" dirty="0"/>
              <a:t>It offers a flexible menu of 24 actions to guide public health efforts</a:t>
            </a:r>
            <a:endParaRPr sz="1100" dirty="0"/>
          </a:p>
          <a:p>
            <a:pPr marL="0" lvl="0" indent="0" algn="l" rtl="0">
              <a:lnSpc>
                <a:spcPct val="100000"/>
              </a:lnSpc>
              <a:spcBef>
                <a:spcPts val="0"/>
              </a:spcBef>
              <a:spcAft>
                <a:spcPts val="0"/>
              </a:spcAft>
              <a:buSzPts val="1400"/>
              <a:buFont typeface="Arial"/>
              <a:buNone/>
            </a:pPr>
            <a:endParaRPr sz="1100" dirty="0"/>
          </a:p>
        </p:txBody>
      </p:sp>
      <p:sp>
        <p:nvSpPr>
          <p:cNvPr id="396" name="Google Shape;396;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7"/>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7"/>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5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57"/>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spTree>
      <p:nvGrpSpPr>
        <p:cNvPr id="1" name="Shape 83"/>
        <p:cNvGrpSpPr/>
        <p:nvPr/>
      </p:nvGrpSpPr>
      <p:grpSpPr>
        <a:xfrm>
          <a:off x="0" y="0"/>
          <a:ext cx="0" cy="0"/>
          <a:chOff x="0" y="0"/>
          <a:chExt cx="0" cy="0"/>
        </a:xfrm>
      </p:grpSpPr>
      <p:sp>
        <p:nvSpPr>
          <p:cNvPr id="84" name="Google Shape;84;p70"/>
          <p:cNvSpPr/>
          <p:nvPr/>
        </p:nvSpPr>
        <p:spPr>
          <a:xfrm>
            <a:off x="0" y="0"/>
            <a:ext cx="12191999" cy="6857999"/>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5" name="Google Shape;85;p70"/>
          <p:cNvSpPr txBox="1"/>
          <p:nvPr/>
        </p:nvSpPr>
        <p:spPr>
          <a:xfrm>
            <a:off x="11579087" y="6479900"/>
            <a:ext cx="414613"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86" name="Google Shape;86;p70"/>
          <p:cNvSpPr txBox="1"/>
          <p:nvPr/>
        </p:nvSpPr>
        <p:spPr>
          <a:xfrm>
            <a:off x="9193694" y="6479900"/>
            <a:ext cx="2498035" cy="24622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0" name="Google Shape;9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2" name="Google Shape;9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Google Shape;94;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6" name="Google Shape;96;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 name="Google Shape;98;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0" name="Google Shape;100;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1" name="Google Shape;10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6" name="Google Shape;10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1" name="Google Shape;111;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2" name="Google Shape;11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7" name="Google Shape;117;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8" name="Google Shape;118;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ith Slide Title" type="blank">
  <p:cSld name="BLANK">
    <p:spTree>
      <p:nvGrpSpPr>
        <p:cNvPr id="1" name="Shape 120"/>
        <p:cNvGrpSpPr/>
        <p:nvPr/>
      </p:nvGrpSpPr>
      <p:grpSpPr>
        <a:xfrm>
          <a:off x="0" y="0"/>
          <a:ext cx="0" cy="0"/>
          <a:chOff x="0" y="0"/>
          <a:chExt cx="0" cy="0"/>
        </a:xfrm>
      </p:grpSpPr>
      <p:sp>
        <p:nvSpPr>
          <p:cNvPr id="121" name="Google Shape;121;p63"/>
          <p:cNvSpPr txBox="1"/>
          <p:nvPr/>
        </p:nvSpPr>
        <p:spPr>
          <a:xfrm>
            <a:off x="11569148" y="6469961"/>
            <a:ext cx="4245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122" name="Google Shape;122;p63"/>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3"/>
        <p:cNvGrpSpPr/>
        <p:nvPr/>
      </p:nvGrpSpPr>
      <p:grpSpPr>
        <a:xfrm>
          <a:off x="0" y="0"/>
          <a:ext cx="0" cy="0"/>
          <a:chOff x="0" y="0"/>
          <a:chExt cx="0" cy="0"/>
        </a:xfrm>
      </p:grpSpPr>
      <p:pic>
        <p:nvPicPr>
          <p:cNvPr id="124" name="Google Shape;124;p76"/>
          <p:cNvPicPr preferRelativeResize="0"/>
          <p:nvPr/>
        </p:nvPicPr>
        <p:blipFill rotWithShape="1">
          <a:blip r:embed="rId2">
            <a:alphaModFix/>
          </a:blip>
          <a:srcRect/>
          <a:stretch/>
        </p:blipFill>
        <p:spPr>
          <a:xfrm>
            <a:off x="3854549" y="2974458"/>
            <a:ext cx="4482900" cy="903889"/>
          </a:xfrm>
          <a:prstGeom prst="rect">
            <a:avLst/>
          </a:prstGeom>
          <a:noFill/>
          <a:ln>
            <a:noFill/>
          </a:ln>
        </p:spPr>
      </p:pic>
      <p:pic>
        <p:nvPicPr>
          <p:cNvPr id="125" name="Google Shape;125;p76"/>
          <p:cNvPicPr preferRelativeResize="0"/>
          <p:nvPr/>
        </p:nvPicPr>
        <p:blipFill rotWithShape="1">
          <a:blip r:embed="rId3">
            <a:alphaModFix/>
          </a:blip>
          <a:srcRect/>
          <a:stretch/>
        </p:blipFill>
        <p:spPr>
          <a:xfrm>
            <a:off x="1601" y="0"/>
            <a:ext cx="3141779" cy="2094520"/>
          </a:xfrm>
          <a:prstGeom prst="rect">
            <a:avLst/>
          </a:prstGeom>
          <a:noFill/>
          <a:ln>
            <a:noFill/>
          </a:ln>
        </p:spPr>
      </p:pic>
      <p:pic>
        <p:nvPicPr>
          <p:cNvPr id="126" name="Google Shape;126;p76"/>
          <p:cNvPicPr preferRelativeResize="0"/>
          <p:nvPr/>
        </p:nvPicPr>
        <p:blipFill rotWithShape="1">
          <a:blip r:embed="rId4">
            <a:alphaModFix/>
          </a:blip>
          <a:srcRect/>
          <a:stretch/>
        </p:blipFill>
        <p:spPr>
          <a:xfrm>
            <a:off x="3258246" y="0"/>
            <a:ext cx="3140134" cy="2094520"/>
          </a:xfrm>
          <a:prstGeom prst="rect">
            <a:avLst/>
          </a:prstGeom>
          <a:noFill/>
          <a:ln>
            <a:noFill/>
          </a:ln>
        </p:spPr>
      </p:pic>
      <p:pic>
        <p:nvPicPr>
          <p:cNvPr id="127" name="Google Shape;127;p76"/>
          <p:cNvPicPr preferRelativeResize="0"/>
          <p:nvPr/>
        </p:nvPicPr>
        <p:blipFill rotWithShape="1">
          <a:blip r:embed="rId5">
            <a:alphaModFix/>
          </a:blip>
          <a:srcRect/>
          <a:stretch/>
        </p:blipFill>
        <p:spPr>
          <a:xfrm>
            <a:off x="0" y="2197677"/>
            <a:ext cx="3144983" cy="2457450"/>
          </a:xfrm>
          <a:prstGeom prst="rect">
            <a:avLst/>
          </a:prstGeom>
          <a:noFill/>
          <a:ln>
            <a:noFill/>
          </a:ln>
        </p:spPr>
      </p:pic>
      <p:pic>
        <p:nvPicPr>
          <p:cNvPr id="128" name="Google Shape;128;p76"/>
          <p:cNvPicPr preferRelativeResize="0"/>
          <p:nvPr/>
        </p:nvPicPr>
        <p:blipFill rotWithShape="1">
          <a:blip r:embed="rId6">
            <a:alphaModFix/>
          </a:blip>
          <a:srcRect/>
          <a:stretch/>
        </p:blipFill>
        <p:spPr>
          <a:xfrm>
            <a:off x="9047017" y="2197678"/>
            <a:ext cx="3144983" cy="2457450"/>
          </a:xfrm>
          <a:prstGeom prst="rect">
            <a:avLst/>
          </a:prstGeom>
          <a:noFill/>
          <a:ln>
            <a:noFill/>
          </a:ln>
        </p:spPr>
      </p:pic>
      <p:pic>
        <p:nvPicPr>
          <p:cNvPr id="129" name="Google Shape;129;p76"/>
          <p:cNvPicPr preferRelativeResize="0"/>
          <p:nvPr/>
        </p:nvPicPr>
        <p:blipFill rotWithShape="1">
          <a:blip r:embed="rId7">
            <a:alphaModFix/>
          </a:blip>
          <a:srcRect/>
          <a:stretch/>
        </p:blipFill>
        <p:spPr>
          <a:xfrm>
            <a:off x="5846621" y="4763479"/>
            <a:ext cx="3092005" cy="2101448"/>
          </a:xfrm>
          <a:prstGeom prst="rect">
            <a:avLst/>
          </a:prstGeom>
          <a:noFill/>
          <a:ln>
            <a:noFill/>
          </a:ln>
        </p:spPr>
      </p:pic>
      <p:pic>
        <p:nvPicPr>
          <p:cNvPr id="130" name="Google Shape;130;p76"/>
          <p:cNvPicPr preferRelativeResize="0"/>
          <p:nvPr/>
        </p:nvPicPr>
        <p:blipFill rotWithShape="1">
          <a:blip r:embed="rId8">
            <a:alphaModFix/>
          </a:blip>
          <a:srcRect/>
          <a:stretch/>
        </p:blipFill>
        <p:spPr>
          <a:xfrm>
            <a:off x="3255822" y="4763479"/>
            <a:ext cx="2479960" cy="2101448"/>
          </a:xfrm>
          <a:prstGeom prst="rect">
            <a:avLst/>
          </a:prstGeom>
          <a:noFill/>
          <a:ln>
            <a:noFill/>
          </a:ln>
        </p:spPr>
      </p:pic>
      <p:pic>
        <p:nvPicPr>
          <p:cNvPr id="131" name="Google Shape;131;p76"/>
          <p:cNvPicPr preferRelativeResize="0"/>
          <p:nvPr/>
        </p:nvPicPr>
        <p:blipFill rotWithShape="1">
          <a:blip r:embed="rId9">
            <a:alphaModFix/>
          </a:blip>
          <a:srcRect/>
          <a:stretch/>
        </p:blipFill>
        <p:spPr>
          <a:xfrm>
            <a:off x="1" y="4763478"/>
            <a:ext cx="3144982" cy="2094521"/>
          </a:xfrm>
          <a:prstGeom prst="rect">
            <a:avLst/>
          </a:prstGeom>
          <a:noFill/>
          <a:ln>
            <a:noFill/>
          </a:ln>
        </p:spPr>
      </p:pic>
      <p:pic>
        <p:nvPicPr>
          <p:cNvPr id="132" name="Google Shape;132;p76"/>
          <p:cNvPicPr preferRelativeResize="0"/>
          <p:nvPr/>
        </p:nvPicPr>
        <p:blipFill rotWithShape="1">
          <a:blip r:embed="rId10">
            <a:alphaModFix/>
          </a:blip>
          <a:srcRect/>
          <a:stretch/>
        </p:blipFill>
        <p:spPr>
          <a:xfrm>
            <a:off x="9047017" y="4763477"/>
            <a:ext cx="3144982" cy="2101449"/>
          </a:xfrm>
          <a:prstGeom prst="rect">
            <a:avLst/>
          </a:prstGeom>
          <a:noFill/>
          <a:ln>
            <a:noFill/>
          </a:ln>
        </p:spPr>
      </p:pic>
      <p:pic>
        <p:nvPicPr>
          <p:cNvPr id="133" name="Google Shape;133;p76"/>
          <p:cNvPicPr preferRelativeResize="0"/>
          <p:nvPr/>
        </p:nvPicPr>
        <p:blipFill rotWithShape="1">
          <a:blip r:embed="rId11">
            <a:alphaModFix/>
          </a:blip>
          <a:srcRect/>
          <a:stretch/>
        </p:blipFill>
        <p:spPr>
          <a:xfrm>
            <a:off x="9048617" y="-5191"/>
            <a:ext cx="3141779" cy="2094520"/>
          </a:xfrm>
          <a:prstGeom prst="rect">
            <a:avLst/>
          </a:prstGeom>
          <a:noFill/>
          <a:ln>
            <a:noFill/>
          </a:ln>
        </p:spPr>
      </p:pic>
      <p:pic>
        <p:nvPicPr>
          <p:cNvPr id="134" name="Google Shape;134;p76"/>
          <p:cNvPicPr preferRelativeResize="0"/>
          <p:nvPr/>
        </p:nvPicPr>
        <p:blipFill rotWithShape="1">
          <a:blip r:embed="rId12">
            <a:alphaModFix/>
          </a:blip>
          <a:srcRect/>
          <a:stretch/>
        </p:blipFill>
        <p:spPr>
          <a:xfrm>
            <a:off x="6511644" y="0"/>
            <a:ext cx="2426982" cy="208932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Intro Slide Brain">
  <p:cSld name="Section Intro Slide Brain">
    <p:spTree>
      <p:nvGrpSpPr>
        <p:cNvPr id="1" name="Shape 135"/>
        <p:cNvGrpSpPr/>
        <p:nvPr/>
      </p:nvGrpSpPr>
      <p:grpSpPr>
        <a:xfrm>
          <a:off x="0" y="0"/>
          <a:ext cx="0" cy="0"/>
          <a:chOff x="0" y="0"/>
          <a:chExt cx="0" cy="0"/>
        </a:xfrm>
      </p:grpSpPr>
      <p:sp>
        <p:nvSpPr>
          <p:cNvPr id="136" name="Google Shape;136;p77"/>
          <p:cNvSpPr/>
          <p:nvPr/>
        </p:nvSpPr>
        <p:spPr>
          <a:xfrm>
            <a:off x="7412182" y="0"/>
            <a:ext cx="4779900" cy="6858000"/>
          </a:xfrm>
          <a:prstGeom prst="rect">
            <a:avLst/>
          </a:prstGeom>
          <a:solidFill>
            <a:srgbClr val="154CA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137" name="Google Shape;137;p77"/>
          <p:cNvPicPr preferRelativeResize="0"/>
          <p:nvPr/>
        </p:nvPicPr>
        <p:blipFill rotWithShape="1">
          <a:blip r:embed="rId2">
            <a:alphaModFix/>
          </a:blip>
          <a:srcRect/>
          <a:stretch/>
        </p:blipFill>
        <p:spPr>
          <a:xfrm rot="10800000">
            <a:off x="-2" y="-2"/>
            <a:ext cx="6561160" cy="5191875"/>
          </a:xfrm>
          <a:prstGeom prst="rect">
            <a:avLst/>
          </a:prstGeom>
          <a:noFill/>
          <a:ln>
            <a:noFill/>
          </a:ln>
          <a:effectLst>
            <a:reflection endPos="0" dist="50800" dir="5400000" fadeDir="5400012" sy="-100000" algn="bl" rotWithShape="0"/>
          </a:effectLst>
        </p:spPr>
      </p:pic>
      <p:sp>
        <p:nvSpPr>
          <p:cNvPr id="138" name="Google Shape;138;p77"/>
          <p:cNvSpPr txBox="1">
            <a:spLocks noGrp="1"/>
          </p:cNvSpPr>
          <p:nvPr>
            <p:ph type="body" idx="1"/>
          </p:nvPr>
        </p:nvSpPr>
        <p:spPr>
          <a:xfrm>
            <a:off x="8296347" y="1759640"/>
            <a:ext cx="3011400" cy="41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154CA0"/>
              </a:buClr>
              <a:buSzPts val="1400"/>
              <a:buFont typeface="Arial"/>
              <a:buNone/>
              <a:defRPr sz="1400" b="1" i="0" u="none" strike="noStrike" cap="none">
                <a:solidFill>
                  <a:srgbClr val="154CA0"/>
                </a:solidFill>
                <a:latin typeface="Arial"/>
                <a:ea typeface="Arial"/>
                <a:cs typeface="Arial"/>
                <a:sym typeface="Arial"/>
              </a:defRPr>
            </a:lvl1pPr>
            <a:lvl2pPr marL="914400" marR="0" lvl="1" indent="-381000" algn="l" rtl="0">
              <a:lnSpc>
                <a:spcPct val="90000"/>
              </a:lnSpc>
              <a:spcBef>
                <a:spcPts val="500"/>
              </a:spcBef>
              <a:spcAft>
                <a:spcPts val="0"/>
              </a:spcAft>
              <a:buClr>
                <a:srgbClr val="154CA0"/>
              </a:buClr>
              <a:buSzPts val="2400"/>
              <a:buFont typeface="Arial"/>
              <a:buChar char="•"/>
              <a:defRPr sz="2400" b="0" i="0" u="none" strike="noStrike" cap="none">
                <a:solidFill>
                  <a:srgbClr val="154CA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54CA0"/>
              </a:buClr>
              <a:buSzPts val="2000"/>
              <a:buFont typeface="Arial"/>
              <a:buChar char="•"/>
              <a:defRPr sz="2000" b="0" i="0" u="none" strike="noStrike" cap="none">
                <a:solidFill>
                  <a:srgbClr val="154CA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54CA0"/>
              </a:buClr>
              <a:buSzPts val="1800"/>
              <a:buFont typeface="Arial"/>
              <a:buChar char="•"/>
              <a:defRPr sz="1800" b="0" i="0" u="none" strike="noStrike" cap="none">
                <a:solidFill>
                  <a:srgbClr val="154CA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54CA0"/>
              </a:buClr>
              <a:buSzPts val="1800"/>
              <a:buFont typeface="Arial"/>
              <a:buChar char="•"/>
              <a:defRPr sz="1800" b="0" i="0" u="none" strike="noStrike" cap="none">
                <a:solidFill>
                  <a:srgbClr val="154CA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77"/>
          <p:cNvSpPr txBox="1">
            <a:spLocks noGrp="1"/>
          </p:cNvSpPr>
          <p:nvPr>
            <p:ph type="body" idx="2"/>
          </p:nvPr>
        </p:nvSpPr>
        <p:spPr>
          <a:xfrm>
            <a:off x="8296347" y="2176670"/>
            <a:ext cx="3002100" cy="3886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200000"/>
              </a:lnSpc>
              <a:spcBef>
                <a:spcPts val="1000"/>
              </a:spcBef>
              <a:spcAft>
                <a:spcPts val="0"/>
              </a:spcAft>
              <a:buClr>
                <a:srgbClr val="154CA0"/>
              </a:buClr>
              <a:buSzPts val="1400"/>
              <a:buFont typeface="Arial"/>
              <a:buNone/>
              <a:defRPr sz="1400" b="0" i="0" u="none" strike="noStrike" cap="none">
                <a:solidFill>
                  <a:srgbClr val="154CA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77"/>
          <p:cNvSpPr txBox="1"/>
          <p:nvPr/>
        </p:nvSpPr>
        <p:spPr>
          <a:xfrm>
            <a:off x="11569148" y="6469961"/>
            <a:ext cx="4245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F7F7F"/>
                </a:solidFill>
                <a:latin typeface="Arial"/>
                <a:ea typeface="Arial"/>
                <a:cs typeface="Arial"/>
                <a:sym typeface="Arial"/>
              </a:rPr>
              <a:t>‹#›</a:t>
            </a:fld>
            <a:endParaRPr sz="1000" b="0" i="0" u="none" strike="noStrike" cap="none" dirty="0">
              <a:solidFill>
                <a:srgbClr val="7F7F7F"/>
              </a:solidFill>
              <a:latin typeface="Arial"/>
              <a:ea typeface="Arial"/>
              <a:cs typeface="Arial"/>
              <a:sym typeface="Arial"/>
            </a:endParaRPr>
          </a:p>
        </p:txBody>
      </p:sp>
      <p:sp>
        <p:nvSpPr>
          <p:cNvPr id="141" name="Google Shape;141;p77"/>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75707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Lower Color Band">
  <p:cSld name="Blank Lower Color Band">
    <p:spTree>
      <p:nvGrpSpPr>
        <p:cNvPr id="1" name="Shape 142"/>
        <p:cNvGrpSpPr/>
        <p:nvPr/>
      </p:nvGrpSpPr>
      <p:grpSpPr>
        <a:xfrm>
          <a:off x="0" y="0"/>
          <a:ext cx="0" cy="0"/>
          <a:chOff x="0" y="0"/>
          <a:chExt cx="0" cy="0"/>
        </a:xfrm>
      </p:grpSpPr>
      <p:sp>
        <p:nvSpPr>
          <p:cNvPr id="143" name="Google Shape;143;p78"/>
          <p:cNvSpPr/>
          <p:nvPr/>
        </p:nvSpPr>
        <p:spPr>
          <a:xfrm>
            <a:off x="9034733" y="6390862"/>
            <a:ext cx="3157200" cy="467100"/>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4" name="Google Shape;144;p78"/>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145" name="Google Shape;145;p78"/>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146" name="Google Shape;146;p78"/>
          <p:cNvSpPr/>
          <p:nvPr/>
        </p:nvSpPr>
        <p:spPr>
          <a:xfrm>
            <a:off x="0" y="6390862"/>
            <a:ext cx="3450600" cy="4671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7" name="Google Shape;147;p78"/>
          <p:cNvSpPr/>
          <p:nvPr/>
        </p:nvSpPr>
        <p:spPr>
          <a:xfrm>
            <a:off x="8327366" y="6390862"/>
            <a:ext cx="707400" cy="467100"/>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8" name="Google Shape;148;p78"/>
          <p:cNvSpPr/>
          <p:nvPr/>
        </p:nvSpPr>
        <p:spPr>
          <a:xfrm>
            <a:off x="8177842" y="6390862"/>
            <a:ext cx="149400" cy="467100"/>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9" name="Google Shape;149;p78"/>
          <p:cNvSpPr/>
          <p:nvPr/>
        </p:nvSpPr>
        <p:spPr>
          <a:xfrm>
            <a:off x="7591245" y="6390862"/>
            <a:ext cx="586500" cy="467100"/>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0" name="Google Shape;150;p78"/>
          <p:cNvSpPr/>
          <p:nvPr/>
        </p:nvSpPr>
        <p:spPr>
          <a:xfrm>
            <a:off x="7205932" y="6390862"/>
            <a:ext cx="385200" cy="4671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1" name="Google Shape;151;p78"/>
          <p:cNvSpPr/>
          <p:nvPr/>
        </p:nvSpPr>
        <p:spPr>
          <a:xfrm>
            <a:off x="5929223" y="6390862"/>
            <a:ext cx="1276800" cy="467100"/>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2" name="Google Shape;152;p78"/>
          <p:cNvSpPr/>
          <p:nvPr/>
        </p:nvSpPr>
        <p:spPr>
          <a:xfrm>
            <a:off x="3450567" y="6390862"/>
            <a:ext cx="2478600" cy="4671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153" name="Google Shape;153;p78"/>
          <p:cNvSpPr txBox="1">
            <a:spLocks noGrp="1"/>
          </p:cNvSpPr>
          <p:nvPr>
            <p:ph type="title"/>
          </p:nvPr>
        </p:nvSpPr>
        <p:spPr>
          <a:xfrm>
            <a:off x="541615" y="593725"/>
            <a:ext cx="6296400" cy="89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AC2B3"/>
              </a:buClr>
              <a:buSzPts val="1800"/>
              <a:buFont typeface="Arial"/>
              <a:buNone/>
              <a:defRPr sz="18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8"/>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5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5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5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ower Color Band 3 images">
  <p:cSld name="Lower Color Band 3 images">
    <p:spTree>
      <p:nvGrpSpPr>
        <p:cNvPr id="1" name="Shape 154"/>
        <p:cNvGrpSpPr/>
        <p:nvPr/>
      </p:nvGrpSpPr>
      <p:grpSpPr>
        <a:xfrm>
          <a:off x="0" y="0"/>
          <a:ext cx="0" cy="0"/>
          <a:chOff x="0" y="0"/>
          <a:chExt cx="0" cy="0"/>
        </a:xfrm>
      </p:grpSpPr>
      <p:sp>
        <p:nvSpPr>
          <p:cNvPr id="155" name="Google Shape;155;p79"/>
          <p:cNvSpPr/>
          <p:nvPr/>
        </p:nvSpPr>
        <p:spPr>
          <a:xfrm>
            <a:off x="8764439" y="6390862"/>
            <a:ext cx="3427500" cy="467100"/>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6" name="Google Shape;156;p79"/>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157" name="Google Shape;157;p79"/>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158" name="Google Shape;158;p79"/>
          <p:cNvSpPr/>
          <p:nvPr/>
        </p:nvSpPr>
        <p:spPr>
          <a:xfrm>
            <a:off x="0" y="6390862"/>
            <a:ext cx="3450600" cy="4671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9" name="Google Shape;159;p79"/>
          <p:cNvSpPr/>
          <p:nvPr/>
        </p:nvSpPr>
        <p:spPr>
          <a:xfrm>
            <a:off x="8327366" y="6390862"/>
            <a:ext cx="557700" cy="467100"/>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60" name="Google Shape;160;p79"/>
          <p:cNvSpPr/>
          <p:nvPr/>
        </p:nvSpPr>
        <p:spPr>
          <a:xfrm>
            <a:off x="8177842" y="6390862"/>
            <a:ext cx="149400" cy="467100"/>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61" name="Google Shape;161;p79"/>
          <p:cNvSpPr/>
          <p:nvPr/>
        </p:nvSpPr>
        <p:spPr>
          <a:xfrm>
            <a:off x="7591245" y="6390862"/>
            <a:ext cx="586500" cy="467100"/>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62" name="Google Shape;162;p79"/>
          <p:cNvSpPr/>
          <p:nvPr/>
        </p:nvSpPr>
        <p:spPr>
          <a:xfrm>
            <a:off x="7205932" y="6390862"/>
            <a:ext cx="385200" cy="4671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63" name="Google Shape;163;p79"/>
          <p:cNvSpPr/>
          <p:nvPr/>
        </p:nvSpPr>
        <p:spPr>
          <a:xfrm>
            <a:off x="5929223" y="6390862"/>
            <a:ext cx="1276800" cy="467100"/>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64" name="Google Shape;164;p79"/>
          <p:cNvSpPr/>
          <p:nvPr/>
        </p:nvSpPr>
        <p:spPr>
          <a:xfrm>
            <a:off x="3450567" y="6390862"/>
            <a:ext cx="2478600" cy="4671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165" name="Google Shape;165;p79"/>
          <p:cNvSpPr txBox="1">
            <a:spLocks noGrp="1"/>
          </p:cNvSpPr>
          <p:nvPr>
            <p:ph type="title"/>
          </p:nvPr>
        </p:nvSpPr>
        <p:spPr>
          <a:xfrm>
            <a:off x="541615" y="593725"/>
            <a:ext cx="6296400" cy="89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AC2B3"/>
              </a:buClr>
              <a:buSzPts val="1800"/>
              <a:buFont typeface="Arial"/>
              <a:buNone/>
              <a:defRPr sz="18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Google Shape;166;p79"/>
          <p:cNvSpPr>
            <a:spLocks noGrp="1"/>
          </p:cNvSpPr>
          <p:nvPr>
            <p:ph type="pic" idx="2"/>
          </p:nvPr>
        </p:nvSpPr>
        <p:spPr>
          <a:xfrm>
            <a:off x="8918662" y="-206"/>
            <a:ext cx="3282900" cy="2133900"/>
          </a:xfrm>
          <a:prstGeom prst="rect">
            <a:avLst/>
          </a:prstGeom>
          <a:noFill/>
          <a:ln>
            <a:noFill/>
          </a:ln>
        </p:spPr>
      </p:sp>
      <p:sp>
        <p:nvSpPr>
          <p:cNvPr id="167" name="Google Shape;167;p79"/>
          <p:cNvSpPr>
            <a:spLocks noGrp="1"/>
          </p:cNvSpPr>
          <p:nvPr>
            <p:ph type="pic" idx="3"/>
          </p:nvPr>
        </p:nvSpPr>
        <p:spPr>
          <a:xfrm>
            <a:off x="8918662" y="2265474"/>
            <a:ext cx="3282900" cy="1954800"/>
          </a:xfrm>
          <a:prstGeom prst="rect">
            <a:avLst/>
          </a:prstGeom>
          <a:noFill/>
          <a:ln>
            <a:noFill/>
          </a:ln>
        </p:spPr>
      </p:sp>
      <p:sp>
        <p:nvSpPr>
          <p:cNvPr id="168" name="Google Shape;168;p79"/>
          <p:cNvSpPr>
            <a:spLocks noGrp="1"/>
          </p:cNvSpPr>
          <p:nvPr>
            <p:ph type="pic" idx="4"/>
          </p:nvPr>
        </p:nvSpPr>
        <p:spPr>
          <a:xfrm>
            <a:off x="8930629" y="4352168"/>
            <a:ext cx="3282900" cy="20388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 Callout Slide">
  <p:cSld name="Blue Callout Slide">
    <p:spTree>
      <p:nvGrpSpPr>
        <p:cNvPr id="1" name="Shape 170"/>
        <p:cNvGrpSpPr/>
        <p:nvPr/>
      </p:nvGrpSpPr>
      <p:grpSpPr>
        <a:xfrm>
          <a:off x="0" y="0"/>
          <a:ext cx="0" cy="0"/>
          <a:chOff x="0" y="0"/>
          <a:chExt cx="0" cy="0"/>
        </a:xfrm>
      </p:grpSpPr>
      <p:sp>
        <p:nvSpPr>
          <p:cNvPr id="171" name="Google Shape;171;p81"/>
          <p:cNvSpPr/>
          <p:nvPr/>
        </p:nvSpPr>
        <p:spPr>
          <a:xfrm>
            <a:off x="5036457" y="0"/>
            <a:ext cx="7155600" cy="68580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72" name="Google Shape;172;p81"/>
          <p:cNvSpPr/>
          <p:nvPr/>
        </p:nvSpPr>
        <p:spPr>
          <a:xfrm>
            <a:off x="0" y="6267713"/>
            <a:ext cx="5036400" cy="5904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73" name="Google Shape;173;p81"/>
          <p:cNvSpPr>
            <a:spLocks noGrp="1"/>
          </p:cNvSpPr>
          <p:nvPr>
            <p:ph type="pic" idx="2"/>
          </p:nvPr>
        </p:nvSpPr>
        <p:spPr>
          <a:xfrm>
            <a:off x="0" y="3110948"/>
            <a:ext cx="5036400" cy="3156900"/>
          </a:xfrm>
          <a:prstGeom prst="rect">
            <a:avLst/>
          </a:prstGeom>
          <a:noFill/>
          <a:ln>
            <a:noFill/>
          </a:ln>
        </p:spPr>
      </p:sp>
      <p:sp>
        <p:nvSpPr>
          <p:cNvPr id="174" name="Google Shape;174;p81"/>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175" name="Google Shape;175;p81"/>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176" name="Google Shape;176;p81"/>
          <p:cNvSpPr txBox="1">
            <a:spLocks noGrp="1"/>
          </p:cNvSpPr>
          <p:nvPr>
            <p:ph type="body" idx="1"/>
          </p:nvPr>
        </p:nvSpPr>
        <p:spPr>
          <a:xfrm>
            <a:off x="5831443" y="2166448"/>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81"/>
          <p:cNvSpPr txBox="1">
            <a:spLocks noGrp="1"/>
          </p:cNvSpPr>
          <p:nvPr>
            <p:ph type="body" idx="3"/>
          </p:nvPr>
        </p:nvSpPr>
        <p:spPr>
          <a:xfrm>
            <a:off x="5831443" y="3468474"/>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81"/>
          <p:cNvSpPr txBox="1">
            <a:spLocks noGrp="1"/>
          </p:cNvSpPr>
          <p:nvPr>
            <p:ph type="body" idx="4"/>
          </p:nvPr>
        </p:nvSpPr>
        <p:spPr>
          <a:xfrm>
            <a:off x="5831443" y="4780157"/>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81"/>
          <p:cNvSpPr txBox="1">
            <a:spLocks noGrp="1"/>
          </p:cNvSpPr>
          <p:nvPr>
            <p:ph type="body" idx="5"/>
          </p:nvPr>
        </p:nvSpPr>
        <p:spPr>
          <a:xfrm>
            <a:off x="8803243" y="2166448"/>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81"/>
          <p:cNvSpPr txBox="1">
            <a:spLocks noGrp="1"/>
          </p:cNvSpPr>
          <p:nvPr>
            <p:ph type="body" idx="6"/>
          </p:nvPr>
        </p:nvSpPr>
        <p:spPr>
          <a:xfrm>
            <a:off x="8803243" y="3468474"/>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81"/>
          <p:cNvSpPr txBox="1">
            <a:spLocks noGrp="1"/>
          </p:cNvSpPr>
          <p:nvPr>
            <p:ph type="body" idx="7"/>
          </p:nvPr>
        </p:nvSpPr>
        <p:spPr>
          <a:xfrm>
            <a:off x="8803243" y="4780157"/>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aphic Text Callout Slide">
  <p:cSld name="Graphic Text Callout Slide">
    <p:spTree>
      <p:nvGrpSpPr>
        <p:cNvPr id="1" name="Shape 182"/>
        <p:cNvGrpSpPr/>
        <p:nvPr/>
      </p:nvGrpSpPr>
      <p:grpSpPr>
        <a:xfrm>
          <a:off x="0" y="0"/>
          <a:ext cx="0" cy="0"/>
          <a:chOff x="0" y="0"/>
          <a:chExt cx="0" cy="0"/>
        </a:xfrm>
      </p:grpSpPr>
      <p:sp>
        <p:nvSpPr>
          <p:cNvPr id="183" name="Google Shape;183;p82"/>
          <p:cNvSpPr/>
          <p:nvPr/>
        </p:nvSpPr>
        <p:spPr>
          <a:xfrm>
            <a:off x="7758022" y="5077676"/>
            <a:ext cx="924000" cy="17802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84" name="Google Shape;184;p82"/>
          <p:cNvSpPr/>
          <p:nvPr/>
        </p:nvSpPr>
        <p:spPr>
          <a:xfrm>
            <a:off x="8682034" y="3108541"/>
            <a:ext cx="3510000" cy="1621500"/>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85" name="Google Shape;185;p82"/>
          <p:cNvSpPr/>
          <p:nvPr/>
        </p:nvSpPr>
        <p:spPr>
          <a:xfrm>
            <a:off x="8682034" y="4730034"/>
            <a:ext cx="3510000" cy="3384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86" name="Google Shape;186;p82"/>
          <p:cNvSpPr/>
          <p:nvPr/>
        </p:nvSpPr>
        <p:spPr>
          <a:xfrm>
            <a:off x="8682034" y="-1"/>
            <a:ext cx="3510000" cy="3108600"/>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87" name="Google Shape;187;p82"/>
          <p:cNvSpPr/>
          <p:nvPr/>
        </p:nvSpPr>
        <p:spPr>
          <a:xfrm>
            <a:off x="7372709" y="5077676"/>
            <a:ext cx="385200" cy="1780200"/>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88" name="Google Shape;188;p82"/>
          <p:cNvSpPr/>
          <p:nvPr/>
        </p:nvSpPr>
        <p:spPr>
          <a:xfrm>
            <a:off x="6096000" y="5077676"/>
            <a:ext cx="1276800" cy="1780200"/>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89" name="Google Shape;189;p82"/>
          <p:cNvSpPr/>
          <p:nvPr/>
        </p:nvSpPr>
        <p:spPr>
          <a:xfrm>
            <a:off x="0" y="5068389"/>
            <a:ext cx="6096000" cy="17895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0" name="Google Shape;190;p82"/>
          <p:cNvSpPr/>
          <p:nvPr/>
        </p:nvSpPr>
        <p:spPr>
          <a:xfrm>
            <a:off x="8682034" y="5068389"/>
            <a:ext cx="3510000" cy="1789500"/>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1" name="Google Shape;191;p82"/>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192" name="Google Shape;192;p82"/>
          <p:cNvSpPr txBox="1">
            <a:spLocks noGrp="1"/>
          </p:cNvSpPr>
          <p:nvPr>
            <p:ph type="title"/>
          </p:nvPr>
        </p:nvSpPr>
        <p:spPr>
          <a:xfrm>
            <a:off x="839788" y="1110560"/>
            <a:ext cx="6532800" cy="3242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AC2B3"/>
              </a:buClr>
              <a:buSzPts val="3600"/>
              <a:buFont typeface="Arial"/>
              <a:buNone/>
              <a:defRPr sz="36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3" name="Google Shape;193;p82"/>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Divider - Blue">
  <p:cSld name="Section Divider - Blue">
    <p:spTree>
      <p:nvGrpSpPr>
        <p:cNvPr id="1" name="Shape 194"/>
        <p:cNvGrpSpPr/>
        <p:nvPr/>
      </p:nvGrpSpPr>
      <p:grpSpPr>
        <a:xfrm>
          <a:off x="0" y="0"/>
          <a:ext cx="0" cy="0"/>
          <a:chOff x="0" y="0"/>
          <a:chExt cx="0" cy="0"/>
        </a:xfrm>
      </p:grpSpPr>
      <p:sp>
        <p:nvSpPr>
          <p:cNvPr id="195" name="Google Shape;195;p83"/>
          <p:cNvSpPr/>
          <p:nvPr/>
        </p:nvSpPr>
        <p:spPr>
          <a:xfrm>
            <a:off x="0" y="0"/>
            <a:ext cx="12192000" cy="68580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 Lower Color Band">
  <p:cSld name="Blue Lower Color Band">
    <p:spTree>
      <p:nvGrpSpPr>
        <p:cNvPr id="1" name="Shape 196"/>
        <p:cNvGrpSpPr/>
        <p:nvPr/>
      </p:nvGrpSpPr>
      <p:grpSpPr>
        <a:xfrm>
          <a:off x="0" y="0"/>
          <a:ext cx="0" cy="0"/>
          <a:chOff x="0" y="0"/>
          <a:chExt cx="0" cy="0"/>
        </a:xfrm>
      </p:grpSpPr>
      <p:sp>
        <p:nvSpPr>
          <p:cNvPr id="197" name="Google Shape;197;p84"/>
          <p:cNvSpPr/>
          <p:nvPr/>
        </p:nvSpPr>
        <p:spPr>
          <a:xfrm>
            <a:off x="9034733" y="6390862"/>
            <a:ext cx="3157200" cy="467100"/>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8" name="Google Shape;198;p84"/>
          <p:cNvSpPr/>
          <p:nvPr/>
        </p:nvSpPr>
        <p:spPr>
          <a:xfrm>
            <a:off x="0" y="6390862"/>
            <a:ext cx="3450600" cy="467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99" name="Google Shape;199;p84"/>
          <p:cNvSpPr/>
          <p:nvPr/>
        </p:nvSpPr>
        <p:spPr>
          <a:xfrm>
            <a:off x="8327366" y="6390862"/>
            <a:ext cx="707400" cy="467100"/>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0" name="Google Shape;200;p84"/>
          <p:cNvSpPr/>
          <p:nvPr/>
        </p:nvSpPr>
        <p:spPr>
          <a:xfrm>
            <a:off x="8177842" y="6390862"/>
            <a:ext cx="149400" cy="467100"/>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1" name="Google Shape;201;p84"/>
          <p:cNvSpPr/>
          <p:nvPr/>
        </p:nvSpPr>
        <p:spPr>
          <a:xfrm>
            <a:off x="7591245" y="6390862"/>
            <a:ext cx="586500" cy="467100"/>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2" name="Google Shape;202;p84"/>
          <p:cNvSpPr/>
          <p:nvPr/>
        </p:nvSpPr>
        <p:spPr>
          <a:xfrm>
            <a:off x="7205932" y="6390862"/>
            <a:ext cx="385200" cy="4671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3" name="Google Shape;203;p84"/>
          <p:cNvSpPr/>
          <p:nvPr/>
        </p:nvSpPr>
        <p:spPr>
          <a:xfrm>
            <a:off x="5929223" y="6390862"/>
            <a:ext cx="1276800" cy="467100"/>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4" name="Google Shape;204;p84"/>
          <p:cNvSpPr/>
          <p:nvPr/>
        </p:nvSpPr>
        <p:spPr>
          <a:xfrm>
            <a:off x="3450567" y="6390862"/>
            <a:ext cx="2478600" cy="4671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205" name="Google Shape;205;p84"/>
          <p:cNvSpPr/>
          <p:nvPr/>
        </p:nvSpPr>
        <p:spPr>
          <a:xfrm>
            <a:off x="0" y="1"/>
            <a:ext cx="12192000" cy="63909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s 1">
  <p:cSld name="Images 1">
    <p:spTree>
      <p:nvGrpSpPr>
        <p:cNvPr id="1" name="Shape 206"/>
        <p:cNvGrpSpPr/>
        <p:nvPr/>
      </p:nvGrpSpPr>
      <p:grpSpPr>
        <a:xfrm>
          <a:off x="0" y="0"/>
          <a:ext cx="0" cy="0"/>
          <a:chOff x="0" y="0"/>
          <a:chExt cx="0" cy="0"/>
        </a:xfrm>
      </p:grpSpPr>
      <p:sp>
        <p:nvSpPr>
          <p:cNvPr id="207" name="Google Shape;207;p85"/>
          <p:cNvSpPr/>
          <p:nvPr/>
        </p:nvSpPr>
        <p:spPr>
          <a:xfrm>
            <a:off x="9034733" y="6390862"/>
            <a:ext cx="3157200" cy="467100"/>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08" name="Google Shape;208;p85"/>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09" name="Google Shape;209;p85"/>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210" name="Google Shape;210;p85"/>
          <p:cNvSpPr/>
          <p:nvPr/>
        </p:nvSpPr>
        <p:spPr>
          <a:xfrm>
            <a:off x="0" y="6390862"/>
            <a:ext cx="3450600" cy="4671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1" name="Google Shape;211;p85"/>
          <p:cNvSpPr/>
          <p:nvPr/>
        </p:nvSpPr>
        <p:spPr>
          <a:xfrm>
            <a:off x="8327366" y="6390862"/>
            <a:ext cx="707400" cy="467100"/>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2" name="Google Shape;212;p85"/>
          <p:cNvSpPr/>
          <p:nvPr/>
        </p:nvSpPr>
        <p:spPr>
          <a:xfrm>
            <a:off x="8177842" y="6390862"/>
            <a:ext cx="149400" cy="467100"/>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3" name="Google Shape;213;p85"/>
          <p:cNvSpPr/>
          <p:nvPr/>
        </p:nvSpPr>
        <p:spPr>
          <a:xfrm>
            <a:off x="7591245" y="6390862"/>
            <a:ext cx="586500" cy="467100"/>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4" name="Google Shape;214;p85"/>
          <p:cNvSpPr/>
          <p:nvPr/>
        </p:nvSpPr>
        <p:spPr>
          <a:xfrm>
            <a:off x="7205932" y="6390862"/>
            <a:ext cx="385200" cy="4671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5" name="Google Shape;215;p85"/>
          <p:cNvSpPr/>
          <p:nvPr/>
        </p:nvSpPr>
        <p:spPr>
          <a:xfrm>
            <a:off x="5929223" y="6390862"/>
            <a:ext cx="1276800" cy="467100"/>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16" name="Google Shape;216;p85"/>
          <p:cNvSpPr/>
          <p:nvPr/>
        </p:nvSpPr>
        <p:spPr>
          <a:xfrm>
            <a:off x="3450567" y="6390862"/>
            <a:ext cx="2478600" cy="4671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217" name="Google Shape;217;p85"/>
          <p:cNvSpPr>
            <a:spLocks noGrp="1"/>
          </p:cNvSpPr>
          <p:nvPr>
            <p:ph type="pic" idx="2"/>
          </p:nvPr>
        </p:nvSpPr>
        <p:spPr>
          <a:xfrm>
            <a:off x="5929223" y="2107096"/>
            <a:ext cx="6262800" cy="4152000"/>
          </a:xfrm>
          <a:prstGeom prst="rect">
            <a:avLst/>
          </a:prstGeom>
          <a:noFill/>
          <a:ln>
            <a:noFill/>
          </a:ln>
        </p:spPr>
      </p:sp>
      <p:sp>
        <p:nvSpPr>
          <p:cNvPr id="218" name="Google Shape;218;p85"/>
          <p:cNvSpPr>
            <a:spLocks noGrp="1"/>
          </p:cNvSpPr>
          <p:nvPr>
            <p:ph type="pic" idx="3"/>
          </p:nvPr>
        </p:nvSpPr>
        <p:spPr>
          <a:xfrm>
            <a:off x="5929223" y="-206"/>
            <a:ext cx="2588700" cy="1978200"/>
          </a:xfrm>
          <a:prstGeom prst="rect">
            <a:avLst/>
          </a:prstGeom>
          <a:noFill/>
          <a:ln>
            <a:noFill/>
          </a:ln>
        </p:spPr>
      </p:sp>
      <p:sp>
        <p:nvSpPr>
          <p:cNvPr id="219" name="Google Shape;219;p85"/>
          <p:cNvSpPr>
            <a:spLocks noGrp="1"/>
          </p:cNvSpPr>
          <p:nvPr>
            <p:ph type="pic" idx="4"/>
          </p:nvPr>
        </p:nvSpPr>
        <p:spPr>
          <a:xfrm>
            <a:off x="8637103" y="-206"/>
            <a:ext cx="3548400" cy="1975500"/>
          </a:xfrm>
          <a:prstGeom prst="rect">
            <a:avLst/>
          </a:prstGeom>
          <a:noFill/>
          <a:ln>
            <a:noFill/>
          </a:ln>
        </p:spPr>
      </p:sp>
      <p:sp>
        <p:nvSpPr>
          <p:cNvPr id="220" name="Google Shape;220;p85"/>
          <p:cNvSpPr txBox="1">
            <a:spLocks noGrp="1"/>
          </p:cNvSpPr>
          <p:nvPr>
            <p:ph type="title"/>
          </p:nvPr>
        </p:nvSpPr>
        <p:spPr>
          <a:xfrm>
            <a:off x="435959" y="593725"/>
            <a:ext cx="4626600" cy="115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AC2B3"/>
              </a:buClr>
              <a:buSzPts val="1800"/>
              <a:buFont typeface="Arial"/>
              <a:buNone/>
              <a:defRPr sz="18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s 2">
  <p:cSld name="Images 2">
    <p:spTree>
      <p:nvGrpSpPr>
        <p:cNvPr id="1" name="Shape 221"/>
        <p:cNvGrpSpPr/>
        <p:nvPr/>
      </p:nvGrpSpPr>
      <p:grpSpPr>
        <a:xfrm>
          <a:off x="0" y="0"/>
          <a:ext cx="0" cy="0"/>
          <a:chOff x="0" y="0"/>
          <a:chExt cx="0" cy="0"/>
        </a:xfrm>
      </p:grpSpPr>
      <p:sp>
        <p:nvSpPr>
          <p:cNvPr id="222" name="Google Shape;222;p86"/>
          <p:cNvSpPr/>
          <p:nvPr/>
        </p:nvSpPr>
        <p:spPr>
          <a:xfrm>
            <a:off x="7758022" y="6120168"/>
            <a:ext cx="924000" cy="7377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3" name="Google Shape;223;p86"/>
          <p:cNvSpPr/>
          <p:nvPr/>
        </p:nvSpPr>
        <p:spPr>
          <a:xfrm>
            <a:off x="8682034" y="5297143"/>
            <a:ext cx="3510000" cy="1621500"/>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4" name="Google Shape;224;p86"/>
          <p:cNvSpPr/>
          <p:nvPr/>
        </p:nvSpPr>
        <p:spPr>
          <a:xfrm>
            <a:off x="8682034" y="5805457"/>
            <a:ext cx="3510000" cy="3384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5" name="Google Shape;225;p86"/>
          <p:cNvSpPr/>
          <p:nvPr/>
        </p:nvSpPr>
        <p:spPr>
          <a:xfrm>
            <a:off x="8682034" y="3043303"/>
            <a:ext cx="3510000" cy="633300"/>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6" name="Google Shape;226;p86"/>
          <p:cNvSpPr/>
          <p:nvPr/>
        </p:nvSpPr>
        <p:spPr>
          <a:xfrm>
            <a:off x="7372709" y="6120168"/>
            <a:ext cx="385200" cy="737700"/>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7" name="Google Shape;227;p86"/>
          <p:cNvSpPr/>
          <p:nvPr/>
        </p:nvSpPr>
        <p:spPr>
          <a:xfrm>
            <a:off x="6096000" y="6120168"/>
            <a:ext cx="1276800" cy="737700"/>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8" name="Google Shape;228;p86"/>
          <p:cNvSpPr/>
          <p:nvPr/>
        </p:nvSpPr>
        <p:spPr>
          <a:xfrm>
            <a:off x="0" y="6116320"/>
            <a:ext cx="6096000" cy="7416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29" name="Google Shape;229;p86"/>
          <p:cNvSpPr/>
          <p:nvPr/>
        </p:nvSpPr>
        <p:spPr>
          <a:xfrm>
            <a:off x="8682034" y="6116320"/>
            <a:ext cx="3510000" cy="741600"/>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30" name="Google Shape;230;p86"/>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231" name="Google Shape;231;p86"/>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32" name="Google Shape;232;p86"/>
          <p:cNvSpPr>
            <a:spLocks noGrp="1"/>
          </p:cNvSpPr>
          <p:nvPr>
            <p:ph type="pic" idx="2"/>
          </p:nvPr>
        </p:nvSpPr>
        <p:spPr>
          <a:xfrm>
            <a:off x="8682032" y="1"/>
            <a:ext cx="3510000" cy="3097500"/>
          </a:xfrm>
          <a:prstGeom prst="rect">
            <a:avLst/>
          </a:prstGeom>
          <a:noFill/>
          <a:ln>
            <a:noFill/>
          </a:ln>
        </p:spPr>
      </p:sp>
      <p:sp>
        <p:nvSpPr>
          <p:cNvPr id="233" name="Google Shape;233;p86"/>
          <p:cNvSpPr>
            <a:spLocks noGrp="1"/>
          </p:cNvSpPr>
          <p:nvPr>
            <p:ph type="pic" idx="3"/>
          </p:nvPr>
        </p:nvSpPr>
        <p:spPr>
          <a:xfrm>
            <a:off x="8682032" y="3757491"/>
            <a:ext cx="1744200" cy="1458900"/>
          </a:xfrm>
          <a:prstGeom prst="rect">
            <a:avLst/>
          </a:prstGeom>
          <a:noFill/>
          <a:ln>
            <a:noFill/>
          </a:ln>
        </p:spPr>
      </p:sp>
      <p:sp>
        <p:nvSpPr>
          <p:cNvPr id="234" name="Google Shape;234;p86"/>
          <p:cNvSpPr>
            <a:spLocks noGrp="1"/>
          </p:cNvSpPr>
          <p:nvPr>
            <p:ph type="pic" idx="4"/>
          </p:nvPr>
        </p:nvSpPr>
        <p:spPr>
          <a:xfrm>
            <a:off x="10537334" y="3757491"/>
            <a:ext cx="1654800" cy="1458900"/>
          </a:xfrm>
          <a:prstGeom prst="rect">
            <a:avLst/>
          </a:prstGeom>
          <a:noFill/>
          <a:ln>
            <a:noFill/>
          </a:ln>
        </p:spPr>
      </p:sp>
      <p:sp>
        <p:nvSpPr>
          <p:cNvPr id="235" name="Google Shape;235;p86"/>
          <p:cNvSpPr txBox="1">
            <a:spLocks noGrp="1"/>
          </p:cNvSpPr>
          <p:nvPr>
            <p:ph type="title"/>
          </p:nvPr>
        </p:nvSpPr>
        <p:spPr>
          <a:xfrm>
            <a:off x="541615" y="593725"/>
            <a:ext cx="6296400" cy="89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AC2B3"/>
              </a:buClr>
              <a:buSzPts val="1800"/>
              <a:buFont typeface="Arial"/>
              <a:buNone/>
              <a:defRPr sz="18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Intro Slide Blank">
  <p:cSld name="Section Intro Slide Blank">
    <p:spTree>
      <p:nvGrpSpPr>
        <p:cNvPr id="1" name="Shape 236"/>
        <p:cNvGrpSpPr/>
        <p:nvPr/>
      </p:nvGrpSpPr>
      <p:grpSpPr>
        <a:xfrm>
          <a:off x="0" y="0"/>
          <a:ext cx="0" cy="0"/>
          <a:chOff x="0" y="0"/>
          <a:chExt cx="0" cy="0"/>
        </a:xfrm>
      </p:grpSpPr>
      <p:sp>
        <p:nvSpPr>
          <p:cNvPr id="237" name="Google Shape;237;p87"/>
          <p:cNvSpPr/>
          <p:nvPr/>
        </p:nvSpPr>
        <p:spPr>
          <a:xfrm>
            <a:off x="7412182" y="0"/>
            <a:ext cx="4779900" cy="6858000"/>
          </a:xfrm>
          <a:prstGeom prst="rect">
            <a:avLst/>
          </a:prstGeom>
          <a:solidFill>
            <a:srgbClr val="154CA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38" name="Google Shape;238;p87"/>
          <p:cNvSpPr txBox="1">
            <a:spLocks noGrp="1"/>
          </p:cNvSpPr>
          <p:nvPr>
            <p:ph type="body" idx="1"/>
          </p:nvPr>
        </p:nvSpPr>
        <p:spPr>
          <a:xfrm>
            <a:off x="8296347" y="1759640"/>
            <a:ext cx="3011400" cy="41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154CA0"/>
              </a:buClr>
              <a:buSzPts val="1400"/>
              <a:buFont typeface="Arial"/>
              <a:buNone/>
              <a:defRPr sz="1400" b="1" i="0" u="none" strike="noStrike" cap="none">
                <a:solidFill>
                  <a:srgbClr val="154CA0"/>
                </a:solidFill>
                <a:latin typeface="Arial"/>
                <a:ea typeface="Arial"/>
                <a:cs typeface="Arial"/>
                <a:sym typeface="Arial"/>
              </a:defRPr>
            </a:lvl1pPr>
            <a:lvl2pPr marL="914400" marR="0" lvl="1" indent="-381000" algn="l" rtl="0">
              <a:lnSpc>
                <a:spcPct val="90000"/>
              </a:lnSpc>
              <a:spcBef>
                <a:spcPts val="500"/>
              </a:spcBef>
              <a:spcAft>
                <a:spcPts val="0"/>
              </a:spcAft>
              <a:buClr>
                <a:srgbClr val="154CA0"/>
              </a:buClr>
              <a:buSzPts val="2400"/>
              <a:buFont typeface="Arial"/>
              <a:buChar char="•"/>
              <a:defRPr sz="2400" b="0" i="0" u="none" strike="noStrike" cap="none">
                <a:solidFill>
                  <a:srgbClr val="154CA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54CA0"/>
              </a:buClr>
              <a:buSzPts val="2000"/>
              <a:buFont typeface="Arial"/>
              <a:buChar char="•"/>
              <a:defRPr sz="2000" b="0" i="0" u="none" strike="noStrike" cap="none">
                <a:solidFill>
                  <a:srgbClr val="154CA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54CA0"/>
              </a:buClr>
              <a:buSzPts val="1800"/>
              <a:buFont typeface="Arial"/>
              <a:buChar char="•"/>
              <a:defRPr sz="1800" b="0" i="0" u="none" strike="noStrike" cap="none">
                <a:solidFill>
                  <a:srgbClr val="154CA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54CA0"/>
              </a:buClr>
              <a:buSzPts val="1800"/>
              <a:buFont typeface="Arial"/>
              <a:buChar char="•"/>
              <a:defRPr sz="1800" b="0" i="0" u="none" strike="noStrike" cap="none">
                <a:solidFill>
                  <a:srgbClr val="154CA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9" name="Google Shape;239;p87"/>
          <p:cNvSpPr txBox="1">
            <a:spLocks noGrp="1"/>
          </p:cNvSpPr>
          <p:nvPr>
            <p:ph type="body" idx="2"/>
          </p:nvPr>
        </p:nvSpPr>
        <p:spPr>
          <a:xfrm>
            <a:off x="8296347" y="2176670"/>
            <a:ext cx="3002100" cy="3886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200000"/>
              </a:lnSpc>
              <a:spcBef>
                <a:spcPts val="1000"/>
              </a:spcBef>
              <a:spcAft>
                <a:spcPts val="0"/>
              </a:spcAft>
              <a:buClr>
                <a:srgbClr val="154CA0"/>
              </a:buClr>
              <a:buSzPts val="1400"/>
              <a:buFont typeface="Arial"/>
              <a:buNone/>
              <a:defRPr sz="1400" b="0" i="0" u="none" strike="noStrike" cap="none">
                <a:solidFill>
                  <a:srgbClr val="154CA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87"/>
          <p:cNvSpPr txBox="1"/>
          <p:nvPr/>
        </p:nvSpPr>
        <p:spPr>
          <a:xfrm>
            <a:off x="11569148" y="6469961"/>
            <a:ext cx="4245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F7F7F"/>
                </a:solidFill>
                <a:latin typeface="Arial"/>
                <a:ea typeface="Arial"/>
                <a:cs typeface="Arial"/>
                <a:sym typeface="Arial"/>
              </a:rPr>
              <a:t>‹#›</a:t>
            </a:fld>
            <a:endParaRPr sz="1000" b="0" i="0" u="none" strike="noStrike" cap="none" dirty="0">
              <a:solidFill>
                <a:srgbClr val="7F7F7F"/>
              </a:solidFill>
              <a:latin typeface="Arial"/>
              <a:ea typeface="Arial"/>
              <a:cs typeface="Arial"/>
              <a:sym typeface="Arial"/>
            </a:endParaRPr>
          </a:p>
        </p:txBody>
      </p:sp>
      <p:sp>
        <p:nvSpPr>
          <p:cNvPr id="241" name="Google Shape;241;p87"/>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75707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42" name="Google Shape;242;p87"/>
          <p:cNvSpPr txBox="1">
            <a:spLocks noGrp="1"/>
          </p:cNvSpPr>
          <p:nvPr>
            <p:ph type="title"/>
          </p:nvPr>
        </p:nvSpPr>
        <p:spPr>
          <a:xfrm>
            <a:off x="541615" y="593725"/>
            <a:ext cx="6296400" cy="89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AC2B3"/>
              </a:buClr>
              <a:buSzPts val="1800"/>
              <a:buFont typeface="Arial"/>
              <a:buNone/>
              <a:defRPr sz="18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omain Callout Yellow">
  <p:cSld name="Domain Callout Yellow">
    <p:spTree>
      <p:nvGrpSpPr>
        <p:cNvPr id="1" name="Shape 243"/>
        <p:cNvGrpSpPr/>
        <p:nvPr/>
      </p:nvGrpSpPr>
      <p:grpSpPr>
        <a:xfrm>
          <a:off x="0" y="0"/>
          <a:ext cx="0" cy="0"/>
          <a:chOff x="0" y="0"/>
          <a:chExt cx="0" cy="0"/>
        </a:xfrm>
      </p:grpSpPr>
      <p:sp>
        <p:nvSpPr>
          <p:cNvPr id="244" name="Google Shape;244;p88"/>
          <p:cNvSpPr/>
          <p:nvPr/>
        </p:nvSpPr>
        <p:spPr>
          <a:xfrm>
            <a:off x="0" y="0"/>
            <a:ext cx="5036400" cy="6858000"/>
          </a:xfrm>
          <a:prstGeom prst="rect">
            <a:avLst/>
          </a:prstGeom>
          <a:solidFill>
            <a:srgbClr val="F89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45" name="Google Shape;245;p88"/>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46" name="Google Shape;246;p88"/>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47" name="Google Shape;247;p88"/>
          <p:cNvSpPr txBox="1">
            <a:spLocks noGrp="1"/>
          </p:cNvSpPr>
          <p:nvPr>
            <p:ph type="title"/>
          </p:nvPr>
        </p:nvSpPr>
        <p:spPr>
          <a:xfrm>
            <a:off x="5390322" y="1228397"/>
            <a:ext cx="4797300" cy="4401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89F1F"/>
              </a:buClr>
              <a:buSzPts val="1600"/>
              <a:buFont typeface="Arial"/>
              <a:buChar char="•"/>
              <a:defRPr sz="1600" b="1" i="0" u="none" strike="noStrike" cap="none">
                <a:solidFill>
                  <a:srgbClr val="F89F1F"/>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a:spLocks noGrp="1"/>
          </p:cNvSpPr>
          <p:nvPr>
            <p:ph type="pic" idx="2"/>
          </p:nvPr>
        </p:nvSpPr>
        <p:spPr>
          <a:xfrm>
            <a:off x="5183188" y="987425"/>
            <a:ext cx="6172200" cy="4873625"/>
          </a:xfrm>
          <a:prstGeom prst="rect">
            <a:avLst/>
          </a:prstGeom>
          <a:noFill/>
          <a:ln>
            <a:noFill/>
          </a:ln>
        </p:spPr>
      </p:sp>
      <p:sp>
        <p:nvSpPr>
          <p:cNvPr id="30" name="Google Shape;30;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omain Callout Purple">
  <p:cSld name="Domain Callout Purple">
    <p:spTree>
      <p:nvGrpSpPr>
        <p:cNvPr id="1" name="Shape 248"/>
        <p:cNvGrpSpPr/>
        <p:nvPr/>
      </p:nvGrpSpPr>
      <p:grpSpPr>
        <a:xfrm>
          <a:off x="0" y="0"/>
          <a:ext cx="0" cy="0"/>
          <a:chOff x="0" y="0"/>
          <a:chExt cx="0" cy="0"/>
        </a:xfrm>
      </p:grpSpPr>
      <p:sp>
        <p:nvSpPr>
          <p:cNvPr id="249" name="Google Shape;249;p89"/>
          <p:cNvSpPr/>
          <p:nvPr/>
        </p:nvSpPr>
        <p:spPr>
          <a:xfrm>
            <a:off x="0" y="0"/>
            <a:ext cx="5036400" cy="6858000"/>
          </a:xfrm>
          <a:prstGeom prst="rect">
            <a:avLst/>
          </a:prstGeom>
          <a:solidFill>
            <a:srgbClr val="4A0D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4A0D66"/>
              </a:solidFill>
              <a:latin typeface="Arial"/>
              <a:ea typeface="Arial"/>
              <a:cs typeface="Arial"/>
              <a:sym typeface="Arial"/>
            </a:endParaRPr>
          </a:p>
        </p:txBody>
      </p:sp>
      <p:sp>
        <p:nvSpPr>
          <p:cNvPr id="250" name="Google Shape;250;p89"/>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51" name="Google Shape;251;p89"/>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52" name="Google Shape;252;p89"/>
          <p:cNvSpPr txBox="1">
            <a:spLocks noGrp="1"/>
          </p:cNvSpPr>
          <p:nvPr>
            <p:ph type="title"/>
          </p:nvPr>
        </p:nvSpPr>
        <p:spPr>
          <a:xfrm>
            <a:off x="5390322" y="1228397"/>
            <a:ext cx="4797300" cy="4401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4A0D66"/>
              </a:buClr>
              <a:buSzPts val="1600"/>
              <a:buFont typeface="Arial"/>
              <a:buChar char="•"/>
              <a:defRPr sz="1600" b="1" i="0" u="none" strike="noStrike" cap="none">
                <a:solidFill>
                  <a:srgbClr val="4A0D66"/>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omain Callout Teal">
  <p:cSld name="Domain Callout Teal">
    <p:spTree>
      <p:nvGrpSpPr>
        <p:cNvPr id="1" name="Shape 253"/>
        <p:cNvGrpSpPr/>
        <p:nvPr/>
      </p:nvGrpSpPr>
      <p:grpSpPr>
        <a:xfrm>
          <a:off x="0" y="0"/>
          <a:ext cx="0" cy="0"/>
          <a:chOff x="0" y="0"/>
          <a:chExt cx="0" cy="0"/>
        </a:xfrm>
      </p:grpSpPr>
      <p:sp>
        <p:nvSpPr>
          <p:cNvPr id="254" name="Google Shape;254;p90"/>
          <p:cNvSpPr/>
          <p:nvPr/>
        </p:nvSpPr>
        <p:spPr>
          <a:xfrm>
            <a:off x="0" y="0"/>
            <a:ext cx="5036400" cy="68580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255" name="Google Shape;255;p90"/>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56" name="Google Shape;256;p90"/>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57" name="Google Shape;257;p90"/>
          <p:cNvSpPr txBox="1">
            <a:spLocks noGrp="1"/>
          </p:cNvSpPr>
          <p:nvPr>
            <p:ph type="title"/>
          </p:nvPr>
        </p:nvSpPr>
        <p:spPr>
          <a:xfrm>
            <a:off x="5390322" y="1228397"/>
            <a:ext cx="4797300" cy="4401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AC2B3"/>
              </a:buClr>
              <a:buSzPts val="1600"/>
              <a:buFont typeface="Arial"/>
              <a:buChar char="•"/>
              <a:defRPr sz="16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omain Callout Blue">
  <p:cSld name="Domain Callout Blue">
    <p:spTree>
      <p:nvGrpSpPr>
        <p:cNvPr id="1" name="Shape 258"/>
        <p:cNvGrpSpPr/>
        <p:nvPr/>
      </p:nvGrpSpPr>
      <p:grpSpPr>
        <a:xfrm>
          <a:off x="0" y="0"/>
          <a:ext cx="0" cy="0"/>
          <a:chOff x="0" y="0"/>
          <a:chExt cx="0" cy="0"/>
        </a:xfrm>
      </p:grpSpPr>
      <p:sp>
        <p:nvSpPr>
          <p:cNvPr id="259" name="Google Shape;259;p91"/>
          <p:cNvSpPr/>
          <p:nvPr/>
        </p:nvSpPr>
        <p:spPr>
          <a:xfrm>
            <a:off x="0" y="0"/>
            <a:ext cx="5036400" cy="68580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260" name="Google Shape;260;p91"/>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61" name="Google Shape;261;p91"/>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62" name="Google Shape;262;p91"/>
          <p:cNvSpPr txBox="1">
            <a:spLocks noGrp="1"/>
          </p:cNvSpPr>
          <p:nvPr>
            <p:ph type="title"/>
          </p:nvPr>
        </p:nvSpPr>
        <p:spPr>
          <a:xfrm>
            <a:off x="5390322" y="1228397"/>
            <a:ext cx="4797300" cy="4401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154CA0"/>
              </a:buClr>
              <a:buSzPts val="1600"/>
              <a:buFont typeface="Arial"/>
              <a:buChar char="•"/>
              <a:defRPr sz="1600" b="1" i="0" u="none" strike="noStrike" cap="none">
                <a:solidFill>
                  <a:srgbClr val="154CA0"/>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Domain Callout Blue">
  <p:cSld name="1_Domain Callout Blue">
    <p:spTree>
      <p:nvGrpSpPr>
        <p:cNvPr id="1" name="Shape 263"/>
        <p:cNvGrpSpPr/>
        <p:nvPr/>
      </p:nvGrpSpPr>
      <p:grpSpPr>
        <a:xfrm>
          <a:off x="0" y="0"/>
          <a:ext cx="0" cy="0"/>
          <a:chOff x="0" y="0"/>
          <a:chExt cx="0" cy="0"/>
        </a:xfrm>
      </p:grpSpPr>
      <p:sp>
        <p:nvSpPr>
          <p:cNvPr id="264" name="Google Shape;264;p92"/>
          <p:cNvSpPr/>
          <p:nvPr/>
        </p:nvSpPr>
        <p:spPr>
          <a:xfrm>
            <a:off x="0" y="0"/>
            <a:ext cx="5036400" cy="6858000"/>
          </a:xfrm>
          <a:prstGeom prst="rect">
            <a:avLst/>
          </a:prstGeom>
          <a:solidFill>
            <a:srgbClr val="6765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5AC2B3"/>
              </a:solidFill>
              <a:latin typeface="Arial"/>
              <a:ea typeface="Arial"/>
              <a:cs typeface="Arial"/>
              <a:sym typeface="Arial"/>
            </a:endParaRPr>
          </a:p>
        </p:txBody>
      </p:sp>
      <p:sp>
        <p:nvSpPr>
          <p:cNvPr id="265" name="Google Shape;265;p92"/>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66" name="Google Shape;266;p92"/>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67" name="Google Shape;267;p92"/>
          <p:cNvSpPr txBox="1">
            <a:spLocks noGrp="1"/>
          </p:cNvSpPr>
          <p:nvPr>
            <p:ph type="title"/>
          </p:nvPr>
        </p:nvSpPr>
        <p:spPr>
          <a:xfrm>
            <a:off x="5390322" y="1228397"/>
            <a:ext cx="4797300" cy="4401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757070"/>
              </a:buClr>
              <a:buSzPts val="1600"/>
              <a:buFont typeface="Arial"/>
              <a:buChar char="•"/>
              <a:defRPr sz="1600" b="1" i="0" u="none" strike="noStrike" cap="none">
                <a:solidFill>
                  <a:srgbClr val="757070"/>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hat's New Callout">
  <p:cSld name="What's New Callout">
    <p:spTree>
      <p:nvGrpSpPr>
        <p:cNvPr id="1" name="Shape 268"/>
        <p:cNvGrpSpPr/>
        <p:nvPr/>
      </p:nvGrpSpPr>
      <p:grpSpPr>
        <a:xfrm>
          <a:off x="0" y="0"/>
          <a:ext cx="0" cy="0"/>
          <a:chOff x="0" y="0"/>
          <a:chExt cx="0" cy="0"/>
        </a:xfrm>
      </p:grpSpPr>
      <p:sp>
        <p:nvSpPr>
          <p:cNvPr id="269" name="Google Shape;269;p93"/>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70" name="Google Shape;270;p93"/>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71" name="Google Shape;271;p93"/>
          <p:cNvSpPr txBox="1">
            <a:spLocks noGrp="1"/>
          </p:cNvSpPr>
          <p:nvPr>
            <p:ph type="title"/>
          </p:nvPr>
        </p:nvSpPr>
        <p:spPr>
          <a:xfrm>
            <a:off x="5390322" y="1228397"/>
            <a:ext cx="4797300" cy="44013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5AC2B3"/>
              </a:buClr>
              <a:buSzPts val="1600"/>
              <a:buFont typeface="Arial"/>
              <a:buChar char="•"/>
              <a:defRPr sz="1600" b="1" i="0" u="none" strike="noStrike" cap="none">
                <a:solidFill>
                  <a:srgbClr val="5AC2B3"/>
                </a:solidFill>
                <a:latin typeface="Arial"/>
                <a:ea typeface="Arial"/>
                <a:cs typeface="Arial"/>
                <a:sym typeface="Arial"/>
              </a:defRPr>
            </a:lvl1pPr>
            <a:lvl2pPr marR="0" lvl="1"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2" name="Google Shape;272;p93"/>
          <p:cNvSpPr/>
          <p:nvPr/>
        </p:nvSpPr>
        <p:spPr>
          <a:xfrm>
            <a:off x="-1" y="0"/>
            <a:ext cx="5088300" cy="6858000"/>
          </a:xfrm>
          <a:prstGeom prst="rect">
            <a:avLst/>
          </a:prstGeom>
          <a:solidFill>
            <a:srgbClr val="154CA0">
              <a:alpha val="2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with Slide Title" type="blank">
  <p:cSld name="BLANK">
    <p:spTree>
      <p:nvGrpSpPr>
        <p:cNvPr id="1" name="Shape 275"/>
        <p:cNvGrpSpPr/>
        <p:nvPr/>
      </p:nvGrpSpPr>
      <p:grpSpPr>
        <a:xfrm>
          <a:off x="0" y="0"/>
          <a:ext cx="0" cy="0"/>
          <a:chOff x="0" y="0"/>
          <a:chExt cx="0" cy="0"/>
        </a:xfrm>
      </p:grpSpPr>
      <p:sp>
        <p:nvSpPr>
          <p:cNvPr id="276" name="Google Shape;276;p65"/>
          <p:cNvSpPr txBox="1"/>
          <p:nvPr/>
        </p:nvSpPr>
        <p:spPr>
          <a:xfrm>
            <a:off x="11569148" y="6469961"/>
            <a:ext cx="4245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a:t>
            </a:fld>
            <a:endParaRPr sz="1000" b="0" i="0" u="none" strike="noStrike" cap="none" dirty="0">
              <a:solidFill>
                <a:srgbClr val="154CA0"/>
              </a:solidFill>
              <a:latin typeface="Arial"/>
              <a:ea typeface="Arial"/>
              <a:cs typeface="Arial"/>
              <a:sym typeface="Arial"/>
            </a:endParaRPr>
          </a:p>
        </p:txBody>
      </p:sp>
      <p:sp>
        <p:nvSpPr>
          <p:cNvPr id="277" name="Google Shape;277;p65"/>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ue Callout Slide">
  <p:cSld name="Blue Callout Slide">
    <p:spTree>
      <p:nvGrpSpPr>
        <p:cNvPr id="1" name="Shape 278"/>
        <p:cNvGrpSpPr/>
        <p:nvPr/>
      </p:nvGrpSpPr>
      <p:grpSpPr>
        <a:xfrm>
          <a:off x="0" y="0"/>
          <a:ext cx="0" cy="0"/>
          <a:chOff x="0" y="0"/>
          <a:chExt cx="0" cy="0"/>
        </a:xfrm>
      </p:grpSpPr>
      <p:sp>
        <p:nvSpPr>
          <p:cNvPr id="279" name="Google Shape;279;p94"/>
          <p:cNvSpPr/>
          <p:nvPr/>
        </p:nvSpPr>
        <p:spPr>
          <a:xfrm>
            <a:off x="5036457" y="0"/>
            <a:ext cx="7155600" cy="68580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80" name="Google Shape;280;p94"/>
          <p:cNvSpPr/>
          <p:nvPr/>
        </p:nvSpPr>
        <p:spPr>
          <a:xfrm>
            <a:off x="0" y="6267713"/>
            <a:ext cx="5036400" cy="590400"/>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81" name="Google Shape;281;p94"/>
          <p:cNvSpPr>
            <a:spLocks noGrp="1"/>
          </p:cNvSpPr>
          <p:nvPr>
            <p:ph type="pic" idx="2"/>
          </p:nvPr>
        </p:nvSpPr>
        <p:spPr>
          <a:xfrm>
            <a:off x="0" y="3110948"/>
            <a:ext cx="5036400" cy="3156900"/>
          </a:xfrm>
          <a:prstGeom prst="rect">
            <a:avLst/>
          </a:prstGeom>
          <a:noFill/>
          <a:ln>
            <a:noFill/>
          </a:ln>
        </p:spPr>
      </p:sp>
      <p:sp>
        <p:nvSpPr>
          <p:cNvPr id="282" name="Google Shape;282;p94"/>
          <p:cNvSpPr txBox="1"/>
          <p:nvPr/>
        </p:nvSpPr>
        <p:spPr>
          <a:xfrm>
            <a:off x="11579087" y="6479900"/>
            <a:ext cx="4146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283" name="Google Shape;283;p94"/>
          <p:cNvSpPr txBox="1"/>
          <p:nvPr/>
        </p:nvSpPr>
        <p:spPr>
          <a:xfrm>
            <a:off x="9193694" y="6479900"/>
            <a:ext cx="24981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284" name="Google Shape;284;p94"/>
          <p:cNvSpPr txBox="1">
            <a:spLocks noGrp="1"/>
          </p:cNvSpPr>
          <p:nvPr>
            <p:ph type="body" idx="1"/>
          </p:nvPr>
        </p:nvSpPr>
        <p:spPr>
          <a:xfrm>
            <a:off x="5831443" y="2166448"/>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000000"/>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5" name="Google Shape;285;p94"/>
          <p:cNvSpPr txBox="1">
            <a:spLocks noGrp="1"/>
          </p:cNvSpPr>
          <p:nvPr>
            <p:ph type="body" idx="3"/>
          </p:nvPr>
        </p:nvSpPr>
        <p:spPr>
          <a:xfrm>
            <a:off x="5831443" y="3468474"/>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000000"/>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6" name="Google Shape;286;p94"/>
          <p:cNvSpPr txBox="1">
            <a:spLocks noGrp="1"/>
          </p:cNvSpPr>
          <p:nvPr>
            <p:ph type="body" idx="4"/>
          </p:nvPr>
        </p:nvSpPr>
        <p:spPr>
          <a:xfrm>
            <a:off x="5831443" y="4780157"/>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000000"/>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7" name="Google Shape;287;p94"/>
          <p:cNvSpPr txBox="1">
            <a:spLocks noGrp="1"/>
          </p:cNvSpPr>
          <p:nvPr>
            <p:ph type="body" idx="5"/>
          </p:nvPr>
        </p:nvSpPr>
        <p:spPr>
          <a:xfrm>
            <a:off x="8803243" y="2166448"/>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000000"/>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8" name="Google Shape;288;p94"/>
          <p:cNvSpPr txBox="1">
            <a:spLocks noGrp="1"/>
          </p:cNvSpPr>
          <p:nvPr>
            <p:ph type="body" idx="6"/>
          </p:nvPr>
        </p:nvSpPr>
        <p:spPr>
          <a:xfrm>
            <a:off x="8803243" y="3468474"/>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000000"/>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9" name="Google Shape;289;p94"/>
          <p:cNvSpPr txBox="1">
            <a:spLocks noGrp="1"/>
          </p:cNvSpPr>
          <p:nvPr>
            <p:ph type="body" idx="7"/>
          </p:nvPr>
        </p:nvSpPr>
        <p:spPr>
          <a:xfrm>
            <a:off x="8803243" y="4780157"/>
            <a:ext cx="2100000" cy="11265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50000"/>
              </a:lnSpc>
              <a:spcBef>
                <a:spcPts val="0"/>
              </a:spcBef>
              <a:spcAft>
                <a:spcPts val="0"/>
              </a:spcAft>
              <a:buClr>
                <a:srgbClr val="000000"/>
              </a:buClr>
              <a:buSzPts val="1200"/>
              <a:buFont typeface="Arial"/>
              <a:buChar char="•"/>
              <a:defRPr sz="1200" b="1" i="0" u="none" strike="noStrike" cap="none">
                <a:solidFill>
                  <a:schemeClr val="lt1"/>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White Background 1" type="obj">
  <p:cSld name="OBJECT">
    <p:spTree>
      <p:nvGrpSpPr>
        <p:cNvPr id="1" name="Shape 290"/>
        <p:cNvGrpSpPr/>
        <p:nvPr/>
      </p:nvGrpSpPr>
      <p:grpSpPr>
        <a:xfrm>
          <a:off x="0" y="0"/>
          <a:ext cx="0" cy="0"/>
          <a:chOff x="0" y="0"/>
          <a:chExt cx="0" cy="0"/>
        </a:xfrm>
      </p:grpSpPr>
      <p:sp>
        <p:nvSpPr>
          <p:cNvPr id="291" name="Google Shape;291;p95"/>
          <p:cNvSpPr txBox="1">
            <a:spLocks noGrp="1"/>
          </p:cNvSpPr>
          <p:nvPr>
            <p:ph type="title"/>
          </p:nvPr>
        </p:nvSpPr>
        <p:spPr>
          <a:xfrm>
            <a:off x="609600" y="274637"/>
            <a:ext cx="10972800" cy="832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92" name="Google Shape;292;p95"/>
          <p:cNvSpPr txBox="1">
            <a:spLocks noGrp="1"/>
          </p:cNvSpPr>
          <p:nvPr>
            <p:ph type="body" idx="1"/>
          </p:nvPr>
        </p:nvSpPr>
        <p:spPr>
          <a:xfrm>
            <a:off x="609600" y="1111029"/>
            <a:ext cx="10972800" cy="4973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1pPr>
            <a:lvl2pPr marL="914400" marR="0" lvl="1" indent="-381000"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2pPr>
            <a:lvl3pPr marL="1371600" marR="0" lvl="2"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1828800" marR="0" lvl="3"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2286000" marR="0" lvl="4"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3200400" marR="0" lvl="6"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3657600" marR="0" lvl="7"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4114800" marR="0" lvl="8"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93" name="Google Shape;293;p95"/>
          <p:cNvSpPr txBox="1">
            <a:spLocks noGrp="1"/>
          </p:cNvSpPr>
          <p:nvPr>
            <p:ph type="sldNum" idx="12"/>
          </p:nvPr>
        </p:nvSpPr>
        <p:spPr>
          <a:xfrm>
            <a:off x="10668000" y="6355080"/>
            <a:ext cx="812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hite Background 2" type="twoObj">
  <p:cSld name="TWO_OBJECTS">
    <p:spTree>
      <p:nvGrpSpPr>
        <p:cNvPr id="1" name="Shape 294"/>
        <p:cNvGrpSpPr/>
        <p:nvPr/>
      </p:nvGrpSpPr>
      <p:grpSpPr>
        <a:xfrm>
          <a:off x="0" y="0"/>
          <a:ext cx="0" cy="0"/>
          <a:chOff x="0" y="0"/>
          <a:chExt cx="0" cy="0"/>
        </a:xfrm>
      </p:grpSpPr>
      <p:sp>
        <p:nvSpPr>
          <p:cNvPr id="295" name="Google Shape;295;p96"/>
          <p:cNvSpPr txBox="1">
            <a:spLocks noGrp="1"/>
          </p:cNvSpPr>
          <p:nvPr>
            <p:ph type="title"/>
          </p:nvPr>
        </p:nvSpPr>
        <p:spPr>
          <a:xfrm>
            <a:off x="609600" y="274637"/>
            <a:ext cx="10972800" cy="832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96" name="Google Shape;296;p96"/>
          <p:cNvSpPr txBox="1">
            <a:spLocks noGrp="1"/>
          </p:cNvSpPr>
          <p:nvPr>
            <p:ph type="body" idx="1"/>
          </p:nvPr>
        </p:nvSpPr>
        <p:spPr>
          <a:xfrm>
            <a:off x="609600" y="1114301"/>
            <a:ext cx="5384700" cy="4983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1pPr>
            <a:lvl2pPr marL="914400" marR="0" lvl="1" indent="-381000"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2pPr>
            <a:lvl3pPr marL="1371600" marR="0" lvl="2"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1828800" marR="0" lvl="3"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2286000" marR="0" lvl="4"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3657600" marR="0" lvl="7"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4114800" marR="0" lvl="8"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297" name="Google Shape;297;p96"/>
          <p:cNvSpPr txBox="1">
            <a:spLocks noGrp="1"/>
          </p:cNvSpPr>
          <p:nvPr>
            <p:ph type="body" idx="2"/>
          </p:nvPr>
        </p:nvSpPr>
        <p:spPr>
          <a:xfrm>
            <a:off x="6197600" y="1114301"/>
            <a:ext cx="5384700" cy="4983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1pPr>
            <a:lvl2pPr marL="914400" marR="0" lvl="1" indent="-381000"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2pPr>
            <a:lvl3pPr marL="1371600" marR="0" lvl="2"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1828800" marR="0" lvl="3"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2286000" marR="0" lvl="4"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3657600" marR="0" lvl="7"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4114800" marR="0" lvl="8"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298" name="Google Shape;298;p96"/>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hite Background 3">
  <p:cSld name="White Background 3">
    <p:spTree>
      <p:nvGrpSpPr>
        <p:cNvPr id="1" name="Shape 299"/>
        <p:cNvGrpSpPr/>
        <p:nvPr/>
      </p:nvGrpSpPr>
      <p:grpSpPr>
        <a:xfrm>
          <a:off x="0" y="0"/>
          <a:ext cx="0" cy="0"/>
          <a:chOff x="0" y="0"/>
          <a:chExt cx="0" cy="0"/>
        </a:xfrm>
      </p:grpSpPr>
      <p:sp>
        <p:nvSpPr>
          <p:cNvPr id="300" name="Google Shape;300;p97"/>
          <p:cNvSpPr txBox="1">
            <a:spLocks noGrp="1"/>
          </p:cNvSpPr>
          <p:nvPr>
            <p:ph type="title"/>
          </p:nvPr>
        </p:nvSpPr>
        <p:spPr>
          <a:xfrm>
            <a:off x="609600" y="274638"/>
            <a:ext cx="6961500" cy="163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01" name="Google Shape;301;p97"/>
          <p:cNvSpPr txBox="1">
            <a:spLocks noGrp="1"/>
          </p:cNvSpPr>
          <p:nvPr>
            <p:ph type="body" idx="1"/>
          </p:nvPr>
        </p:nvSpPr>
        <p:spPr>
          <a:xfrm>
            <a:off x="609600" y="1905000"/>
            <a:ext cx="6961500" cy="4183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1pPr>
            <a:lvl2pPr marL="914400" marR="0" lvl="1" indent="-381000"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2pPr>
            <a:lvl3pPr marL="1371600" marR="0" lvl="2"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1828800" marR="0" lvl="3"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2286000" marR="0" lvl="4"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3657600" marR="0" lvl="7"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4114800" marR="0" lvl="8"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02" name="Google Shape;302;p97"/>
          <p:cNvSpPr txBox="1">
            <a:spLocks noGrp="1"/>
          </p:cNvSpPr>
          <p:nvPr>
            <p:ph type="body" idx="2"/>
          </p:nvPr>
        </p:nvSpPr>
        <p:spPr>
          <a:xfrm>
            <a:off x="7627727" y="0"/>
            <a:ext cx="4559700" cy="6117300"/>
          </a:xfrm>
          <a:prstGeom prst="rect">
            <a:avLst/>
          </a:prstGeom>
          <a:solidFill>
            <a:schemeClr val="lt2"/>
          </a:solidFill>
          <a:ln>
            <a:noFill/>
          </a:ln>
        </p:spPr>
        <p:txBody>
          <a:bodyPr spcFirstLastPara="1" wrap="square" lIns="91425" tIns="45700" rIns="91425" bIns="45700" anchor="ctr" anchorCtr="0">
            <a:noAutofit/>
          </a:bodyPr>
          <a:lstStyle>
            <a:lvl1pPr marL="457200" marR="0" lvl="0" indent="-22860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914400" marR="0" lvl="1" indent="-381000"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2pPr>
            <a:lvl3pPr marL="1371600" marR="0" lvl="2" indent="-355600"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1828800" marR="0" lvl="3"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L="2286000" marR="0" lvl="4"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3657600" marR="0" lvl="7"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4114800" marR="0" lvl="8" indent="-342900"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03" name="Google Shape;303;p97"/>
          <p:cNvSpPr txBox="1">
            <a:spLocks noGrp="1"/>
          </p:cNvSpPr>
          <p:nvPr>
            <p:ph type="sldNum" idx="12"/>
          </p:nvPr>
        </p:nvSpPr>
        <p:spPr>
          <a:xfrm>
            <a:off x="10668000" y="6355080"/>
            <a:ext cx="812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60"/>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0"/>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7" name="Google Shape;37;p60"/>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8" name="Google Shape;38;p6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6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60"/>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4"/>
        <p:cNvGrpSpPr/>
        <p:nvPr/>
      </p:nvGrpSpPr>
      <p:grpSpPr>
        <a:xfrm>
          <a:off x="0" y="0"/>
          <a:ext cx="0" cy="0"/>
          <a:chOff x="0" y="0"/>
          <a:chExt cx="0" cy="0"/>
        </a:xfrm>
      </p:grpSpPr>
      <p:sp>
        <p:nvSpPr>
          <p:cNvPr id="305" name="Google Shape;305;p98"/>
          <p:cNvSpPr txBox="1">
            <a:spLocks noGrp="1"/>
          </p:cNvSpPr>
          <p:nvPr>
            <p:ph type="ctrTitle"/>
          </p:nvPr>
        </p:nvSpPr>
        <p:spPr>
          <a:xfrm>
            <a:off x="944799" y="1407760"/>
            <a:ext cx="10302300" cy="7182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4667"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06" name="Google Shape;306;p98"/>
          <p:cNvSpPr txBox="1">
            <a:spLocks noGrp="1"/>
          </p:cNvSpPr>
          <p:nvPr>
            <p:ph type="subTitle" idx="1"/>
          </p:nvPr>
        </p:nvSpPr>
        <p:spPr>
          <a:xfrm>
            <a:off x="1828800" y="3840480"/>
            <a:ext cx="8534400" cy="225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07" name="Google Shape;307;p98"/>
          <p:cNvSpPr txBox="1">
            <a:spLocks noGrp="1"/>
          </p:cNvSpPr>
          <p:nvPr>
            <p:ph type="ftr" idx="11"/>
          </p:nvPr>
        </p:nvSpPr>
        <p:spPr>
          <a:xfrm>
            <a:off x="4145280" y="6477331"/>
            <a:ext cx="3901500" cy="276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100"/>
              <a:buFont typeface="Arial"/>
              <a:buNone/>
              <a:defRPr sz="1867"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dirty="0"/>
          </a:p>
        </p:txBody>
      </p:sp>
      <p:sp>
        <p:nvSpPr>
          <p:cNvPr id="308" name="Google Shape;308;p98"/>
          <p:cNvSpPr txBox="1">
            <a:spLocks noGrp="1"/>
          </p:cNvSpPr>
          <p:nvPr>
            <p:ph type="dt" idx="10"/>
          </p:nvPr>
        </p:nvSpPr>
        <p:spPr>
          <a:xfrm>
            <a:off x="609600" y="6477331"/>
            <a:ext cx="2804100" cy="276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dirty="0"/>
          </a:p>
        </p:txBody>
      </p:sp>
      <p:sp>
        <p:nvSpPr>
          <p:cNvPr id="309" name="Google Shape;309;p98"/>
          <p:cNvSpPr txBox="1">
            <a:spLocks noGrp="1"/>
          </p:cNvSpPr>
          <p:nvPr>
            <p:ph type="sldNum" idx="12"/>
          </p:nvPr>
        </p:nvSpPr>
        <p:spPr>
          <a:xfrm>
            <a:off x="8827936" y="6477331"/>
            <a:ext cx="2804100" cy="276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0"/>
        <p:cNvGrpSpPr/>
        <p:nvPr/>
      </p:nvGrpSpPr>
      <p:grpSpPr>
        <a:xfrm>
          <a:off x="0" y="0"/>
          <a:ext cx="0" cy="0"/>
          <a:chOff x="0" y="0"/>
          <a:chExt cx="0" cy="0"/>
        </a:xfrm>
      </p:grpSpPr>
      <p:sp>
        <p:nvSpPr>
          <p:cNvPr id="311" name="Google Shape;311;p99"/>
          <p:cNvSpPr txBox="1">
            <a:spLocks noGrp="1"/>
          </p:cNvSpPr>
          <p:nvPr>
            <p:ph type="title"/>
          </p:nvPr>
        </p:nvSpPr>
        <p:spPr>
          <a:xfrm>
            <a:off x="839788" y="457200"/>
            <a:ext cx="9089700" cy="9729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rgbClr val="FFA400"/>
              </a:buClr>
              <a:buSzPts val="3300"/>
              <a:buFont typeface="Arial"/>
              <a:buChar char="●"/>
              <a:defRPr sz="4400" b="0" i="0" u="none" strike="noStrike" cap="none">
                <a:solidFill>
                  <a:srgbClr val="FFA4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312" name="Google Shape;312;p99"/>
          <p:cNvSpPr txBox="1">
            <a:spLocks noGrp="1"/>
          </p:cNvSpPr>
          <p:nvPr>
            <p:ph type="body" idx="1"/>
          </p:nvPr>
        </p:nvSpPr>
        <p:spPr>
          <a:xfrm>
            <a:off x="5183188" y="2057400"/>
            <a:ext cx="6172500" cy="3803700"/>
          </a:xfrm>
          <a:prstGeom prst="rect">
            <a:avLst/>
          </a:prstGeom>
          <a:noFill/>
          <a:ln>
            <a:noFill/>
          </a:ln>
        </p:spPr>
        <p:txBody>
          <a:bodyPr spcFirstLastPara="1" wrap="square" lIns="68575" tIns="34275" rIns="68575" bIns="34275" anchor="t" anchorCtr="0">
            <a:normAutofit/>
          </a:bodyPr>
          <a:lstStyle>
            <a:lvl1pPr marL="457200" marR="0" lvl="0" indent="-381000" algn="l" rtl="0">
              <a:lnSpc>
                <a:spcPct val="90000"/>
              </a:lnSpc>
              <a:spcBef>
                <a:spcPts val="1067"/>
              </a:spcBef>
              <a:spcAft>
                <a:spcPts val="0"/>
              </a:spcAft>
              <a:buClr>
                <a:srgbClr val="085EAA"/>
              </a:buClr>
              <a:buSzPts val="2400"/>
              <a:buFont typeface="Arial"/>
              <a:buChar char="●"/>
              <a:defRPr sz="3200" b="0" i="0" u="none" strike="noStrike" cap="none">
                <a:solidFill>
                  <a:srgbClr val="000000"/>
                </a:solidFill>
                <a:latin typeface="Arial"/>
                <a:ea typeface="Arial"/>
                <a:cs typeface="Arial"/>
                <a:sym typeface="Arial"/>
              </a:defRPr>
            </a:lvl1pPr>
            <a:lvl2pPr marL="914400" marR="0" lvl="1" indent="-361950" algn="l" rtl="0">
              <a:lnSpc>
                <a:spcPct val="90000"/>
              </a:lnSpc>
              <a:spcBef>
                <a:spcPts val="533"/>
              </a:spcBef>
              <a:spcAft>
                <a:spcPts val="0"/>
              </a:spcAft>
              <a:buClr>
                <a:srgbClr val="085EAA"/>
              </a:buClr>
              <a:buSzPts val="2100"/>
              <a:buFont typeface="Arial"/>
              <a:buChar char="○"/>
              <a:defRPr sz="2800" b="0" i="0" u="none" strike="noStrike" cap="none">
                <a:solidFill>
                  <a:srgbClr val="000000"/>
                </a:solidFill>
                <a:latin typeface="Arial"/>
                <a:ea typeface="Arial"/>
                <a:cs typeface="Arial"/>
                <a:sym typeface="Arial"/>
              </a:defRPr>
            </a:lvl2pPr>
            <a:lvl3pPr marL="1371600" marR="0" lvl="2" indent="-342900" algn="l" rtl="0">
              <a:lnSpc>
                <a:spcPct val="90000"/>
              </a:lnSpc>
              <a:spcBef>
                <a:spcPts val="533"/>
              </a:spcBef>
              <a:spcAft>
                <a:spcPts val="0"/>
              </a:spcAft>
              <a:buClr>
                <a:srgbClr val="085EAA"/>
              </a:buClr>
              <a:buSzPts val="1800"/>
              <a:buFont typeface="Arial"/>
              <a:buChar char="■"/>
              <a:defRPr sz="2400" b="0" i="0" u="none" strike="noStrike" cap="none">
                <a:solidFill>
                  <a:srgbClr val="000000"/>
                </a:solidFill>
                <a:latin typeface="Arial"/>
                <a:ea typeface="Arial"/>
                <a:cs typeface="Arial"/>
                <a:sym typeface="Arial"/>
              </a:defRPr>
            </a:lvl3pPr>
            <a:lvl4pPr marL="1828800" marR="0" lvl="3" indent="-323850" algn="l" rtl="0">
              <a:lnSpc>
                <a:spcPct val="90000"/>
              </a:lnSpc>
              <a:spcBef>
                <a:spcPts val="533"/>
              </a:spcBef>
              <a:spcAft>
                <a:spcPts val="0"/>
              </a:spcAft>
              <a:buClr>
                <a:srgbClr val="085EAA"/>
              </a:buClr>
              <a:buSzPts val="1500"/>
              <a:buFont typeface="Arial"/>
              <a:buChar char="●"/>
              <a:defRPr sz="2000" b="0" i="0" u="none" strike="noStrike" cap="none">
                <a:solidFill>
                  <a:srgbClr val="000000"/>
                </a:solidFill>
                <a:latin typeface="Arial"/>
                <a:ea typeface="Arial"/>
                <a:cs typeface="Arial"/>
                <a:sym typeface="Arial"/>
              </a:defRPr>
            </a:lvl4pPr>
            <a:lvl5pPr marL="2286000" marR="0" lvl="4" indent="-323850" algn="l" rtl="0">
              <a:lnSpc>
                <a:spcPct val="90000"/>
              </a:lnSpc>
              <a:spcBef>
                <a:spcPts val="533"/>
              </a:spcBef>
              <a:spcAft>
                <a:spcPts val="0"/>
              </a:spcAft>
              <a:buClr>
                <a:srgbClr val="085EAA"/>
              </a:buClr>
              <a:buSzPts val="1500"/>
              <a:buFont typeface="Arial"/>
              <a:buChar char="○"/>
              <a:defRPr sz="2000" b="0" i="0" u="none" strike="noStrike" cap="none">
                <a:solidFill>
                  <a:srgbClr val="000000"/>
                </a:solidFill>
                <a:latin typeface="Arial"/>
                <a:ea typeface="Arial"/>
                <a:cs typeface="Arial"/>
                <a:sym typeface="Arial"/>
              </a:defRPr>
            </a:lvl5pPr>
            <a:lvl6pPr marL="2743200" marR="0" lvl="5" indent="-323850" algn="l" rtl="0">
              <a:lnSpc>
                <a:spcPct val="90000"/>
              </a:lnSpc>
              <a:spcBef>
                <a:spcPts val="533"/>
              </a:spcBef>
              <a:spcAft>
                <a:spcPts val="0"/>
              </a:spcAft>
              <a:buClr>
                <a:schemeClr val="dk1"/>
              </a:buClr>
              <a:buSzPts val="1500"/>
              <a:buFont typeface="Arial"/>
              <a:buChar char="■"/>
              <a:defRPr sz="2000" b="0" i="0" u="none" strike="noStrike" cap="none">
                <a:solidFill>
                  <a:srgbClr val="000000"/>
                </a:solidFill>
                <a:latin typeface="Arial"/>
                <a:ea typeface="Arial"/>
                <a:cs typeface="Arial"/>
                <a:sym typeface="Arial"/>
              </a:defRPr>
            </a:lvl6pPr>
            <a:lvl7pPr marL="3200400" marR="0" lvl="6" indent="-323850" algn="l" rtl="0">
              <a:lnSpc>
                <a:spcPct val="90000"/>
              </a:lnSpc>
              <a:spcBef>
                <a:spcPts val="533"/>
              </a:spcBef>
              <a:spcAft>
                <a:spcPts val="0"/>
              </a:spcAft>
              <a:buClr>
                <a:schemeClr val="dk1"/>
              </a:buClr>
              <a:buSzPts val="1500"/>
              <a:buFont typeface="Arial"/>
              <a:buChar char="●"/>
              <a:defRPr sz="2000" b="0" i="0" u="none" strike="noStrike" cap="none">
                <a:solidFill>
                  <a:srgbClr val="000000"/>
                </a:solidFill>
                <a:latin typeface="Arial"/>
                <a:ea typeface="Arial"/>
                <a:cs typeface="Arial"/>
                <a:sym typeface="Arial"/>
              </a:defRPr>
            </a:lvl7pPr>
            <a:lvl8pPr marL="3657600" marR="0" lvl="7" indent="-323850" algn="l" rtl="0">
              <a:lnSpc>
                <a:spcPct val="90000"/>
              </a:lnSpc>
              <a:spcBef>
                <a:spcPts val="533"/>
              </a:spcBef>
              <a:spcAft>
                <a:spcPts val="0"/>
              </a:spcAft>
              <a:buClr>
                <a:schemeClr val="dk1"/>
              </a:buClr>
              <a:buSzPts val="1500"/>
              <a:buFont typeface="Arial"/>
              <a:buChar char="○"/>
              <a:defRPr sz="2000" b="0" i="0" u="none" strike="noStrike" cap="none">
                <a:solidFill>
                  <a:srgbClr val="000000"/>
                </a:solidFill>
                <a:latin typeface="Arial"/>
                <a:ea typeface="Arial"/>
                <a:cs typeface="Arial"/>
                <a:sym typeface="Arial"/>
              </a:defRPr>
            </a:lvl8pPr>
            <a:lvl9pPr marL="4114800" marR="0" lvl="8" indent="-323850" algn="l" rtl="0">
              <a:lnSpc>
                <a:spcPct val="90000"/>
              </a:lnSpc>
              <a:spcBef>
                <a:spcPts val="533"/>
              </a:spcBef>
              <a:spcAft>
                <a:spcPts val="0"/>
              </a:spcAft>
              <a:buClr>
                <a:schemeClr val="dk1"/>
              </a:buClr>
              <a:buSzPts val="1500"/>
              <a:buFont typeface="Arial"/>
              <a:buChar char="■"/>
              <a:defRPr sz="2000" b="0" i="0" u="none" strike="noStrike" cap="none">
                <a:solidFill>
                  <a:srgbClr val="000000"/>
                </a:solidFill>
                <a:latin typeface="Arial"/>
                <a:ea typeface="Arial"/>
                <a:cs typeface="Arial"/>
                <a:sym typeface="Arial"/>
              </a:defRPr>
            </a:lvl9pPr>
          </a:lstStyle>
          <a:p>
            <a:endParaRPr/>
          </a:p>
        </p:txBody>
      </p:sp>
      <p:sp>
        <p:nvSpPr>
          <p:cNvPr id="313" name="Google Shape;313;p99"/>
          <p:cNvSpPr txBox="1">
            <a:spLocks noGrp="1"/>
          </p:cNvSpPr>
          <p:nvPr>
            <p:ph type="body" idx="2"/>
          </p:nvPr>
        </p:nvSpPr>
        <p:spPr>
          <a:xfrm>
            <a:off x="839788" y="2057400"/>
            <a:ext cx="3932100" cy="38115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1067"/>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90000"/>
              </a:lnSpc>
              <a:spcBef>
                <a:spcPts val="533"/>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L="1371600" marR="0" lvl="2" indent="-228600" algn="l" rtl="0">
              <a:lnSpc>
                <a:spcPct val="90000"/>
              </a:lnSpc>
              <a:spcBef>
                <a:spcPts val="533"/>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90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4pPr>
            <a:lvl5pPr marL="2286000" marR="0" lvl="4" indent="-228600" algn="l" rtl="0">
              <a:lnSpc>
                <a:spcPct val="90000"/>
              </a:lnSpc>
              <a:spcBef>
                <a:spcPts val="533"/>
              </a:spcBef>
              <a:spcAft>
                <a:spcPts val="0"/>
              </a:spcAft>
              <a:buClr>
                <a:srgbClr val="000000"/>
              </a:buClr>
              <a:buSzPts val="800"/>
              <a:buFont typeface="Arial"/>
              <a:buNone/>
              <a:defRPr sz="1067" b="0" i="0" u="none" strike="noStrike" cap="none">
                <a:solidFill>
                  <a:srgbClr val="000000"/>
                </a:solidFill>
                <a:latin typeface="Arial"/>
                <a:ea typeface="Arial"/>
                <a:cs typeface="Arial"/>
                <a:sym typeface="Arial"/>
              </a:defRPr>
            </a:lvl5pPr>
            <a:lvl6pPr marL="2743200" marR="0" lvl="5" indent="-228600" algn="l" rtl="0">
              <a:lnSpc>
                <a:spcPct val="90000"/>
              </a:lnSpc>
              <a:spcBef>
                <a:spcPts val="533"/>
              </a:spcBef>
              <a:spcAft>
                <a:spcPts val="0"/>
              </a:spcAft>
              <a:buClr>
                <a:schemeClr val="dk1"/>
              </a:buClr>
              <a:buSzPts val="800"/>
              <a:buFont typeface="Arial"/>
              <a:buNone/>
              <a:defRPr sz="1067" b="0" i="0" u="none" strike="noStrike" cap="none">
                <a:solidFill>
                  <a:srgbClr val="000000"/>
                </a:solidFill>
                <a:latin typeface="Arial"/>
                <a:ea typeface="Arial"/>
                <a:cs typeface="Arial"/>
                <a:sym typeface="Arial"/>
              </a:defRPr>
            </a:lvl6pPr>
            <a:lvl7pPr marL="3200400" marR="0" lvl="6" indent="-228600" algn="l" rtl="0">
              <a:lnSpc>
                <a:spcPct val="90000"/>
              </a:lnSpc>
              <a:spcBef>
                <a:spcPts val="533"/>
              </a:spcBef>
              <a:spcAft>
                <a:spcPts val="0"/>
              </a:spcAft>
              <a:buClr>
                <a:schemeClr val="dk1"/>
              </a:buClr>
              <a:buSzPts val="800"/>
              <a:buFont typeface="Arial"/>
              <a:buNone/>
              <a:defRPr sz="1067" b="0" i="0" u="none" strike="noStrike" cap="none">
                <a:solidFill>
                  <a:srgbClr val="000000"/>
                </a:solidFill>
                <a:latin typeface="Arial"/>
                <a:ea typeface="Arial"/>
                <a:cs typeface="Arial"/>
                <a:sym typeface="Arial"/>
              </a:defRPr>
            </a:lvl7pPr>
            <a:lvl8pPr marL="3657600" marR="0" lvl="7" indent="-228600" algn="l" rtl="0">
              <a:lnSpc>
                <a:spcPct val="90000"/>
              </a:lnSpc>
              <a:spcBef>
                <a:spcPts val="533"/>
              </a:spcBef>
              <a:spcAft>
                <a:spcPts val="0"/>
              </a:spcAft>
              <a:buClr>
                <a:schemeClr val="dk1"/>
              </a:buClr>
              <a:buSzPts val="800"/>
              <a:buFont typeface="Arial"/>
              <a:buNone/>
              <a:defRPr sz="1067" b="0" i="0" u="none" strike="noStrike" cap="none">
                <a:solidFill>
                  <a:srgbClr val="000000"/>
                </a:solidFill>
                <a:latin typeface="Arial"/>
                <a:ea typeface="Arial"/>
                <a:cs typeface="Arial"/>
                <a:sym typeface="Arial"/>
              </a:defRPr>
            </a:lvl8pPr>
            <a:lvl9pPr marL="4114800" marR="0" lvl="8" indent="-228600" algn="l" rtl="0">
              <a:lnSpc>
                <a:spcPct val="90000"/>
              </a:lnSpc>
              <a:spcBef>
                <a:spcPts val="533"/>
              </a:spcBef>
              <a:spcAft>
                <a:spcPts val="0"/>
              </a:spcAft>
              <a:buClr>
                <a:schemeClr val="dk1"/>
              </a:buClr>
              <a:buSzPts val="800"/>
              <a:buFont typeface="Arial"/>
              <a:buNone/>
              <a:defRPr sz="1067" b="0" i="0" u="none" strike="noStrike" cap="none">
                <a:solidFill>
                  <a:srgbClr val="000000"/>
                </a:solidFill>
                <a:latin typeface="Arial"/>
                <a:ea typeface="Arial"/>
                <a:cs typeface="Arial"/>
                <a:sym typeface="Arial"/>
              </a:defRPr>
            </a:lvl9pPr>
          </a:lstStyle>
          <a:p>
            <a:endParaRPr/>
          </a:p>
        </p:txBody>
      </p:sp>
      <p:sp>
        <p:nvSpPr>
          <p:cNvPr id="314" name="Google Shape;314;p99"/>
          <p:cNvSpPr txBox="1">
            <a:spLocks noGrp="1"/>
          </p:cNvSpPr>
          <p:nvPr>
            <p:ph type="sldNum" idx="12"/>
          </p:nvPr>
        </p:nvSpPr>
        <p:spPr>
          <a:xfrm>
            <a:off x="11381737" y="6356351"/>
            <a:ext cx="575100" cy="3651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Intro Slide Blank">
  <p:cSld name="Section Intro Slide Blank">
    <p:spTree>
      <p:nvGrpSpPr>
        <p:cNvPr id="1" name="Shape 41"/>
        <p:cNvGrpSpPr/>
        <p:nvPr/>
      </p:nvGrpSpPr>
      <p:grpSpPr>
        <a:xfrm>
          <a:off x="0" y="0"/>
          <a:ext cx="0" cy="0"/>
          <a:chOff x="0" y="0"/>
          <a:chExt cx="0" cy="0"/>
        </a:xfrm>
      </p:grpSpPr>
      <p:sp>
        <p:nvSpPr>
          <p:cNvPr id="42" name="Google Shape;42;p61"/>
          <p:cNvSpPr/>
          <p:nvPr/>
        </p:nvSpPr>
        <p:spPr>
          <a:xfrm>
            <a:off x="7412182" y="0"/>
            <a:ext cx="4779818" cy="6858000"/>
          </a:xfrm>
          <a:prstGeom prst="rect">
            <a:avLst/>
          </a:prstGeom>
          <a:solidFill>
            <a:srgbClr val="154CA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3" name="Google Shape;43;p61"/>
          <p:cNvSpPr txBox="1">
            <a:spLocks noGrp="1"/>
          </p:cNvSpPr>
          <p:nvPr>
            <p:ph type="body" idx="1"/>
          </p:nvPr>
        </p:nvSpPr>
        <p:spPr>
          <a:xfrm>
            <a:off x="8296347" y="1759640"/>
            <a:ext cx="3011487" cy="41703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154CA0"/>
              </a:buClr>
              <a:buSzPts val="1400"/>
              <a:buNone/>
              <a:defRPr sz="1400" b="1" i="0">
                <a:solidFill>
                  <a:srgbClr val="154CA0"/>
                </a:solidFill>
                <a:latin typeface="Arial"/>
                <a:ea typeface="Arial"/>
                <a:cs typeface="Arial"/>
                <a:sym typeface="Arial"/>
              </a:defRPr>
            </a:lvl1pPr>
            <a:lvl2pPr marL="914400" lvl="1" indent="-381000" algn="l">
              <a:lnSpc>
                <a:spcPct val="90000"/>
              </a:lnSpc>
              <a:spcBef>
                <a:spcPts val="500"/>
              </a:spcBef>
              <a:spcAft>
                <a:spcPts val="0"/>
              </a:spcAft>
              <a:buClr>
                <a:srgbClr val="154CA0"/>
              </a:buClr>
              <a:buSzPts val="2400"/>
              <a:buChar char="•"/>
              <a:defRPr>
                <a:solidFill>
                  <a:srgbClr val="154CA0"/>
                </a:solidFill>
              </a:defRPr>
            </a:lvl2pPr>
            <a:lvl3pPr marL="1371600" lvl="2" indent="-355600" algn="l">
              <a:lnSpc>
                <a:spcPct val="90000"/>
              </a:lnSpc>
              <a:spcBef>
                <a:spcPts val="500"/>
              </a:spcBef>
              <a:spcAft>
                <a:spcPts val="0"/>
              </a:spcAft>
              <a:buClr>
                <a:srgbClr val="154CA0"/>
              </a:buClr>
              <a:buSzPts val="2000"/>
              <a:buChar char="•"/>
              <a:defRPr>
                <a:solidFill>
                  <a:srgbClr val="154CA0"/>
                </a:solidFill>
              </a:defRPr>
            </a:lvl3pPr>
            <a:lvl4pPr marL="1828800" lvl="3" indent="-342900" algn="l">
              <a:lnSpc>
                <a:spcPct val="90000"/>
              </a:lnSpc>
              <a:spcBef>
                <a:spcPts val="500"/>
              </a:spcBef>
              <a:spcAft>
                <a:spcPts val="0"/>
              </a:spcAft>
              <a:buClr>
                <a:srgbClr val="154CA0"/>
              </a:buClr>
              <a:buSzPts val="1800"/>
              <a:buChar char="•"/>
              <a:defRPr>
                <a:solidFill>
                  <a:srgbClr val="154CA0"/>
                </a:solidFill>
              </a:defRPr>
            </a:lvl4pPr>
            <a:lvl5pPr marL="2286000" lvl="4" indent="-342900" algn="l">
              <a:lnSpc>
                <a:spcPct val="90000"/>
              </a:lnSpc>
              <a:spcBef>
                <a:spcPts val="500"/>
              </a:spcBef>
              <a:spcAft>
                <a:spcPts val="0"/>
              </a:spcAft>
              <a:buClr>
                <a:srgbClr val="154CA0"/>
              </a:buClr>
              <a:buSzPts val="1800"/>
              <a:buChar char="•"/>
              <a:defRPr>
                <a:solidFill>
                  <a:srgbClr val="154CA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1"/>
          <p:cNvSpPr txBox="1">
            <a:spLocks noGrp="1"/>
          </p:cNvSpPr>
          <p:nvPr>
            <p:ph type="body" idx="2"/>
          </p:nvPr>
        </p:nvSpPr>
        <p:spPr>
          <a:xfrm>
            <a:off x="8296347" y="2176670"/>
            <a:ext cx="3001963" cy="3886200"/>
          </a:xfrm>
          <a:prstGeom prst="rect">
            <a:avLst/>
          </a:prstGeom>
          <a:noFill/>
          <a:ln>
            <a:noFill/>
          </a:ln>
        </p:spPr>
        <p:txBody>
          <a:bodyPr spcFirstLastPara="1" wrap="square" lIns="91425" tIns="45700" rIns="91425" bIns="45700" anchor="t" anchorCtr="0">
            <a:normAutofit/>
          </a:bodyPr>
          <a:lstStyle>
            <a:lvl1pPr marL="457200" lvl="0" indent="-228600" algn="l">
              <a:lnSpc>
                <a:spcPct val="200000"/>
              </a:lnSpc>
              <a:spcBef>
                <a:spcPts val="1000"/>
              </a:spcBef>
              <a:spcAft>
                <a:spcPts val="0"/>
              </a:spcAft>
              <a:buClr>
                <a:srgbClr val="154CA0"/>
              </a:buClr>
              <a:buSzPts val="1400"/>
              <a:buNone/>
              <a:defRPr sz="1400">
                <a:solidFill>
                  <a:srgbClr val="154CA0"/>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1"/>
          <p:cNvSpPr txBox="1"/>
          <p:nvPr/>
        </p:nvSpPr>
        <p:spPr>
          <a:xfrm>
            <a:off x="11569148" y="6469961"/>
            <a:ext cx="424553"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F7F7F"/>
                </a:solidFill>
                <a:latin typeface="Arial"/>
                <a:ea typeface="Arial"/>
                <a:cs typeface="Arial"/>
                <a:sym typeface="Arial"/>
              </a:rPr>
              <a:t>‹#›</a:t>
            </a:fld>
            <a:endParaRPr sz="1000" b="0" i="0" u="none" strike="noStrike" cap="none" dirty="0">
              <a:solidFill>
                <a:srgbClr val="7F7F7F"/>
              </a:solidFill>
              <a:latin typeface="Arial"/>
              <a:ea typeface="Arial"/>
              <a:cs typeface="Arial"/>
              <a:sym typeface="Arial"/>
            </a:endParaRPr>
          </a:p>
        </p:txBody>
      </p:sp>
      <p:sp>
        <p:nvSpPr>
          <p:cNvPr id="46" name="Google Shape;46;p61"/>
          <p:cNvSpPr txBox="1"/>
          <p:nvPr/>
        </p:nvSpPr>
        <p:spPr>
          <a:xfrm>
            <a:off x="9193694" y="6479900"/>
            <a:ext cx="2498035" cy="24622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757070"/>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47" name="Google Shape;47;p61"/>
          <p:cNvSpPr txBox="1">
            <a:spLocks noGrp="1"/>
          </p:cNvSpPr>
          <p:nvPr>
            <p:ph type="title"/>
          </p:nvPr>
        </p:nvSpPr>
        <p:spPr>
          <a:xfrm>
            <a:off x="541615" y="593725"/>
            <a:ext cx="6296508" cy="89714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5AC2B3"/>
              </a:buClr>
              <a:buSzPts val="1800"/>
              <a:buFont typeface="Arial"/>
              <a:buNone/>
              <a:defRPr sz="1800" b="1" i="0">
                <a:solidFill>
                  <a:srgbClr val="5AC2B3"/>
                </a:solidFill>
                <a:latin typeface="Arial"/>
                <a:ea typeface="Arial"/>
                <a:cs typeface="Arial"/>
                <a:sym typeface="Arial"/>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ue Lower Color Band">
  <p:cSld name="Blue Lower Color Band">
    <p:spTree>
      <p:nvGrpSpPr>
        <p:cNvPr id="1" name="Shape 48"/>
        <p:cNvGrpSpPr/>
        <p:nvPr/>
      </p:nvGrpSpPr>
      <p:grpSpPr>
        <a:xfrm>
          <a:off x="0" y="0"/>
          <a:ext cx="0" cy="0"/>
          <a:chOff x="0" y="0"/>
          <a:chExt cx="0" cy="0"/>
        </a:xfrm>
      </p:grpSpPr>
      <p:sp>
        <p:nvSpPr>
          <p:cNvPr id="49" name="Google Shape;49;p66"/>
          <p:cNvSpPr/>
          <p:nvPr/>
        </p:nvSpPr>
        <p:spPr>
          <a:xfrm>
            <a:off x="9034732" y="6390862"/>
            <a:ext cx="3157268" cy="467138"/>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0" name="Google Shape;50;p66"/>
          <p:cNvSpPr txBox="1"/>
          <p:nvPr/>
        </p:nvSpPr>
        <p:spPr>
          <a:xfrm>
            <a:off x="9193694" y="6479900"/>
            <a:ext cx="2498035" cy="24622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400" b="0" i="0" u="none" strike="noStrike" cap="none" dirty="0">
              <a:solidFill>
                <a:srgbClr val="000000"/>
              </a:solidFill>
              <a:latin typeface="Arial"/>
              <a:ea typeface="Arial"/>
              <a:cs typeface="Arial"/>
              <a:sym typeface="Arial"/>
            </a:endParaRPr>
          </a:p>
        </p:txBody>
      </p:sp>
      <p:sp>
        <p:nvSpPr>
          <p:cNvPr id="51" name="Google Shape;51;p66"/>
          <p:cNvSpPr txBox="1"/>
          <p:nvPr/>
        </p:nvSpPr>
        <p:spPr>
          <a:xfrm>
            <a:off x="11579087" y="6479900"/>
            <a:ext cx="414613"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52" name="Google Shape;52;p66"/>
          <p:cNvSpPr/>
          <p:nvPr/>
        </p:nvSpPr>
        <p:spPr>
          <a:xfrm>
            <a:off x="0" y="6390862"/>
            <a:ext cx="3450567" cy="4671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3" name="Google Shape;53;p66"/>
          <p:cNvSpPr/>
          <p:nvPr/>
        </p:nvSpPr>
        <p:spPr>
          <a:xfrm>
            <a:off x="8327366" y="6390862"/>
            <a:ext cx="707366" cy="467138"/>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4" name="Google Shape;54;p66"/>
          <p:cNvSpPr/>
          <p:nvPr/>
        </p:nvSpPr>
        <p:spPr>
          <a:xfrm>
            <a:off x="8177842" y="6390862"/>
            <a:ext cx="149524" cy="467138"/>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5" name="Google Shape;55;p66"/>
          <p:cNvSpPr/>
          <p:nvPr/>
        </p:nvSpPr>
        <p:spPr>
          <a:xfrm>
            <a:off x="7591245" y="6390862"/>
            <a:ext cx="586597" cy="467138"/>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6" name="Google Shape;56;p66"/>
          <p:cNvSpPr/>
          <p:nvPr/>
        </p:nvSpPr>
        <p:spPr>
          <a:xfrm>
            <a:off x="7205932" y="6390862"/>
            <a:ext cx="385313" cy="467138"/>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7" name="Google Shape;57;p66"/>
          <p:cNvSpPr/>
          <p:nvPr/>
        </p:nvSpPr>
        <p:spPr>
          <a:xfrm>
            <a:off x="5929223" y="6390862"/>
            <a:ext cx="1276709" cy="467138"/>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8" name="Google Shape;58;p66"/>
          <p:cNvSpPr/>
          <p:nvPr/>
        </p:nvSpPr>
        <p:spPr>
          <a:xfrm>
            <a:off x="3450567" y="6390862"/>
            <a:ext cx="2478657" cy="467138"/>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5AC2B3"/>
              </a:solidFill>
              <a:latin typeface="Calibri"/>
              <a:ea typeface="Calibri"/>
              <a:cs typeface="Calibri"/>
              <a:sym typeface="Calibri"/>
            </a:endParaRPr>
          </a:p>
        </p:txBody>
      </p:sp>
      <p:sp>
        <p:nvSpPr>
          <p:cNvPr id="59" name="Google Shape;59;p66"/>
          <p:cNvSpPr/>
          <p:nvPr/>
        </p:nvSpPr>
        <p:spPr>
          <a:xfrm>
            <a:off x="0" y="0"/>
            <a:ext cx="12191999" cy="6390862"/>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Callout Slide">
  <p:cSld name="Blue Callout Slide">
    <p:spTree>
      <p:nvGrpSpPr>
        <p:cNvPr id="1" name="Shape 64"/>
        <p:cNvGrpSpPr/>
        <p:nvPr/>
      </p:nvGrpSpPr>
      <p:grpSpPr>
        <a:xfrm>
          <a:off x="0" y="0"/>
          <a:ext cx="0" cy="0"/>
          <a:chOff x="0" y="0"/>
          <a:chExt cx="0" cy="0"/>
        </a:xfrm>
      </p:grpSpPr>
      <p:sp>
        <p:nvSpPr>
          <p:cNvPr id="65" name="Google Shape;65;p68"/>
          <p:cNvSpPr/>
          <p:nvPr/>
        </p:nvSpPr>
        <p:spPr>
          <a:xfrm>
            <a:off x="5036457" y="0"/>
            <a:ext cx="7155543" cy="6858000"/>
          </a:xfrm>
          <a:prstGeom prst="rect">
            <a:avLst/>
          </a:prstGeom>
          <a:solidFill>
            <a:srgbClr val="154C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66" name="Google Shape;66;p68"/>
          <p:cNvSpPr/>
          <p:nvPr/>
        </p:nvSpPr>
        <p:spPr>
          <a:xfrm>
            <a:off x="0" y="6267713"/>
            <a:ext cx="5036456" cy="590287"/>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67" name="Google Shape;67;p68"/>
          <p:cNvSpPr>
            <a:spLocks noGrp="1"/>
          </p:cNvSpPr>
          <p:nvPr>
            <p:ph type="pic" idx="2"/>
          </p:nvPr>
        </p:nvSpPr>
        <p:spPr>
          <a:xfrm>
            <a:off x="0" y="3110948"/>
            <a:ext cx="5036456" cy="3156765"/>
          </a:xfrm>
          <a:prstGeom prst="rect">
            <a:avLst/>
          </a:prstGeom>
          <a:noFill/>
          <a:ln>
            <a:noFill/>
          </a:ln>
        </p:spPr>
      </p:sp>
      <p:sp>
        <p:nvSpPr>
          <p:cNvPr id="68" name="Google Shape;68;p68"/>
          <p:cNvSpPr txBox="1"/>
          <p:nvPr/>
        </p:nvSpPr>
        <p:spPr>
          <a:xfrm>
            <a:off x="11579087" y="6479900"/>
            <a:ext cx="414613"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dirty="0">
              <a:solidFill>
                <a:schemeClr val="lt1"/>
              </a:solidFill>
              <a:latin typeface="Arial"/>
              <a:ea typeface="Arial"/>
              <a:cs typeface="Arial"/>
              <a:sym typeface="Arial"/>
            </a:endParaRPr>
          </a:p>
        </p:txBody>
      </p:sp>
      <p:sp>
        <p:nvSpPr>
          <p:cNvPr id="69" name="Google Shape;69;p68"/>
          <p:cNvSpPr txBox="1"/>
          <p:nvPr/>
        </p:nvSpPr>
        <p:spPr>
          <a:xfrm>
            <a:off x="9193694" y="6479900"/>
            <a:ext cx="2498035" cy="24622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900"/>
              <a:buFont typeface="Arial"/>
              <a:buNone/>
            </a:pPr>
            <a:r>
              <a:rPr lang="en-US" sz="900" b="0" i="0" u="none" strike="noStrike" cap="none" dirty="0">
                <a:solidFill>
                  <a:schemeClr val="lt1"/>
                </a:solidFill>
                <a:latin typeface="Arial"/>
                <a:ea typeface="Arial"/>
                <a:cs typeface="Arial"/>
                <a:sym typeface="Arial"/>
              </a:rPr>
              <a:t>THE HEALTHY BRAIN INITIATIVE</a:t>
            </a:r>
            <a:endParaRPr sz="1800" b="0" i="0" u="none" strike="noStrike" cap="none" dirty="0">
              <a:solidFill>
                <a:schemeClr val="dk1"/>
              </a:solidFill>
              <a:latin typeface="Calibri"/>
              <a:ea typeface="Calibri"/>
              <a:cs typeface="Calibri"/>
              <a:sym typeface="Calibri"/>
            </a:endParaRPr>
          </a:p>
        </p:txBody>
      </p:sp>
      <p:sp>
        <p:nvSpPr>
          <p:cNvPr id="70" name="Google Shape;70;p68"/>
          <p:cNvSpPr txBox="1">
            <a:spLocks noGrp="1"/>
          </p:cNvSpPr>
          <p:nvPr>
            <p:ph type="body" idx="1"/>
          </p:nvPr>
        </p:nvSpPr>
        <p:spPr>
          <a:xfrm>
            <a:off x="5831443" y="2166448"/>
            <a:ext cx="2099982" cy="1126435"/>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lt1"/>
              </a:buClr>
              <a:buSzPts val="1200"/>
              <a:buFont typeface="Arial"/>
              <a:buChar char="•"/>
              <a:defRPr sz="1200" b="1" i="0">
                <a:solidFill>
                  <a:schemeClr val="lt1"/>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8"/>
          <p:cNvSpPr txBox="1">
            <a:spLocks noGrp="1"/>
          </p:cNvSpPr>
          <p:nvPr>
            <p:ph type="body" idx="3"/>
          </p:nvPr>
        </p:nvSpPr>
        <p:spPr>
          <a:xfrm>
            <a:off x="5831443" y="3468474"/>
            <a:ext cx="2099982" cy="1126435"/>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lt1"/>
              </a:buClr>
              <a:buSzPts val="1200"/>
              <a:buFont typeface="Arial"/>
              <a:buChar char="•"/>
              <a:defRPr sz="1200" b="1" i="0">
                <a:solidFill>
                  <a:schemeClr val="lt1"/>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68"/>
          <p:cNvSpPr txBox="1">
            <a:spLocks noGrp="1"/>
          </p:cNvSpPr>
          <p:nvPr>
            <p:ph type="body" idx="4"/>
          </p:nvPr>
        </p:nvSpPr>
        <p:spPr>
          <a:xfrm>
            <a:off x="5831443" y="4780157"/>
            <a:ext cx="2099982" cy="1126435"/>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lt1"/>
              </a:buClr>
              <a:buSzPts val="1200"/>
              <a:buFont typeface="Arial"/>
              <a:buChar char="•"/>
              <a:defRPr sz="1200" b="1" i="0">
                <a:solidFill>
                  <a:schemeClr val="lt1"/>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8"/>
          <p:cNvSpPr txBox="1">
            <a:spLocks noGrp="1"/>
          </p:cNvSpPr>
          <p:nvPr>
            <p:ph type="body" idx="5"/>
          </p:nvPr>
        </p:nvSpPr>
        <p:spPr>
          <a:xfrm>
            <a:off x="8803243" y="2166448"/>
            <a:ext cx="2099982" cy="1126435"/>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lt1"/>
              </a:buClr>
              <a:buSzPts val="1200"/>
              <a:buFont typeface="Arial"/>
              <a:buChar char="•"/>
              <a:defRPr sz="1200" b="1" i="0">
                <a:solidFill>
                  <a:schemeClr val="lt1"/>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8"/>
          <p:cNvSpPr txBox="1">
            <a:spLocks noGrp="1"/>
          </p:cNvSpPr>
          <p:nvPr>
            <p:ph type="body" idx="6"/>
          </p:nvPr>
        </p:nvSpPr>
        <p:spPr>
          <a:xfrm>
            <a:off x="8803243" y="3468474"/>
            <a:ext cx="2099982" cy="1126435"/>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lt1"/>
              </a:buClr>
              <a:buSzPts val="1200"/>
              <a:buFont typeface="Arial"/>
              <a:buChar char="•"/>
              <a:defRPr sz="1200" b="1" i="0">
                <a:solidFill>
                  <a:schemeClr val="lt1"/>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8"/>
          <p:cNvSpPr txBox="1">
            <a:spLocks noGrp="1"/>
          </p:cNvSpPr>
          <p:nvPr>
            <p:ph type="body" idx="7"/>
          </p:nvPr>
        </p:nvSpPr>
        <p:spPr>
          <a:xfrm>
            <a:off x="8803243" y="4780157"/>
            <a:ext cx="2099982" cy="1126435"/>
          </a:xfrm>
          <a:prstGeom prst="rect">
            <a:avLst/>
          </a:prstGeom>
          <a:noFill/>
          <a:ln>
            <a:noFill/>
          </a:ln>
        </p:spPr>
        <p:txBody>
          <a:bodyPr spcFirstLastPara="1" wrap="square" lIns="91425" tIns="45700" rIns="91425" bIns="45700" anchor="t" anchorCtr="0">
            <a:normAutofit/>
          </a:bodyPr>
          <a:lstStyle>
            <a:lvl1pPr marL="457200" lvl="0" indent="-304800" algn="l">
              <a:lnSpc>
                <a:spcPct val="150000"/>
              </a:lnSpc>
              <a:spcBef>
                <a:spcPts val="0"/>
              </a:spcBef>
              <a:spcAft>
                <a:spcPts val="0"/>
              </a:spcAft>
              <a:buClr>
                <a:schemeClr val="lt1"/>
              </a:buClr>
              <a:buSzPts val="1200"/>
              <a:buFont typeface="Arial"/>
              <a:buChar char="•"/>
              <a:defRPr sz="1200" b="1" i="0">
                <a:solidFill>
                  <a:schemeClr val="lt1"/>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pic>
        <p:nvPicPr>
          <p:cNvPr id="274" name="Google Shape;274;p64"/>
          <p:cNvPicPr preferRelativeResize="0"/>
          <p:nvPr/>
        </p:nvPicPr>
        <p:blipFill rotWithShape="1">
          <a:blip r:embed="rId9">
            <a:alphaModFix/>
          </a:blip>
          <a:srcRect/>
          <a:stretch/>
        </p:blipFill>
        <p:spPr>
          <a:xfrm>
            <a:off x="4719437" y="6345780"/>
            <a:ext cx="2753127" cy="28576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bolddementiadetection.org/wp-content/uploads/2023/01/BOLD_Toolkit_010323.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bolddementiadetection.org/wp-content/uploads/2022/04/Navigating-Pre-Screening-Conversations-4.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my.madden@healthreach.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mailto:alfred.may@maine.gov" TargetMode="External"/><Relationship Id="rId4" Type="http://schemas.openxmlformats.org/officeDocument/2006/relationships/hyperlink" Target="mailto:jecarney@alz.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Google Shape;319;p1"/>
          <p:cNvSpPr txBox="1">
            <a:spLocks noGrp="1"/>
          </p:cNvSpPr>
          <p:nvPr>
            <p:ph type="ctrTitle"/>
          </p:nvPr>
        </p:nvSpPr>
        <p:spPr>
          <a:xfrm>
            <a:off x="630024" y="583345"/>
            <a:ext cx="11287998" cy="1796359"/>
          </a:xfrm>
          <a:prstGeom prst="rect">
            <a:avLst/>
          </a:prstGeom>
          <a:noFill/>
          <a:ln>
            <a:noFill/>
          </a:ln>
        </p:spPr>
        <p:txBody>
          <a:bodyPr spcFirstLastPara="1" wrap="square" lIns="91425" tIns="45700" rIns="91425" bIns="45700" anchor="t" anchorCtr="0">
            <a:normAutofit fontScale="90000"/>
          </a:bodyPr>
          <a:lstStyle/>
          <a:p>
            <a:pPr marL="0" lvl="0" indent="0" algn="r" rtl="0">
              <a:lnSpc>
                <a:spcPct val="90000"/>
              </a:lnSpc>
              <a:spcBef>
                <a:spcPts val="0"/>
              </a:spcBef>
              <a:spcAft>
                <a:spcPts val="0"/>
              </a:spcAft>
              <a:buClr>
                <a:srgbClr val="FFFFFF"/>
              </a:buClr>
              <a:buSzPct val="111111"/>
              <a:buFont typeface="Helvetica Neue"/>
              <a:buNone/>
            </a:pPr>
            <a:r>
              <a:rPr lang="en-US" sz="4000" b="1" dirty="0">
                <a:solidFill>
                  <a:schemeClr val="dk1"/>
                </a:solidFill>
                <a:latin typeface="Arial"/>
                <a:ea typeface="Arial"/>
                <a:cs typeface="Arial"/>
                <a:sym typeface="Arial"/>
              </a:rPr>
              <a:t>Alzheimer’s Disease and Related Dementias: </a:t>
            </a:r>
            <a:br>
              <a:rPr lang="en-US" sz="4000" b="1" dirty="0">
                <a:solidFill>
                  <a:schemeClr val="dk1"/>
                </a:solidFill>
                <a:latin typeface="Arial"/>
                <a:ea typeface="Arial"/>
                <a:cs typeface="Arial"/>
                <a:sym typeface="Arial"/>
              </a:rPr>
            </a:br>
            <a:r>
              <a:rPr lang="en-US" sz="4000" b="1" dirty="0">
                <a:solidFill>
                  <a:schemeClr val="dk1"/>
                </a:solidFill>
                <a:latin typeface="Arial"/>
                <a:ea typeface="Arial"/>
                <a:cs typeface="Arial"/>
                <a:sym typeface="Arial"/>
              </a:rPr>
              <a:t>The Healthy Brain Initiative </a:t>
            </a:r>
            <a:br>
              <a:rPr lang="en-US" sz="4000" b="1" dirty="0">
                <a:solidFill>
                  <a:schemeClr val="dk1"/>
                </a:solidFill>
                <a:latin typeface="Arial"/>
                <a:ea typeface="Arial"/>
                <a:cs typeface="Arial"/>
                <a:sym typeface="Arial"/>
              </a:rPr>
            </a:br>
            <a:r>
              <a:rPr lang="en-US" sz="4000" b="1" dirty="0">
                <a:solidFill>
                  <a:schemeClr val="dk1"/>
                </a:solidFill>
                <a:latin typeface="Arial"/>
                <a:ea typeface="Arial"/>
                <a:cs typeface="Arial"/>
                <a:sym typeface="Arial"/>
              </a:rPr>
              <a:t>Road Map Prevention Strategies</a:t>
            </a:r>
            <a:br>
              <a:rPr lang="en-US" sz="4000" b="1" dirty="0">
                <a:solidFill>
                  <a:schemeClr val="dk1"/>
                </a:solidFill>
                <a:latin typeface="Arial"/>
                <a:ea typeface="Arial"/>
                <a:cs typeface="Arial"/>
                <a:sym typeface="Arial"/>
              </a:rPr>
            </a:br>
            <a:endParaRPr dirty="0">
              <a:solidFill>
                <a:schemeClr val="dk1"/>
              </a:solidFill>
              <a:latin typeface="Arial"/>
              <a:ea typeface="Arial"/>
              <a:cs typeface="Arial"/>
              <a:sym typeface="Arial"/>
            </a:endParaRPr>
          </a:p>
        </p:txBody>
      </p:sp>
      <p:sp>
        <p:nvSpPr>
          <p:cNvPr id="320" name="Google Shape;320;p1"/>
          <p:cNvSpPr txBox="1">
            <a:spLocks noGrp="1"/>
          </p:cNvSpPr>
          <p:nvPr>
            <p:ph type="subTitle" idx="1"/>
          </p:nvPr>
        </p:nvSpPr>
        <p:spPr>
          <a:xfrm>
            <a:off x="1028157" y="5957342"/>
            <a:ext cx="10130173" cy="46333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2000"/>
              <a:buNone/>
            </a:pPr>
            <a:r>
              <a:rPr lang="en-US" sz="2400" b="1" dirty="0">
                <a:solidFill>
                  <a:schemeClr val="accent1"/>
                </a:solidFill>
                <a:latin typeface="Arial"/>
                <a:ea typeface="Arial"/>
                <a:cs typeface="Arial"/>
                <a:sym typeface="Arial"/>
              </a:rPr>
              <a:t>Maine Geriatric Conference: May 24, 2024</a:t>
            </a:r>
            <a:endParaRPr sz="2400" dirty="0">
              <a:solidFill>
                <a:schemeClr val="accent1"/>
              </a:solidFill>
              <a:latin typeface="Arial"/>
              <a:ea typeface="Arial"/>
              <a:cs typeface="Arial"/>
              <a:sym typeface="Arial"/>
            </a:endParaRPr>
          </a:p>
        </p:txBody>
      </p:sp>
      <p:pic>
        <p:nvPicPr>
          <p:cNvPr id="321" name="Google Shape;321;p1"/>
          <p:cNvPicPr preferRelativeResize="0"/>
          <p:nvPr/>
        </p:nvPicPr>
        <p:blipFill rotWithShape="1">
          <a:blip r:embed="rId3">
            <a:alphaModFix/>
          </a:blip>
          <a:srcRect/>
          <a:stretch/>
        </p:blipFill>
        <p:spPr>
          <a:xfrm>
            <a:off x="6657355" y="2566701"/>
            <a:ext cx="3388146" cy="677629"/>
          </a:xfrm>
          <a:prstGeom prst="rect">
            <a:avLst/>
          </a:prstGeom>
          <a:noFill/>
          <a:ln>
            <a:noFill/>
          </a:ln>
        </p:spPr>
      </p:pic>
      <p:pic>
        <p:nvPicPr>
          <p:cNvPr id="322" name="Google Shape;322;p1"/>
          <p:cNvPicPr preferRelativeResize="0"/>
          <p:nvPr/>
        </p:nvPicPr>
        <p:blipFill rotWithShape="1">
          <a:blip r:embed="rId4">
            <a:alphaModFix/>
          </a:blip>
          <a:srcRect/>
          <a:stretch/>
        </p:blipFill>
        <p:spPr>
          <a:xfrm>
            <a:off x="6457493" y="3662103"/>
            <a:ext cx="3952258" cy="463336"/>
          </a:xfrm>
          <a:prstGeom prst="rect">
            <a:avLst/>
          </a:prstGeom>
          <a:noFill/>
          <a:ln>
            <a:noFill/>
          </a:ln>
        </p:spPr>
      </p:pic>
      <p:pic>
        <p:nvPicPr>
          <p:cNvPr id="323" name="Google Shape;323;p1"/>
          <p:cNvPicPr preferRelativeResize="0"/>
          <p:nvPr/>
        </p:nvPicPr>
        <p:blipFill rotWithShape="1">
          <a:blip r:embed="rId5">
            <a:alphaModFix/>
          </a:blip>
          <a:srcRect/>
          <a:stretch/>
        </p:blipFill>
        <p:spPr>
          <a:xfrm>
            <a:off x="7639540" y="4331468"/>
            <a:ext cx="1229533" cy="1228358"/>
          </a:xfrm>
          <a:prstGeom prst="rect">
            <a:avLst/>
          </a:prstGeom>
          <a:noFill/>
          <a:ln>
            <a:noFill/>
          </a:ln>
        </p:spPr>
      </p:pic>
      <p:sp>
        <p:nvSpPr>
          <p:cNvPr id="324" name="Google Shape;324;p1"/>
          <p:cNvSpPr txBox="1"/>
          <p:nvPr/>
        </p:nvSpPr>
        <p:spPr>
          <a:xfrm>
            <a:off x="641728" y="2498295"/>
            <a:ext cx="5174974" cy="3046988"/>
          </a:xfrm>
          <a:prstGeom prst="rect">
            <a:avLst/>
          </a:prstGeom>
          <a:solidFill>
            <a:srgbClr val="00206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lt2"/>
                </a:solidFill>
                <a:latin typeface="Arial"/>
                <a:ea typeface="Arial"/>
                <a:cs typeface="Arial"/>
                <a:sym typeface="Arial"/>
              </a:rPr>
              <a:t>Amy Madden, MD</a:t>
            </a:r>
            <a:endParaRPr dirty="0"/>
          </a:p>
          <a:p>
            <a:pPr marL="0" marR="0" lvl="0" indent="0" algn="l" rtl="0">
              <a:lnSpc>
                <a:spcPct val="100000"/>
              </a:lnSpc>
              <a:spcBef>
                <a:spcPts val="0"/>
              </a:spcBef>
              <a:spcAft>
                <a:spcPts val="0"/>
              </a:spcAft>
              <a:buNone/>
            </a:pPr>
            <a:r>
              <a:rPr lang="en-US" sz="2400" b="1" i="0" u="none" strike="noStrike" cap="none" dirty="0">
                <a:solidFill>
                  <a:schemeClr val="lt2"/>
                </a:solidFill>
                <a:latin typeface="Arial"/>
                <a:ea typeface="Arial"/>
                <a:cs typeface="Arial"/>
                <a:sym typeface="Arial"/>
              </a:rPr>
              <a:t>HealthReach</a:t>
            </a:r>
            <a:endParaRPr sz="2400" b="1"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2400" b="1"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dirty="0">
                <a:solidFill>
                  <a:schemeClr val="lt2"/>
                </a:solidFill>
                <a:latin typeface="Arial"/>
                <a:ea typeface="Arial"/>
                <a:cs typeface="Arial"/>
                <a:sym typeface="Arial"/>
              </a:rPr>
              <a:t>Jill Carney</a:t>
            </a:r>
            <a:endParaRPr dirty="0"/>
          </a:p>
          <a:p>
            <a:pPr marL="0" marR="0" lvl="0" indent="0" algn="l" rtl="0">
              <a:lnSpc>
                <a:spcPct val="100000"/>
              </a:lnSpc>
              <a:spcBef>
                <a:spcPts val="0"/>
              </a:spcBef>
              <a:spcAft>
                <a:spcPts val="0"/>
              </a:spcAft>
              <a:buNone/>
            </a:pPr>
            <a:r>
              <a:rPr lang="en-US" sz="2400" b="1" i="0" u="none" strike="noStrike" cap="none" dirty="0">
                <a:solidFill>
                  <a:schemeClr val="lt2"/>
                </a:solidFill>
                <a:latin typeface="Arial"/>
                <a:ea typeface="Arial"/>
                <a:cs typeface="Arial"/>
                <a:sym typeface="Arial"/>
              </a:rPr>
              <a:t>Alzheimer’s Association</a:t>
            </a:r>
            <a:endParaRPr dirty="0"/>
          </a:p>
          <a:p>
            <a:pPr marL="0" marR="0" lvl="0" indent="0" algn="l" rtl="0">
              <a:lnSpc>
                <a:spcPct val="100000"/>
              </a:lnSpc>
              <a:spcBef>
                <a:spcPts val="0"/>
              </a:spcBef>
              <a:spcAft>
                <a:spcPts val="0"/>
              </a:spcAft>
              <a:buNone/>
            </a:pPr>
            <a:endParaRPr sz="2400" b="1"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dirty="0">
                <a:solidFill>
                  <a:schemeClr val="lt2"/>
                </a:solidFill>
                <a:latin typeface="Arial"/>
                <a:ea typeface="Arial"/>
                <a:cs typeface="Arial"/>
                <a:sym typeface="Arial"/>
              </a:rPr>
              <a:t>Alfred May, MPH</a:t>
            </a:r>
            <a:endParaRPr dirty="0"/>
          </a:p>
          <a:p>
            <a:pPr marL="0" marR="0" lvl="0" indent="0" algn="l" rtl="0">
              <a:lnSpc>
                <a:spcPct val="100000"/>
              </a:lnSpc>
              <a:spcBef>
                <a:spcPts val="0"/>
              </a:spcBef>
              <a:spcAft>
                <a:spcPts val="0"/>
              </a:spcAft>
              <a:buNone/>
            </a:pPr>
            <a:r>
              <a:rPr lang="en-US" sz="2400" b="1" i="0" u="none" strike="noStrike" cap="none" dirty="0">
                <a:solidFill>
                  <a:schemeClr val="lt2"/>
                </a:solidFill>
                <a:latin typeface="Arial"/>
                <a:ea typeface="Arial"/>
                <a:cs typeface="Arial"/>
                <a:sym typeface="Arial"/>
              </a:rPr>
              <a:t>Maine CDC</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5"/>
          <p:cNvSpPr txBox="1"/>
          <p:nvPr/>
        </p:nvSpPr>
        <p:spPr>
          <a:xfrm>
            <a:off x="295367" y="897766"/>
            <a:ext cx="41790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4CA0"/>
              </a:buClr>
              <a:buSzPts val="3000"/>
              <a:buFont typeface="Arial"/>
              <a:buNone/>
            </a:pPr>
            <a:r>
              <a:rPr lang="en-US" sz="3000" b="1" i="0" u="none" strike="noStrike" cap="none" dirty="0">
                <a:solidFill>
                  <a:srgbClr val="154CA0"/>
                </a:solidFill>
                <a:latin typeface="Arial"/>
                <a:ea typeface="Arial"/>
                <a:cs typeface="Arial"/>
                <a:sym typeface="Arial"/>
              </a:rPr>
              <a:t>THE HBI ROAD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54CA0"/>
              </a:buClr>
              <a:buSzPts val="3000"/>
              <a:buFont typeface="Arial"/>
              <a:buNone/>
            </a:pPr>
            <a:r>
              <a:rPr lang="en-US" sz="3000" b="1" i="0" u="none" strike="noStrike" cap="none" dirty="0">
                <a:solidFill>
                  <a:srgbClr val="154CA0"/>
                </a:solidFill>
                <a:latin typeface="Arial"/>
                <a:ea typeface="Arial"/>
                <a:cs typeface="Arial"/>
                <a:sym typeface="Arial"/>
              </a:rPr>
              <a:t>MAP FOR INDIAN COUNTRY </a:t>
            </a:r>
            <a:endParaRPr sz="1400" b="0" i="0" u="none" strike="noStrike" cap="none" dirty="0">
              <a:solidFill>
                <a:srgbClr val="000000"/>
              </a:solidFill>
              <a:latin typeface="Arial"/>
              <a:ea typeface="Arial"/>
              <a:cs typeface="Arial"/>
              <a:sym typeface="Arial"/>
            </a:endParaRPr>
          </a:p>
        </p:txBody>
      </p:sp>
      <p:sp>
        <p:nvSpPr>
          <p:cNvPr id="408" name="Google Shape;408;p45"/>
          <p:cNvSpPr txBox="1"/>
          <p:nvPr/>
        </p:nvSpPr>
        <p:spPr>
          <a:xfrm>
            <a:off x="295367" y="2757907"/>
            <a:ext cx="3824570" cy="2616060"/>
          </a:xfrm>
          <a:prstGeom prst="rect">
            <a:avLst/>
          </a:prstGeom>
          <a:noFill/>
          <a:ln>
            <a:noFill/>
          </a:ln>
        </p:spPr>
        <p:txBody>
          <a:bodyPr spcFirstLastPara="1" wrap="square" lIns="91425" tIns="45700" rIns="91425" bIns="45700" anchor="t" anchorCtr="0">
            <a:spAutoFit/>
          </a:bodyPr>
          <a:lstStyle/>
          <a:p>
            <a:pPr marL="194310" marR="0" lvl="0" indent="-194310" algn="l" rtl="0">
              <a:lnSpc>
                <a:spcPct val="100000"/>
              </a:lnSpc>
              <a:spcBef>
                <a:spcPts val="0"/>
              </a:spcBef>
              <a:spcAft>
                <a:spcPts val="0"/>
              </a:spcAft>
              <a:buClr>
                <a:srgbClr val="164CA0"/>
              </a:buClr>
              <a:buSzPts val="1800"/>
              <a:buFont typeface="Arial"/>
              <a:buChar char="•"/>
            </a:pPr>
            <a:r>
              <a:rPr lang="en-US" sz="2400" b="0" i="0" u="none" strike="noStrike" cap="none" dirty="0">
                <a:solidFill>
                  <a:srgbClr val="164CA0"/>
                </a:solidFill>
                <a:latin typeface="Arial"/>
                <a:ea typeface="Arial"/>
                <a:cs typeface="Arial"/>
                <a:sym typeface="Arial"/>
              </a:rPr>
              <a:t>First ever public health guide for dementia for American Indian/Alaska Native communities .</a:t>
            </a:r>
            <a:endParaRPr sz="2400" b="0" i="0" u="none" strike="noStrike" cap="none" dirty="0">
              <a:solidFill>
                <a:srgbClr val="000000"/>
              </a:solidFill>
              <a:latin typeface="Arial"/>
              <a:ea typeface="Arial"/>
              <a:cs typeface="Arial"/>
              <a:sym typeface="Arial"/>
            </a:endParaRPr>
          </a:p>
          <a:p>
            <a:pPr marL="194310" marR="0" lvl="0" indent="-194310" algn="l" rtl="0">
              <a:lnSpc>
                <a:spcPct val="100000"/>
              </a:lnSpc>
              <a:spcBef>
                <a:spcPts val="2400"/>
              </a:spcBef>
              <a:spcAft>
                <a:spcPts val="0"/>
              </a:spcAft>
              <a:buClr>
                <a:srgbClr val="164CA0"/>
              </a:buClr>
              <a:buSzPts val="1800"/>
              <a:buFont typeface="Arial"/>
              <a:buChar char="•"/>
            </a:pPr>
            <a:r>
              <a:rPr lang="en-US" sz="2400" b="0" i="0" u="none" strike="noStrike" cap="none" dirty="0">
                <a:solidFill>
                  <a:srgbClr val="164CA0"/>
                </a:solidFill>
                <a:latin typeface="Arial"/>
                <a:ea typeface="Arial"/>
                <a:cs typeface="Arial"/>
                <a:sym typeface="Arial"/>
              </a:rPr>
              <a:t>Conversation starter for addressing brain health.</a:t>
            </a:r>
            <a:endParaRPr sz="2400" b="0" i="0" u="none" strike="noStrike" cap="none" dirty="0">
              <a:solidFill>
                <a:srgbClr val="000000"/>
              </a:solidFill>
              <a:latin typeface="Arial"/>
              <a:ea typeface="Arial"/>
              <a:cs typeface="Arial"/>
              <a:sym typeface="Arial"/>
            </a:endParaRPr>
          </a:p>
        </p:txBody>
      </p:sp>
      <p:pic>
        <p:nvPicPr>
          <p:cNvPr id="409" name="Google Shape;409;p45" descr="Play with solid fill"/>
          <p:cNvPicPr preferRelativeResize="0"/>
          <p:nvPr/>
        </p:nvPicPr>
        <p:blipFill rotWithShape="1">
          <a:blip r:embed="rId3">
            <a:alphaModFix/>
          </a:blip>
          <a:srcRect/>
          <a:stretch/>
        </p:blipFill>
        <p:spPr>
          <a:xfrm>
            <a:off x="2519701" y="1945675"/>
            <a:ext cx="333229" cy="333229"/>
          </a:xfrm>
          <a:prstGeom prst="rect">
            <a:avLst/>
          </a:prstGeom>
          <a:noFill/>
          <a:ln>
            <a:noFill/>
          </a:ln>
        </p:spPr>
      </p:pic>
      <p:pic>
        <p:nvPicPr>
          <p:cNvPr id="410" name="Google Shape;410;p45"/>
          <p:cNvPicPr preferRelativeResize="0"/>
          <p:nvPr/>
        </p:nvPicPr>
        <p:blipFill rotWithShape="1">
          <a:blip r:embed="rId4">
            <a:alphaModFix/>
          </a:blip>
          <a:srcRect/>
          <a:stretch/>
        </p:blipFill>
        <p:spPr>
          <a:xfrm>
            <a:off x="5174990" y="205563"/>
            <a:ext cx="5734015" cy="5696538"/>
          </a:xfrm>
          <a:prstGeom prst="rect">
            <a:avLst/>
          </a:prstGeom>
          <a:noFill/>
          <a:ln w="9525" cap="flat" cmpd="sng">
            <a:solidFill>
              <a:srgbClr val="000000"/>
            </a:solidFill>
            <a:prstDash val="solid"/>
            <a:round/>
            <a:headEnd type="none" w="sm" len="sm"/>
            <a:tailEnd type="none" w="sm" len="sm"/>
          </a:ln>
          <a:effectLst>
            <a:outerShdw blurRad="240517" dist="128820" dir="3780000" algn="t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6"/>
          <p:cNvPicPr preferRelativeResize="0"/>
          <p:nvPr/>
        </p:nvPicPr>
        <p:blipFill rotWithShape="1">
          <a:blip r:embed="rId3">
            <a:alphaModFix/>
          </a:blip>
          <a:srcRect/>
          <a:stretch/>
        </p:blipFill>
        <p:spPr>
          <a:xfrm>
            <a:off x="5929223" y="792069"/>
            <a:ext cx="4935256" cy="4963886"/>
          </a:xfrm>
          <a:prstGeom prst="ellipse">
            <a:avLst/>
          </a:prstGeom>
          <a:noFill/>
          <a:ln w="76200" cap="flat" cmpd="sng">
            <a:solidFill>
              <a:srgbClr val="2E75B5"/>
            </a:solidFill>
            <a:prstDash val="solid"/>
            <a:round/>
            <a:headEnd type="none" w="sm" len="sm"/>
            <a:tailEnd type="none" w="sm" len="sm"/>
          </a:ln>
        </p:spPr>
      </p:pic>
      <p:sp>
        <p:nvSpPr>
          <p:cNvPr id="416" name="Google Shape;416;p46"/>
          <p:cNvSpPr/>
          <p:nvPr/>
        </p:nvSpPr>
        <p:spPr>
          <a:xfrm>
            <a:off x="0" y="6462792"/>
            <a:ext cx="3552497" cy="3952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17" name="Google Shape;417;p46"/>
          <p:cNvSpPr/>
          <p:nvPr/>
        </p:nvSpPr>
        <p:spPr>
          <a:xfrm>
            <a:off x="9034733" y="6462792"/>
            <a:ext cx="3157268" cy="395207"/>
          </a:xfrm>
          <a:prstGeom prst="rect">
            <a:avLst/>
          </a:prstGeom>
          <a:solidFill>
            <a:srgbClr val="4A0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18" name="Google Shape;418;p46"/>
          <p:cNvSpPr/>
          <p:nvPr/>
        </p:nvSpPr>
        <p:spPr>
          <a:xfrm>
            <a:off x="8327366" y="6462792"/>
            <a:ext cx="707366" cy="395208"/>
          </a:xfrm>
          <a:prstGeom prst="rect">
            <a:avLst/>
          </a:prstGeom>
          <a:solidFill>
            <a:srgbClr val="D1D3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19" name="Google Shape;419;p46"/>
          <p:cNvSpPr/>
          <p:nvPr/>
        </p:nvSpPr>
        <p:spPr>
          <a:xfrm>
            <a:off x="8177842" y="6462792"/>
            <a:ext cx="149524" cy="395208"/>
          </a:xfrm>
          <a:prstGeom prst="rect">
            <a:avLst/>
          </a:prstGeom>
          <a:solidFill>
            <a:srgbClr val="F1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20" name="Google Shape;420;p46"/>
          <p:cNvSpPr/>
          <p:nvPr/>
        </p:nvSpPr>
        <p:spPr>
          <a:xfrm>
            <a:off x="7591245" y="6462792"/>
            <a:ext cx="586597" cy="395208"/>
          </a:xfrm>
          <a:prstGeom prst="rect">
            <a:avLst/>
          </a:prstGeom>
          <a:solidFill>
            <a:srgbClr val="FFA4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21" name="Google Shape;421;p46"/>
          <p:cNvSpPr/>
          <p:nvPr/>
        </p:nvSpPr>
        <p:spPr>
          <a:xfrm>
            <a:off x="7205932" y="6462792"/>
            <a:ext cx="385313" cy="395207"/>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22" name="Google Shape;422;p46"/>
          <p:cNvSpPr/>
          <p:nvPr/>
        </p:nvSpPr>
        <p:spPr>
          <a:xfrm>
            <a:off x="5929223" y="6462792"/>
            <a:ext cx="1276709" cy="395208"/>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23" name="Google Shape;423;p46"/>
          <p:cNvSpPr/>
          <p:nvPr/>
        </p:nvSpPr>
        <p:spPr>
          <a:xfrm>
            <a:off x="3456318" y="6462792"/>
            <a:ext cx="2472906" cy="395208"/>
          </a:xfrm>
          <a:prstGeom prst="rect">
            <a:avLst/>
          </a:prstGeom>
          <a:solidFill>
            <a:srgbClr val="5AC2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24" name="Google Shape;424;p46"/>
          <p:cNvSpPr txBox="1"/>
          <p:nvPr/>
        </p:nvSpPr>
        <p:spPr>
          <a:xfrm>
            <a:off x="11190514" y="6509658"/>
            <a:ext cx="80554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1F2F2"/>
                </a:solidFill>
                <a:latin typeface="Arial"/>
                <a:ea typeface="Arial"/>
                <a:cs typeface="Arial"/>
                <a:sym typeface="Arial"/>
              </a:rPr>
              <a:t>11</a:t>
            </a:fld>
            <a:endParaRPr sz="1000" b="0" i="0" u="none" strike="noStrike" cap="none" dirty="0">
              <a:solidFill>
                <a:srgbClr val="F1F2F2"/>
              </a:solidFill>
              <a:latin typeface="Arial"/>
              <a:ea typeface="Arial"/>
              <a:cs typeface="Arial"/>
              <a:sym typeface="Arial"/>
            </a:endParaRPr>
          </a:p>
        </p:txBody>
      </p:sp>
      <p:sp>
        <p:nvSpPr>
          <p:cNvPr id="425" name="Google Shape;425;p46"/>
          <p:cNvSpPr txBox="1"/>
          <p:nvPr/>
        </p:nvSpPr>
        <p:spPr>
          <a:xfrm>
            <a:off x="6760028" y="6522423"/>
            <a:ext cx="4910565" cy="23345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FFFFFF"/>
                </a:solidFill>
                <a:latin typeface="Arial"/>
                <a:ea typeface="Arial"/>
                <a:cs typeface="Arial"/>
                <a:sym typeface="Arial"/>
              </a:rPr>
              <a:t>THE HEALTHY BRAIN INITIATIVE</a:t>
            </a:r>
            <a:endParaRPr sz="900" b="0" i="0" u="none" strike="noStrike" cap="none" dirty="0">
              <a:solidFill>
                <a:srgbClr val="FFFFFF"/>
              </a:solidFill>
              <a:latin typeface="Arial"/>
              <a:ea typeface="Arial"/>
              <a:cs typeface="Arial"/>
              <a:sym typeface="Arial"/>
            </a:endParaRPr>
          </a:p>
        </p:txBody>
      </p:sp>
      <p:sp>
        <p:nvSpPr>
          <p:cNvPr id="426" name="Google Shape;426;p46"/>
          <p:cNvSpPr txBox="1"/>
          <p:nvPr/>
        </p:nvSpPr>
        <p:spPr>
          <a:xfrm>
            <a:off x="958142" y="1009603"/>
            <a:ext cx="3820011" cy="142192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3600"/>
              <a:buFont typeface="Arial"/>
              <a:buNone/>
            </a:pPr>
            <a:r>
              <a:rPr lang="en-US" sz="3600" b="1" i="0" u="none" strike="noStrike" cap="none" dirty="0">
                <a:solidFill>
                  <a:srgbClr val="FFFFFF"/>
                </a:solidFill>
                <a:latin typeface="Arial"/>
                <a:ea typeface="Arial"/>
                <a:cs typeface="Arial"/>
                <a:sym typeface="Arial"/>
              </a:rPr>
              <a:t>ACTION</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3600"/>
              <a:buFont typeface="Arial"/>
              <a:buNone/>
            </a:pPr>
            <a:r>
              <a:rPr lang="en-US" sz="3600" b="1" i="0" u="none" strike="noStrike" cap="none" dirty="0">
                <a:solidFill>
                  <a:srgbClr val="FFFFFF"/>
                </a:solidFill>
                <a:latin typeface="Arial"/>
                <a:ea typeface="Arial"/>
                <a:cs typeface="Arial"/>
                <a:sym typeface="Arial"/>
              </a:rPr>
              <a:t>FRAMEWORK</a:t>
            </a:r>
            <a:endParaRPr sz="1400" b="0" i="0" u="none" strike="noStrike" cap="none" dirty="0">
              <a:solidFill>
                <a:srgbClr val="000000"/>
              </a:solidFill>
              <a:latin typeface="Arial"/>
              <a:ea typeface="Arial"/>
              <a:cs typeface="Arial"/>
              <a:sym typeface="Arial"/>
            </a:endParaRPr>
          </a:p>
        </p:txBody>
      </p:sp>
      <p:sp>
        <p:nvSpPr>
          <p:cNvPr id="427" name="Google Shape;427;p46"/>
          <p:cNvSpPr txBox="1"/>
          <p:nvPr/>
        </p:nvSpPr>
        <p:spPr>
          <a:xfrm>
            <a:off x="739739" y="2828230"/>
            <a:ext cx="4448711"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800" b="0" i="0" u="none" strike="noStrike" cap="none" dirty="0">
                <a:solidFill>
                  <a:srgbClr val="FFFFFF"/>
                </a:solidFill>
                <a:latin typeface="Arial"/>
                <a:ea typeface="Arial"/>
                <a:cs typeface="Arial"/>
                <a:sym typeface="Arial"/>
              </a:rPr>
              <a:t>The framework of the HBI Road Map consists of four domains built from the Essential Public Health Services. </a:t>
            </a:r>
          </a:p>
          <a:p>
            <a:pPr marL="0" marR="0" lvl="0" indent="0" algn="l" rtl="0">
              <a:lnSpc>
                <a:spcPct val="150000"/>
              </a:lnSpc>
              <a:spcBef>
                <a:spcPts val="0"/>
              </a:spcBef>
              <a:spcAft>
                <a:spcPts val="0"/>
              </a:spcAft>
              <a:buClr>
                <a:srgbClr val="000000"/>
              </a:buClr>
              <a:buSzPts val="1200"/>
              <a:buFont typeface="Arial"/>
              <a:buNone/>
            </a:pPr>
            <a:endParaRPr lang="en-US" sz="1800" b="0" i="0" u="none" strike="noStrike" cap="none" dirty="0">
              <a:solidFill>
                <a:srgbClr val="FFFFF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US" sz="1800" b="0" i="0" u="none" strike="noStrike" cap="none" dirty="0">
                <a:solidFill>
                  <a:srgbClr val="FFFFFF"/>
                </a:solidFill>
                <a:latin typeface="Arial"/>
                <a:ea typeface="Arial"/>
                <a:cs typeface="Arial"/>
                <a:sym typeface="Arial"/>
              </a:rPr>
              <a:t>The framework is centered by the principles of health equity and surrounded by the areas of practice across the life course.</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48" descr="A person and child walking in a park&#10;&#10;Description automatically generated with medium confidence"/>
          <p:cNvPicPr preferRelativeResize="0">
            <a:picLocks noGrp="1"/>
          </p:cNvPicPr>
          <p:nvPr>
            <p:ph type="pic" idx="2"/>
          </p:nvPr>
        </p:nvPicPr>
        <p:blipFill rotWithShape="1">
          <a:blip r:embed="rId3">
            <a:alphaModFix/>
          </a:blip>
          <a:srcRect l="11" r="10"/>
          <a:stretch/>
        </p:blipFill>
        <p:spPr>
          <a:xfrm>
            <a:off x="0" y="3110948"/>
            <a:ext cx="5036456" cy="3156765"/>
          </a:xfrm>
          <a:prstGeom prst="rect">
            <a:avLst/>
          </a:prstGeom>
          <a:noFill/>
          <a:ln>
            <a:noFill/>
          </a:ln>
        </p:spPr>
      </p:pic>
      <p:sp>
        <p:nvSpPr>
          <p:cNvPr id="434" name="Google Shape;434;p48"/>
          <p:cNvSpPr/>
          <p:nvPr/>
        </p:nvSpPr>
        <p:spPr>
          <a:xfrm>
            <a:off x="-3930" y="3133433"/>
            <a:ext cx="5040386" cy="3156765"/>
          </a:xfrm>
          <a:prstGeom prst="rect">
            <a:avLst/>
          </a:prstGeom>
          <a:solidFill>
            <a:srgbClr val="F89F1F">
              <a:alpha val="6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35" name="Google Shape;435;p48"/>
          <p:cNvSpPr txBox="1"/>
          <p:nvPr/>
        </p:nvSpPr>
        <p:spPr>
          <a:xfrm>
            <a:off x="343957" y="395613"/>
            <a:ext cx="4510140" cy="230828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154CA0"/>
              </a:buClr>
              <a:buSzPts val="1400"/>
              <a:buFont typeface="Arial"/>
              <a:buNone/>
            </a:pPr>
            <a:r>
              <a:rPr lang="en-US" sz="1800" b="1" i="0" u="none" strike="noStrike" cap="none" dirty="0">
                <a:solidFill>
                  <a:srgbClr val="154CA0"/>
                </a:solidFill>
                <a:latin typeface="Arial"/>
                <a:ea typeface="Arial"/>
                <a:cs typeface="Arial"/>
                <a:sym typeface="Arial"/>
              </a:rPr>
              <a:t>THE HBI ROAP MAP IS FOCUSED ON REDUCING THE RISK AND IMPACT OF DEMENTIA FOR THE GREATEST NUMBER OF PEOPLE POSSIBLE</a:t>
            </a:r>
            <a:endParaRPr sz="1800" b="0" i="0" u="none" strike="noStrike" cap="none" dirty="0">
              <a:solidFill>
                <a:srgbClr val="000000"/>
              </a:solidFill>
              <a:latin typeface="Calibri"/>
              <a:ea typeface="Calibri"/>
              <a:cs typeface="Calibri"/>
              <a:sym typeface="Calibri"/>
            </a:endParaRPr>
          </a:p>
        </p:txBody>
      </p:sp>
      <p:sp>
        <p:nvSpPr>
          <p:cNvPr id="436" name="Google Shape;436;p48"/>
          <p:cNvSpPr/>
          <p:nvPr/>
        </p:nvSpPr>
        <p:spPr>
          <a:xfrm>
            <a:off x="5826099" y="924949"/>
            <a:ext cx="1249615" cy="1249615"/>
          </a:xfrm>
          <a:prstGeom prst="ellipse">
            <a:avLst/>
          </a:prstGeom>
          <a:solidFill>
            <a:srgbClr val="FFFFFF">
              <a:alpha val="7333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37" name="Google Shape;437;p48"/>
          <p:cNvSpPr/>
          <p:nvPr/>
        </p:nvSpPr>
        <p:spPr>
          <a:xfrm>
            <a:off x="5826099" y="2878308"/>
            <a:ext cx="1249615" cy="1249615"/>
          </a:xfrm>
          <a:prstGeom prst="ellipse">
            <a:avLst/>
          </a:prstGeom>
          <a:solidFill>
            <a:srgbClr val="FFFFFF">
              <a:alpha val="7333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38" name="Google Shape;438;p48"/>
          <p:cNvSpPr/>
          <p:nvPr/>
        </p:nvSpPr>
        <p:spPr>
          <a:xfrm>
            <a:off x="5826099" y="4832908"/>
            <a:ext cx="1249615" cy="1249615"/>
          </a:xfrm>
          <a:prstGeom prst="ellipse">
            <a:avLst/>
          </a:prstGeom>
          <a:solidFill>
            <a:srgbClr val="FFFFFF">
              <a:alpha val="7333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439" name="Google Shape;439;p48" descr="A blue brain with white outline&#10;&#10;Description automatically generated with low confidence"/>
          <p:cNvPicPr preferRelativeResize="0"/>
          <p:nvPr/>
        </p:nvPicPr>
        <p:blipFill rotWithShape="1">
          <a:blip r:embed="rId4">
            <a:alphaModFix/>
          </a:blip>
          <a:srcRect/>
          <a:stretch/>
        </p:blipFill>
        <p:spPr>
          <a:xfrm>
            <a:off x="5819268" y="2872925"/>
            <a:ext cx="1260376" cy="1260376"/>
          </a:xfrm>
          <a:prstGeom prst="rect">
            <a:avLst/>
          </a:prstGeom>
          <a:noFill/>
          <a:ln>
            <a:noFill/>
          </a:ln>
        </p:spPr>
      </p:pic>
      <p:pic>
        <p:nvPicPr>
          <p:cNvPr id="440" name="Google Shape;440;p48"/>
          <p:cNvPicPr preferRelativeResize="0"/>
          <p:nvPr/>
        </p:nvPicPr>
        <p:blipFill rotWithShape="1">
          <a:blip r:embed="rId5">
            <a:alphaModFix/>
          </a:blip>
          <a:srcRect/>
          <a:stretch/>
        </p:blipFill>
        <p:spPr>
          <a:xfrm>
            <a:off x="5745809" y="851350"/>
            <a:ext cx="1396811" cy="1396811"/>
          </a:xfrm>
          <a:prstGeom prst="rect">
            <a:avLst/>
          </a:prstGeom>
          <a:noFill/>
          <a:ln>
            <a:noFill/>
          </a:ln>
        </p:spPr>
      </p:pic>
      <p:pic>
        <p:nvPicPr>
          <p:cNvPr id="441" name="Google Shape;441;p48"/>
          <p:cNvPicPr preferRelativeResize="0"/>
          <p:nvPr/>
        </p:nvPicPr>
        <p:blipFill rotWithShape="1">
          <a:blip r:embed="rId6">
            <a:alphaModFix/>
          </a:blip>
          <a:srcRect/>
          <a:stretch/>
        </p:blipFill>
        <p:spPr>
          <a:xfrm>
            <a:off x="5773418" y="4794640"/>
            <a:ext cx="1277068" cy="1277068"/>
          </a:xfrm>
          <a:prstGeom prst="rect">
            <a:avLst/>
          </a:prstGeom>
          <a:noFill/>
          <a:ln>
            <a:noFill/>
          </a:ln>
        </p:spPr>
      </p:pic>
      <p:sp>
        <p:nvSpPr>
          <p:cNvPr id="442" name="Google Shape;442;p48"/>
          <p:cNvSpPr txBox="1"/>
          <p:nvPr/>
        </p:nvSpPr>
        <p:spPr>
          <a:xfrm>
            <a:off x="7222910" y="999805"/>
            <a:ext cx="4234641" cy="78479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FFFFFF"/>
              </a:buClr>
              <a:buSzPts val="1600"/>
              <a:buFont typeface="Arial"/>
              <a:buNone/>
            </a:pPr>
            <a:r>
              <a:rPr lang="en-US" sz="1800" b="1" i="0" u="none" strike="noStrike" cap="none" dirty="0">
                <a:solidFill>
                  <a:srgbClr val="FFFFFF"/>
                </a:solidFill>
                <a:latin typeface="Arial"/>
                <a:ea typeface="Arial"/>
                <a:cs typeface="Arial"/>
                <a:sym typeface="Arial"/>
              </a:rPr>
              <a:t>COMMUNITY PARTNERSHIPS ARE ESSENTIAL AND FOUNDATIONAL.</a:t>
            </a:r>
            <a:endParaRPr sz="1800" b="0" i="0" u="none" strike="noStrike" cap="none" dirty="0">
              <a:solidFill>
                <a:srgbClr val="000000"/>
              </a:solidFill>
              <a:latin typeface="Calibri"/>
              <a:ea typeface="Calibri"/>
              <a:cs typeface="Calibri"/>
              <a:sym typeface="Calibri"/>
            </a:endParaRPr>
          </a:p>
        </p:txBody>
      </p:sp>
      <p:sp>
        <p:nvSpPr>
          <p:cNvPr id="443" name="Google Shape;443;p48"/>
          <p:cNvSpPr txBox="1"/>
          <p:nvPr/>
        </p:nvSpPr>
        <p:spPr>
          <a:xfrm>
            <a:off x="7222910" y="2963254"/>
            <a:ext cx="4653404" cy="113103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FFFFFF"/>
              </a:buClr>
              <a:buSzPts val="1600"/>
              <a:buFont typeface="Arial"/>
              <a:buNone/>
            </a:pPr>
            <a:r>
              <a:rPr lang="en-US" sz="1800" b="1" i="0" u="none" strike="noStrike" cap="none" dirty="0">
                <a:solidFill>
                  <a:srgbClr val="FFFFFF"/>
                </a:solidFill>
                <a:latin typeface="Arial"/>
                <a:ea typeface="Arial"/>
                <a:cs typeface="Arial"/>
                <a:sym typeface="Arial"/>
              </a:rPr>
              <a:t>HEALTH EQUITY IS </a:t>
            </a:r>
            <a:endParaRPr sz="1800" b="0" i="0" u="none" strike="noStrike" cap="none" dirty="0">
              <a:solidFill>
                <a:srgbClr val="000000"/>
              </a:solidFill>
              <a:latin typeface="Calibri"/>
              <a:ea typeface="Calibri"/>
              <a:cs typeface="Calibri"/>
              <a:sym typeface="Calibri"/>
            </a:endParaRPr>
          </a:p>
          <a:p>
            <a:pPr marL="0" marR="0" lvl="0" indent="0" algn="l" rtl="0">
              <a:lnSpc>
                <a:spcPct val="125000"/>
              </a:lnSpc>
              <a:spcBef>
                <a:spcPts val="0"/>
              </a:spcBef>
              <a:spcAft>
                <a:spcPts val="0"/>
              </a:spcAft>
              <a:buClr>
                <a:srgbClr val="FFFFFF"/>
              </a:buClr>
              <a:buSzPts val="1600"/>
              <a:buFont typeface="Arial"/>
              <a:buNone/>
            </a:pPr>
            <a:r>
              <a:rPr lang="en-US" sz="1800" b="1" i="0" u="none" strike="noStrike" cap="none" dirty="0">
                <a:solidFill>
                  <a:srgbClr val="FFFFFF"/>
                </a:solidFill>
                <a:latin typeface="Arial"/>
                <a:ea typeface="Arial"/>
                <a:cs typeface="Arial"/>
                <a:sym typeface="Arial"/>
              </a:rPr>
              <a:t>FULLY INTEGRATED INTO </a:t>
            </a:r>
            <a:endParaRPr sz="1800" b="0" i="0" u="none" strike="noStrike" cap="none" dirty="0">
              <a:solidFill>
                <a:srgbClr val="000000"/>
              </a:solidFill>
              <a:latin typeface="Calibri"/>
              <a:ea typeface="Calibri"/>
              <a:cs typeface="Calibri"/>
              <a:sym typeface="Calibri"/>
            </a:endParaRPr>
          </a:p>
          <a:p>
            <a:pPr marL="0" marR="0" lvl="0" indent="0" algn="l" rtl="0">
              <a:lnSpc>
                <a:spcPct val="125000"/>
              </a:lnSpc>
              <a:spcBef>
                <a:spcPts val="0"/>
              </a:spcBef>
              <a:spcAft>
                <a:spcPts val="0"/>
              </a:spcAft>
              <a:buClr>
                <a:srgbClr val="FFFFFF"/>
              </a:buClr>
              <a:buSzPts val="1600"/>
              <a:buFont typeface="Arial"/>
              <a:buNone/>
            </a:pPr>
            <a:r>
              <a:rPr lang="en-US" sz="1800" b="1" i="0" u="none" strike="noStrike" cap="none" dirty="0">
                <a:solidFill>
                  <a:srgbClr val="FFFFFF"/>
                </a:solidFill>
                <a:latin typeface="Arial"/>
                <a:ea typeface="Arial"/>
                <a:cs typeface="Arial"/>
                <a:sym typeface="Arial"/>
              </a:rPr>
              <a:t>ALL ACTIONS.</a:t>
            </a:r>
            <a:endParaRPr sz="1800" b="0" i="0" u="none" strike="noStrike" cap="none" dirty="0">
              <a:solidFill>
                <a:srgbClr val="000000"/>
              </a:solidFill>
              <a:latin typeface="Calibri"/>
              <a:ea typeface="Calibri"/>
              <a:cs typeface="Calibri"/>
              <a:sym typeface="Calibri"/>
            </a:endParaRPr>
          </a:p>
        </p:txBody>
      </p:sp>
      <p:sp>
        <p:nvSpPr>
          <p:cNvPr id="444" name="Google Shape;444;p48"/>
          <p:cNvSpPr txBox="1"/>
          <p:nvPr/>
        </p:nvSpPr>
        <p:spPr>
          <a:xfrm>
            <a:off x="7222910" y="4972548"/>
            <a:ext cx="4234641" cy="78479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FFFFFF"/>
              </a:buClr>
              <a:buSzPts val="1600"/>
              <a:buFont typeface="Arial"/>
              <a:buNone/>
            </a:pPr>
            <a:r>
              <a:rPr lang="en-US" sz="1800" b="1" i="0" u="none" strike="noStrike" cap="none" dirty="0">
                <a:solidFill>
                  <a:srgbClr val="FFFFFF"/>
                </a:solidFill>
                <a:latin typeface="Arial"/>
                <a:ea typeface="Arial"/>
                <a:cs typeface="Arial"/>
                <a:sym typeface="Arial"/>
              </a:rPr>
              <a:t>EVALUATION TOOL ENSURES MEASURABLE ACTION.</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47" descr="A picture containing text, screenshot, font, line&#10;&#10;Description automatically generated"/>
          <p:cNvPicPr preferRelativeResize="0"/>
          <p:nvPr/>
        </p:nvPicPr>
        <p:blipFill rotWithShape="1">
          <a:blip r:embed="rId3">
            <a:alphaModFix/>
          </a:blip>
          <a:srcRect/>
          <a:stretch/>
        </p:blipFill>
        <p:spPr>
          <a:xfrm>
            <a:off x="608042" y="1808225"/>
            <a:ext cx="10755028" cy="3259076"/>
          </a:xfrm>
          <a:prstGeom prst="rect">
            <a:avLst/>
          </a:prstGeom>
          <a:noFill/>
          <a:ln>
            <a:noFill/>
          </a:ln>
        </p:spPr>
      </p:pic>
      <p:sp>
        <p:nvSpPr>
          <p:cNvPr id="451" name="Google Shape;451;p47"/>
          <p:cNvSpPr/>
          <p:nvPr/>
        </p:nvSpPr>
        <p:spPr>
          <a:xfrm>
            <a:off x="0" y="5231590"/>
            <a:ext cx="12192000" cy="16492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52" name="Google Shape;452;p47"/>
          <p:cNvSpPr/>
          <p:nvPr/>
        </p:nvSpPr>
        <p:spPr>
          <a:xfrm>
            <a:off x="0" y="0"/>
            <a:ext cx="12192000" cy="16253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453" name="Google Shape;453;p47"/>
          <p:cNvSpPr txBox="1"/>
          <p:nvPr/>
        </p:nvSpPr>
        <p:spPr>
          <a:xfrm>
            <a:off x="608042" y="304862"/>
            <a:ext cx="1043667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5AC2B3"/>
              </a:buClr>
              <a:buSzPts val="1800"/>
              <a:buFont typeface="Arial"/>
              <a:buNone/>
            </a:pPr>
            <a:r>
              <a:rPr lang="en-US" sz="2400" b="1" i="0" u="none" strike="noStrike" cap="none" dirty="0">
                <a:solidFill>
                  <a:srgbClr val="5AC2B3"/>
                </a:solidFill>
                <a:latin typeface="Arial"/>
                <a:ea typeface="Arial"/>
                <a:cs typeface="Arial"/>
                <a:sym typeface="Arial"/>
              </a:rPr>
              <a:t>OPPORTUNITIES FOR PUBLIC HEALTH INTERVENTION ACROSS THE DEMENTIA LIFE COURSE</a:t>
            </a:r>
            <a:endParaRPr sz="2400" b="0" i="0" u="none" strike="noStrike" cap="none" dirty="0">
              <a:solidFill>
                <a:srgbClr val="000000"/>
              </a:solidFill>
              <a:latin typeface="Arial"/>
              <a:ea typeface="Arial"/>
              <a:cs typeface="Arial"/>
              <a:sym typeface="Arial"/>
            </a:endParaRPr>
          </a:p>
        </p:txBody>
      </p:sp>
      <p:pic>
        <p:nvPicPr>
          <p:cNvPr id="454" name="Google Shape;454;p47" descr="A picture containing text, screenshot, font, line&#10;&#10;Description automatically generated"/>
          <p:cNvPicPr preferRelativeResize="0"/>
          <p:nvPr/>
        </p:nvPicPr>
        <p:blipFill rotWithShape="1">
          <a:blip r:embed="rId4">
            <a:alphaModFix/>
          </a:blip>
          <a:srcRect/>
          <a:stretch/>
        </p:blipFill>
        <p:spPr>
          <a:xfrm>
            <a:off x="608042" y="5109670"/>
            <a:ext cx="10755028" cy="1034276"/>
          </a:xfrm>
          <a:prstGeom prst="rect">
            <a:avLst/>
          </a:prstGeom>
          <a:noFill/>
          <a:ln>
            <a:noFill/>
          </a:ln>
        </p:spPr>
      </p:pic>
      <p:sp>
        <p:nvSpPr>
          <p:cNvPr id="455" name="Google Shape;455;p47"/>
          <p:cNvSpPr txBox="1"/>
          <p:nvPr/>
        </p:nvSpPr>
        <p:spPr>
          <a:xfrm>
            <a:off x="11190514" y="6509658"/>
            <a:ext cx="80554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154CA0"/>
                </a:solidFill>
                <a:latin typeface="Arial"/>
                <a:ea typeface="Arial"/>
                <a:cs typeface="Arial"/>
                <a:sym typeface="Arial"/>
              </a:rPr>
              <a:t>13</a:t>
            </a:fld>
            <a:endParaRPr sz="1000" b="0" i="0" u="none" strike="noStrike" cap="none" dirty="0">
              <a:solidFill>
                <a:srgbClr val="154CA0"/>
              </a:solidFill>
              <a:latin typeface="Arial"/>
              <a:ea typeface="Arial"/>
              <a:cs typeface="Arial"/>
              <a:sym typeface="Arial"/>
            </a:endParaRPr>
          </a:p>
        </p:txBody>
      </p:sp>
      <p:sp>
        <p:nvSpPr>
          <p:cNvPr id="456" name="Google Shape;456;p47"/>
          <p:cNvSpPr txBox="1"/>
          <p:nvPr/>
        </p:nvSpPr>
        <p:spPr>
          <a:xfrm>
            <a:off x="6760028" y="6522423"/>
            <a:ext cx="4910565" cy="23345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rgbClr val="154CA0"/>
                </a:solidFill>
                <a:latin typeface="Arial"/>
                <a:ea typeface="Arial"/>
                <a:cs typeface="Arial"/>
                <a:sym typeface="Arial"/>
              </a:rPr>
              <a:t>THE HEALTHY BRAIN INITIATIVE</a:t>
            </a:r>
            <a:endParaRPr sz="900" b="0" i="0" u="none" strike="noStrike" cap="none" dirty="0">
              <a:solidFill>
                <a:srgbClr val="154CA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60"/>
        <p:cNvGrpSpPr/>
        <p:nvPr/>
      </p:nvGrpSpPr>
      <p:grpSpPr>
        <a:xfrm>
          <a:off x="0" y="0"/>
          <a:ext cx="0" cy="0"/>
          <a:chOff x="0" y="0"/>
          <a:chExt cx="0" cy="0"/>
        </a:xfrm>
      </p:grpSpPr>
      <p:sp>
        <p:nvSpPr>
          <p:cNvPr id="461" name="Google Shape;461;p15"/>
          <p:cNvSpPr txBox="1">
            <a:spLocks noGrp="1"/>
          </p:cNvSpPr>
          <p:nvPr>
            <p:ph type="title"/>
          </p:nvPr>
        </p:nvSpPr>
        <p:spPr>
          <a:xfrm>
            <a:off x="680320" y="460265"/>
            <a:ext cx="9613861" cy="8649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lt2"/>
                </a:solidFill>
                <a:latin typeface="Arial"/>
                <a:ea typeface="Arial"/>
                <a:cs typeface="Arial"/>
                <a:sym typeface="Arial"/>
              </a:rPr>
              <a:t>Early Detection </a:t>
            </a:r>
            <a:endParaRPr b="1" dirty="0">
              <a:solidFill>
                <a:schemeClr val="lt2"/>
              </a:solidFill>
              <a:latin typeface="Arial"/>
              <a:ea typeface="Arial"/>
              <a:cs typeface="Arial"/>
              <a:sym typeface="Arial"/>
            </a:endParaRPr>
          </a:p>
        </p:txBody>
      </p:sp>
      <p:sp>
        <p:nvSpPr>
          <p:cNvPr id="462" name="Google Shape;462;p15"/>
          <p:cNvSpPr txBox="1">
            <a:spLocks noGrp="1"/>
          </p:cNvSpPr>
          <p:nvPr>
            <p:ph type="body" idx="1"/>
          </p:nvPr>
        </p:nvSpPr>
        <p:spPr>
          <a:xfrm>
            <a:off x="369871" y="1325217"/>
            <a:ext cx="6792929" cy="5445453"/>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ct val="100000"/>
              <a:buChar char="•"/>
            </a:pPr>
            <a:r>
              <a:rPr lang="en-US" sz="2400" b="1" u="sng" dirty="0">
                <a:solidFill>
                  <a:schemeClr val="lt1"/>
                </a:solidFill>
                <a:latin typeface="Arial"/>
                <a:ea typeface="Arial"/>
                <a:cs typeface="Arial"/>
                <a:sym typeface="Arial"/>
              </a:rPr>
              <a:t>Screening:</a:t>
            </a:r>
            <a:endParaRPr dirty="0"/>
          </a:p>
          <a:p>
            <a:pPr marL="685800" lvl="1" indent="-228600" algn="l" rtl="0">
              <a:lnSpc>
                <a:spcPct val="120000"/>
              </a:lnSpc>
              <a:spcBef>
                <a:spcPts val="0"/>
              </a:spcBef>
              <a:spcAft>
                <a:spcPts val="0"/>
              </a:spcAft>
              <a:buSzPct val="100000"/>
              <a:buChar char="•"/>
            </a:pPr>
            <a:r>
              <a:rPr lang="en-US" b="1" dirty="0">
                <a:solidFill>
                  <a:schemeClr val="lt1"/>
                </a:solidFill>
                <a:latin typeface="Arial"/>
                <a:ea typeface="Arial"/>
                <a:cs typeface="Arial"/>
                <a:sym typeface="Arial"/>
              </a:rPr>
              <a:t>Inexpensive, sensitive, and easily utilized tool used to detect presence of a condition in asymptomatic populations.</a:t>
            </a:r>
            <a:endParaRPr dirty="0"/>
          </a:p>
          <a:p>
            <a:pPr marL="685800" lvl="1" indent="-228600" algn="l" rtl="0">
              <a:lnSpc>
                <a:spcPct val="120000"/>
              </a:lnSpc>
              <a:spcBef>
                <a:spcPts val="0"/>
              </a:spcBef>
              <a:spcAft>
                <a:spcPts val="0"/>
              </a:spcAft>
              <a:buSzPct val="100000"/>
              <a:buChar char="•"/>
            </a:pPr>
            <a:r>
              <a:rPr lang="en-US" b="1" dirty="0">
                <a:solidFill>
                  <a:schemeClr val="lt1"/>
                </a:solidFill>
                <a:latin typeface="Arial"/>
                <a:ea typeface="Arial"/>
                <a:cs typeface="Arial"/>
                <a:sym typeface="Arial"/>
              </a:rPr>
              <a:t>Identify conditions for which evidence-based interventions are recommended and change outcomes. </a:t>
            </a:r>
            <a:endParaRPr dirty="0"/>
          </a:p>
          <a:p>
            <a:pPr marL="685800" lvl="1" indent="-164020" algn="l" rtl="0">
              <a:lnSpc>
                <a:spcPct val="120000"/>
              </a:lnSpc>
              <a:spcBef>
                <a:spcPts val="0"/>
              </a:spcBef>
              <a:spcAft>
                <a:spcPts val="0"/>
              </a:spcAft>
              <a:buSzPct val="100000"/>
              <a:buNone/>
            </a:pPr>
            <a:endParaRPr sz="1100" b="1" dirty="0">
              <a:solidFill>
                <a:schemeClr val="lt1"/>
              </a:solidFill>
              <a:latin typeface="Arial"/>
              <a:ea typeface="Arial"/>
              <a:cs typeface="Arial"/>
              <a:sym typeface="Arial"/>
            </a:endParaRPr>
          </a:p>
          <a:p>
            <a:pPr marL="228600" lvl="0" indent="-228600" algn="l" rtl="0">
              <a:lnSpc>
                <a:spcPct val="90000"/>
              </a:lnSpc>
              <a:spcBef>
                <a:spcPts val="1000"/>
              </a:spcBef>
              <a:spcAft>
                <a:spcPts val="0"/>
              </a:spcAft>
              <a:buClr>
                <a:schemeClr val="lt1"/>
              </a:buClr>
              <a:buSzPct val="100000"/>
              <a:buChar char="•"/>
            </a:pPr>
            <a:r>
              <a:rPr lang="en-US" sz="2400" b="1" u="sng" dirty="0">
                <a:solidFill>
                  <a:schemeClr val="lt1"/>
                </a:solidFill>
                <a:latin typeface="Arial"/>
                <a:ea typeface="Arial"/>
                <a:cs typeface="Arial"/>
                <a:sym typeface="Arial"/>
              </a:rPr>
              <a:t>Case Finding: </a:t>
            </a:r>
            <a:endParaRPr dirty="0"/>
          </a:p>
          <a:p>
            <a:pPr marL="685800" lvl="1" indent="-228600" algn="l" rtl="0">
              <a:lnSpc>
                <a:spcPct val="90000"/>
              </a:lnSpc>
              <a:spcBef>
                <a:spcPts val="1000"/>
              </a:spcBef>
              <a:spcAft>
                <a:spcPts val="0"/>
              </a:spcAft>
              <a:buSzPct val="100000"/>
              <a:buChar char="•"/>
            </a:pPr>
            <a:r>
              <a:rPr lang="en-US" b="1" dirty="0">
                <a:solidFill>
                  <a:schemeClr val="lt1"/>
                </a:solidFill>
                <a:latin typeface="Arial"/>
                <a:ea typeface="Arial"/>
                <a:cs typeface="Arial"/>
                <a:sym typeface="Arial"/>
              </a:rPr>
              <a:t>Identify condition when symptoms are present.</a:t>
            </a:r>
            <a:endParaRPr b="1" dirty="0">
              <a:solidFill>
                <a:schemeClr val="lt1"/>
              </a:solidFill>
              <a:latin typeface="Arial"/>
              <a:ea typeface="Arial"/>
              <a:cs typeface="Arial"/>
              <a:sym typeface="Arial"/>
            </a:endParaRPr>
          </a:p>
          <a:p>
            <a:pPr marL="228600" lvl="0" indent="-87629" algn="l" rtl="0">
              <a:lnSpc>
                <a:spcPct val="90000"/>
              </a:lnSpc>
              <a:spcBef>
                <a:spcPts val="1000"/>
              </a:spcBef>
              <a:spcAft>
                <a:spcPts val="0"/>
              </a:spcAft>
              <a:buClr>
                <a:schemeClr val="lt1"/>
              </a:buClr>
              <a:buSzPct val="100000"/>
              <a:buNone/>
            </a:pPr>
            <a:endParaRPr sz="1100" b="1" dirty="0">
              <a:solidFill>
                <a:schemeClr val="lt1"/>
              </a:solidFill>
              <a:latin typeface="Arial"/>
              <a:ea typeface="Arial"/>
              <a:cs typeface="Arial"/>
              <a:sym typeface="Arial"/>
            </a:endParaRPr>
          </a:p>
          <a:p>
            <a:pPr marL="228600" lvl="0" indent="-228600" algn="l" rtl="0">
              <a:lnSpc>
                <a:spcPct val="90000"/>
              </a:lnSpc>
              <a:spcBef>
                <a:spcPts val="1000"/>
              </a:spcBef>
              <a:spcAft>
                <a:spcPts val="0"/>
              </a:spcAft>
              <a:buClr>
                <a:schemeClr val="lt1"/>
              </a:buClr>
              <a:buSzPct val="100000"/>
              <a:buChar char="•"/>
            </a:pPr>
            <a:r>
              <a:rPr lang="en-US" sz="2400" b="1" u="sng" dirty="0">
                <a:solidFill>
                  <a:schemeClr val="lt1"/>
                </a:solidFill>
                <a:latin typeface="Arial"/>
                <a:ea typeface="Arial"/>
                <a:cs typeface="Arial"/>
                <a:sym typeface="Arial"/>
              </a:rPr>
              <a:t>Early Detection</a:t>
            </a:r>
            <a:r>
              <a:rPr lang="en-US" sz="2400" b="1" dirty="0">
                <a:solidFill>
                  <a:schemeClr val="lt1"/>
                </a:solidFill>
                <a:latin typeface="Arial"/>
                <a:ea typeface="Arial"/>
                <a:cs typeface="Arial"/>
                <a:sym typeface="Arial"/>
              </a:rPr>
              <a:t>: (specific to cognitive impairment in older adults)</a:t>
            </a:r>
            <a:endParaRPr dirty="0"/>
          </a:p>
          <a:p>
            <a:pPr marL="685800" lvl="1" indent="-228600" algn="l" rtl="0">
              <a:lnSpc>
                <a:spcPct val="90000"/>
              </a:lnSpc>
              <a:spcBef>
                <a:spcPts val="1000"/>
              </a:spcBef>
              <a:spcAft>
                <a:spcPts val="0"/>
              </a:spcAft>
              <a:buSzPct val="100000"/>
              <a:buChar char="•"/>
            </a:pPr>
            <a:r>
              <a:rPr lang="en-US" b="1" dirty="0">
                <a:solidFill>
                  <a:schemeClr val="lt1"/>
                </a:solidFill>
                <a:latin typeface="Arial"/>
                <a:ea typeface="Arial"/>
                <a:cs typeface="Arial"/>
                <a:sym typeface="Arial"/>
              </a:rPr>
              <a:t>Detect the situation and intervene before a crisis occurs. </a:t>
            </a:r>
            <a:endParaRPr b="1" dirty="0">
              <a:solidFill>
                <a:schemeClr val="lt1"/>
              </a:solidFill>
              <a:latin typeface="Arial"/>
              <a:ea typeface="Arial"/>
              <a:cs typeface="Arial"/>
              <a:sym typeface="Arial"/>
            </a:endParaRPr>
          </a:p>
          <a:p>
            <a:pPr marL="228600" lvl="0" indent="-87629" algn="l" rtl="0">
              <a:lnSpc>
                <a:spcPct val="90000"/>
              </a:lnSpc>
              <a:spcBef>
                <a:spcPts val="1000"/>
              </a:spcBef>
              <a:spcAft>
                <a:spcPts val="0"/>
              </a:spcAft>
              <a:buClr>
                <a:schemeClr val="lt1"/>
              </a:buClr>
              <a:buSzPct val="100000"/>
              <a:buNone/>
            </a:pPr>
            <a:endParaRPr dirty="0"/>
          </a:p>
        </p:txBody>
      </p:sp>
      <p:pic>
        <p:nvPicPr>
          <p:cNvPr id="463" name="Google Shape;463;p15"/>
          <p:cNvPicPr preferRelativeResize="0"/>
          <p:nvPr/>
        </p:nvPicPr>
        <p:blipFill rotWithShape="1">
          <a:blip r:embed="rId3">
            <a:alphaModFix/>
          </a:blip>
          <a:srcRect/>
          <a:stretch/>
        </p:blipFill>
        <p:spPr>
          <a:xfrm>
            <a:off x="7520609" y="662609"/>
            <a:ext cx="3856383" cy="57845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67"/>
        <p:cNvGrpSpPr/>
        <p:nvPr/>
      </p:nvGrpSpPr>
      <p:grpSpPr>
        <a:xfrm>
          <a:off x="0" y="0"/>
          <a:ext cx="0" cy="0"/>
          <a:chOff x="0" y="0"/>
          <a:chExt cx="0" cy="0"/>
        </a:xfrm>
      </p:grpSpPr>
      <p:sp>
        <p:nvSpPr>
          <p:cNvPr id="468" name="Google Shape;468;p16"/>
          <p:cNvSpPr txBox="1">
            <a:spLocks noGrp="1"/>
          </p:cNvSpPr>
          <p:nvPr>
            <p:ph type="title"/>
          </p:nvPr>
        </p:nvSpPr>
        <p:spPr>
          <a:xfrm>
            <a:off x="577579" y="130438"/>
            <a:ext cx="9613861" cy="9806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US" sz="4000" b="1" dirty="0">
                <a:solidFill>
                  <a:schemeClr val="lt2"/>
                </a:solidFill>
                <a:latin typeface="Arial"/>
                <a:ea typeface="Arial"/>
                <a:cs typeface="Arial"/>
                <a:sym typeface="Arial"/>
              </a:rPr>
              <a:t>The Case for Early Detection</a:t>
            </a:r>
            <a:endParaRPr dirty="0"/>
          </a:p>
        </p:txBody>
      </p:sp>
      <p:sp>
        <p:nvSpPr>
          <p:cNvPr id="469" name="Google Shape;469;p16"/>
          <p:cNvSpPr txBox="1"/>
          <p:nvPr/>
        </p:nvSpPr>
        <p:spPr>
          <a:xfrm>
            <a:off x="541106" y="879408"/>
            <a:ext cx="11284449" cy="5283075"/>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29,600 Mainers are living with Alzheimer’s, but as many as half of them are not formally diagnosed. </a:t>
            </a:r>
            <a:endParaRPr sz="2200" dirty="0"/>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Diagnosis leads to lower costs of care for people living with dementia. In a 2018 analysis, diagnosis led to projected cost savings of approximately $63,000 per person. </a:t>
            </a:r>
            <a:endParaRPr sz="2200" b="1" i="0" u="none" strike="noStrike" cap="none" dirty="0">
              <a:solidFill>
                <a:schemeClr val="lt1"/>
              </a:solidFill>
              <a:latin typeface="Arial"/>
              <a:ea typeface="Arial"/>
              <a:cs typeface="Arial"/>
              <a:sym typeface="Arial"/>
            </a:endParaRPr>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Detects a condition and prompts intervention before a crisis occurs.</a:t>
            </a:r>
            <a:endParaRPr sz="2200" dirty="0"/>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People in earlier stages of dementia retain decision-making capacity, self-direction, autonomy.</a:t>
            </a:r>
            <a:endParaRPr sz="2200" dirty="0"/>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Allows time to change factors that may be adversely affecting brain health.</a:t>
            </a:r>
            <a:endParaRPr sz="2200" dirty="0"/>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Awareness for care partners.</a:t>
            </a:r>
            <a:endParaRPr sz="2200" dirty="0"/>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Longer time to prepare for increasing loss of function.</a:t>
            </a:r>
            <a:endParaRPr sz="2200" dirty="0"/>
          </a:p>
          <a:p>
            <a:pPr marL="457200" marR="0" lvl="0" indent="-342900" algn="l" rtl="0">
              <a:lnSpc>
                <a:spcPct val="90000"/>
              </a:lnSpc>
              <a:spcBef>
                <a:spcPts val="1000"/>
              </a:spcBef>
              <a:spcAft>
                <a:spcPts val="0"/>
              </a:spcAft>
              <a:buClr>
                <a:schemeClr val="lt1"/>
              </a:buClr>
              <a:buSzPts val="1800"/>
              <a:buFont typeface="Arial"/>
              <a:buChar char="•"/>
            </a:pPr>
            <a:r>
              <a:rPr lang="en-US" sz="2200" b="1" i="0" u="none" strike="noStrike" cap="none" dirty="0">
                <a:solidFill>
                  <a:schemeClr val="lt1"/>
                </a:solidFill>
                <a:latin typeface="Arial"/>
                <a:ea typeface="Arial"/>
                <a:cs typeface="Arial"/>
                <a:sym typeface="Arial"/>
              </a:rPr>
              <a:t>Recent approval of drugs that target people in early stages of disease (lecanemab, upcoming donanemab).</a:t>
            </a: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73"/>
        <p:cNvGrpSpPr/>
        <p:nvPr/>
      </p:nvGrpSpPr>
      <p:grpSpPr>
        <a:xfrm>
          <a:off x="0" y="0"/>
          <a:ext cx="0" cy="0"/>
          <a:chOff x="0" y="0"/>
          <a:chExt cx="0" cy="0"/>
        </a:xfrm>
      </p:grpSpPr>
      <p:sp>
        <p:nvSpPr>
          <p:cNvPr id="474" name="Google Shape;474;p17"/>
          <p:cNvSpPr txBox="1">
            <a:spLocks noGrp="1"/>
          </p:cNvSpPr>
          <p:nvPr>
            <p:ph type="title"/>
          </p:nvPr>
        </p:nvSpPr>
        <p:spPr>
          <a:xfrm>
            <a:off x="127572" y="298175"/>
            <a:ext cx="7545437" cy="12589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sz="4000" b="1" dirty="0">
                <a:solidFill>
                  <a:schemeClr val="lt2"/>
                </a:solidFill>
                <a:latin typeface="Arial"/>
                <a:ea typeface="Arial"/>
                <a:cs typeface="Arial"/>
                <a:sym typeface="Arial"/>
              </a:rPr>
              <a:t>Normalize Conversations about Cognition</a:t>
            </a:r>
            <a:endParaRPr sz="4000" b="1" dirty="0">
              <a:solidFill>
                <a:schemeClr val="lt2"/>
              </a:solidFill>
              <a:latin typeface="Arial"/>
              <a:ea typeface="Arial"/>
              <a:cs typeface="Arial"/>
              <a:sym typeface="Arial"/>
            </a:endParaRPr>
          </a:p>
        </p:txBody>
      </p:sp>
      <p:sp>
        <p:nvSpPr>
          <p:cNvPr id="475" name="Google Shape;475;p17"/>
          <p:cNvSpPr txBox="1">
            <a:spLocks noGrp="1"/>
          </p:cNvSpPr>
          <p:nvPr>
            <p:ph type="body" idx="1"/>
          </p:nvPr>
        </p:nvSpPr>
        <p:spPr>
          <a:xfrm>
            <a:off x="237368" y="1557130"/>
            <a:ext cx="7681361" cy="5094682"/>
          </a:xfrm>
          <a:prstGeom prst="rect">
            <a:avLst/>
          </a:prstGeom>
          <a:noFill/>
          <a:ln>
            <a:noFill/>
          </a:ln>
        </p:spPr>
        <p:txBody>
          <a:bodyPr spcFirstLastPara="1" wrap="square" lIns="91425" tIns="45700" rIns="91425" bIns="45700" anchor="ctr" anchorCtr="0">
            <a:normAutofit fontScale="62500" lnSpcReduction="20000"/>
          </a:bodyPr>
          <a:lstStyle/>
          <a:p>
            <a:pPr lvl="0" indent="-457200" algn="l" rtl="0">
              <a:lnSpc>
                <a:spcPct val="90000"/>
              </a:lnSpc>
              <a:spcBef>
                <a:spcPts val="0"/>
              </a:spcBef>
              <a:spcAft>
                <a:spcPts val="0"/>
              </a:spcAft>
              <a:buClr>
                <a:schemeClr val="lt1"/>
              </a:buClr>
              <a:buSzPct val="100000"/>
              <a:buFont typeface="Arial" panose="020B0604020202020204" pitchFamily="34" charset="0"/>
              <a:buChar char="•"/>
            </a:pPr>
            <a:r>
              <a:rPr lang="en-US" sz="3500" b="1" dirty="0">
                <a:solidFill>
                  <a:schemeClr val="lt1"/>
                </a:solidFill>
                <a:latin typeface="Arial"/>
                <a:ea typeface="Arial"/>
                <a:cs typeface="Arial"/>
                <a:sym typeface="Arial"/>
              </a:rPr>
              <a:t>Positive framework</a:t>
            </a:r>
            <a:endParaRPr sz="3500" b="1" dirty="0">
              <a:solidFill>
                <a:schemeClr val="lt1"/>
              </a:solidFill>
              <a:latin typeface="Arial"/>
              <a:ea typeface="Arial"/>
              <a:cs typeface="Arial"/>
              <a:sym typeface="Arial"/>
            </a:endParaRPr>
          </a:p>
          <a:p>
            <a:pPr marL="457200" lvl="1" indent="0" algn="l" rtl="0">
              <a:lnSpc>
                <a:spcPct val="90000"/>
              </a:lnSpc>
              <a:spcBef>
                <a:spcPts val="500"/>
              </a:spcBef>
              <a:spcAft>
                <a:spcPts val="0"/>
              </a:spcAft>
              <a:buSzPct val="60000"/>
              <a:buNone/>
            </a:pPr>
            <a:r>
              <a:rPr lang="en-US" sz="3500" b="1" i="1" dirty="0">
                <a:solidFill>
                  <a:schemeClr val="lt1"/>
                </a:solidFill>
                <a:latin typeface="Arial"/>
                <a:ea typeface="Arial"/>
                <a:cs typeface="Arial"/>
                <a:sym typeface="Arial"/>
              </a:rPr>
              <a:t>“Just like it is important that you know what your blood pressure is, knowing about your memory and thinking ability is important as well.”</a:t>
            </a:r>
            <a:endParaRPr sz="3500" dirty="0"/>
          </a:p>
          <a:p>
            <a:pPr marL="457200" lvl="1" indent="0" algn="l" rtl="0">
              <a:lnSpc>
                <a:spcPct val="90000"/>
              </a:lnSpc>
              <a:spcBef>
                <a:spcPts val="500"/>
              </a:spcBef>
              <a:spcAft>
                <a:spcPts val="0"/>
              </a:spcAft>
              <a:buSzPct val="60000"/>
              <a:buNone/>
            </a:pPr>
            <a:endParaRPr sz="3500" b="1" dirty="0">
              <a:solidFill>
                <a:schemeClr val="lt1"/>
              </a:solidFill>
              <a:latin typeface="Arial"/>
              <a:ea typeface="Arial"/>
              <a:cs typeface="Arial"/>
              <a:sym typeface="Arial"/>
            </a:endParaRPr>
          </a:p>
          <a:p>
            <a:pPr marL="514350" lvl="0" indent="-514350" algn="l" rtl="0">
              <a:lnSpc>
                <a:spcPct val="90000"/>
              </a:lnSpc>
              <a:spcBef>
                <a:spcPts val="1000"/>
              </a:spcBef>
              <a:spcAft>
                <a:spcPts val="0"/>
              </a:spcAft>
              <a:buClr>
                <a:schemeClr val="lt1"/>
              </a:buClr>
              <a:buSzPct val="90000"/>
              <a:buFont typeface="Arial"/>
              <a:buChar char="•"/>
            </a:pPr>
            <a:r>
              <a:rPr lang="en-US" sz="3500" b="1" dirty="0">
                <a:solidFill>
                  <a:schemeClr val="lt1"/>
                </a:solidFill>
                <a:latin typeface="Arial"/>
                <a:ea typeface="Arial"/>
                <a:cs typeface="Arial"/>
                <a:sym typeface="Arial"/>
              </a:rPr>
              <a:t>“Scripting” the conversation</a:t>
            </a:r>
            <a:endParaRPr sz="3500" b="1" dirty="0">
              <a:solidFill>
                <a:schemeClr val="lt1"/>
              </a:solidFill>
              <a:latin typeface="Arial"/>
              <a:ea typeface="Arial"/>
              <a:cs typeface="Arial"/>
              <a:sym typeface="Arial"/>
            </a:endParaRPr>
          </a:p>
          <a:p>
            <a:pPr marL="457200" lvl="1" indent="0" algn="l" rtl="0">
              <a:lnSpc>
                <a:spcPct val="90000"/>
              </a:lnSpc>
              <a:spcBef>
                <a:spcPts val="500"/>
              </a:spcBef>
              <a:spcAft>
                <a:spcPts val="0"/>
              </a:spcAft>
              <a:buClr>
                <a:schemeClr val="lt1"/>
              </a:buClr>
              <a:buSzPct val="38000"/>
              <a:buNone/>
            </a:pPr>
            <a:r>
              <a:rPr lang="en-US" sz="3500" b="1" i="1" dirty="0">
                <a:solidFill>
                  <a:schemeClr val="lt1"/>
                </a:solidFill>
                <a:latin typeface="Arial"/>
                <a:ea typeface="Arial"/>
                <a:cs typeface="Arial"/>
                <a:sym typeface="Arial"/>
              </a:rPr>
              <a:t>“Many of us are concerned about our memory or thinking in general. It's good to have a sense of just how well we are doing.” </a:t>
            </a:r>
            <a:endParaRPr sz="3500" b="1" dirty="0">
              <a:solidFill>
                <a:schemeClr val="lt1"/>
              </a:solidFill>
              <a:latin typeface="Arial"/>
              <a:ea typeface="Arial"/>
              <a:cs typeface="Arial"/>
              <a:sym typeface="Arial"/>
            </a:endParaRPr>
          </a:p>
          <a:p>
            <a:pPr marL="457200" lvl="1" indent="0" algn="l" rtl="0">
              <a:lnSpc>
                <a:spcPct val="90000"/>
              </a:lnSpc>
              <a:spcBef>
                <a:spcPts val="500"/>
              </a:spcBef>
              <a:spcAft>
                <a:spcPts val="0"/>
              </a:spcAft>
              <a:buClr>
                <a:schemeClr val="lt1"/>
              </a:buClr>
              <a:buSzPct val="38000"/>
              <a:buNone/>
            </a:pPr>
            <a:r>
              <a:rPr lang="en-US" sz="3500" b="1" i="1" dirty="0">
                <a:solidFill>
                  <a:schemeClr val="lt1"/>
                </a:solidFill>
                <a:latin typeface="Arial"/>
                <a:ea typeface="Arial"/>
                <a:cs typeface="Arial"/>
                <a:sym typeface="Arial"/>
              </a:rPr>
              <a:t>“Sometimes people are concerned about their memory. Do you have any concerns like this?”</a:t>
            </a:r>
            <a:endParaRPr sz="3500" dirty="0"/>
          </a:p>
          <a:p>
            <a:pPr marL="457200" lvl="1" indent="0" algn="l" rtl="0">
              <a:lnSpc>
                <a:spcPct val="90000"/>
              </a:lnSpc>
              <a:spcBef>
                <a:spcPts val="500"/>
              </a:spcBef>
              <a:spcAft>
                <a:spcPts val="0"/>
              </a:spcAft>
              <a:buClr>
                <a:schemeClr val="lt1"/>
              </a:buClr>
              <a:buSzPct val="38000"/>
              <a:buNone/>
            </a:pPr>
            <a:endParaRPr sz="3500" b="1" i="1" dirty="0">
              <a:solidFill>
                <a:schemeClr val="lt1"/>
              </a:solidFill>
              <a:latin typeface="Arial"/>
              <a:ea typeface="Arial"/>
              <a:cs typeface="Arial"/>
              <a:sym typeface="Arial"/>
            </a:endParaRPr>
          </a:p>
          <a:p>
            <a:pPr marL="457200" lvl="0" indent="-457200" algn="l" rtl="0">
              <a:lnSpc>
                <a:spcPct val="90000"/>
              </a:lnSpc>
              <a:spcBef>
                <a:spcPts val="1000"/>
              </a:spcBef>
              <a:spcAft>
                <a:spcPts val="0"/>
              </a:spcAft>
              <a:buClr>
                <a:schemeClr val="lt1"/>
              </a:buClr>
              <a:buSzPct val="90000"/>
              <a:buFont typeface="Arial"/>
              <a:buChar char="•"/>
            </a:pPr>
            <a:r>
              <a:rPr lang="en-US" sz="3500" b="1" dirty="0">
                <a:solidFill>
                  <a:schemeClr val="lt1"/>
                </a:solidFill>
                <a:latin typeface="Arial"/>
                <a:ea typeface="Arial"/>
                <a:cs typeface="Arial"/>
                <a:sym typeface="Arial"/>
              </a:rPr>
              <a:t>Opportunity to educate about brain health and what might prompt further evaluation</a:t>
            </a:r>
            <a:endParaRPr sz="3500" b="1" dirty="0">
              <a:solidFill>
                <a:schemeClr val="lt1"/>
              </a:solidFill>
              <a:latin typeface="Arial"/>
              <a:ea typeface="Arial"/>
              <a:cs typeface="Arial"/>
              <a:sym typeface="Arial"/>
            </a:endParaRPr>
          </a:p>
          <a:p>
            <a:pPr marL="457200" lvl="1" indent="0" algn="l" rtl="0">
              <a:lnSpc>
                <a:spcPct val="90000"/>
              </a:lnSpc>
              <a:spcBef>
                <a:spcPts val="500"/>
              </a:spcBef>
              <a:spcAft>
                <a:spcPts val="0"/>
              </a:spcAft>
              <a:buClr>
                <a:schemeClr val="lt1"/>
              </a:buClr>
              <a:buSzPct val="70000"/>
              <a:buNone/>
            </a:pPr>
            <a:endParaRPr sz="3500" b="1" dirty="0">
              <a:solidFill>
                <a:schemeClr val="lt1"/>
              </a:solidFill>
              <a:latin typeface="Arial"/>
              <a:ea typeface="Arial"/>
              <a:cs typeface="Arial"/>
              <a:sym typeface="Arial"/>
            </a:endParaRPr>
          </a:p>
          <a:p>
            <a:pPr marL="0" lvl="0" indent="0" algn="l" rtl="0">
              <a:lnSpc>
                <a:spcPct val="90000"/>
              </a:lnSpc>
              <a:spcBef>
                <a:spcPts val="1000"/>
              </a:spcBef>
              <a:spcAft>
                <a:spcPts val="0"/>
              </a:spcAft>
              <a:buClr>
                <a:schemeClr val="lt1"/>
              </a:buClr>
              <a:buSzPct val="90000"/>
              <a:buNone/>
            </a:pPr>
            <a:r>
              <a:rPr lang="en-US" sz="3200" b="1" dirty="0">
                <a:solidFill>
                  <a:schemeClr val="lt1"/>
                </a:solidFill>
                <a:latin typeface="Arial"/>
                <a:ea typeface="Arial"/>
                <a:cs typeface="Arial"/>
                <a:sym typeface="Arial"/>
              </a:rPr>
              <a:t>Toolkit for Early Detection (NYU Langone PHCOE): </a:t>
            </a:r>
            <a:endParaRPr sz="3200" b="1" dirty="0">
              <a:solidFill>
                <a:schemeClr val="lt1"/>
              </a:solidFill>
              <a:latin typeface="Arial"/>
              <a:ea typeface="Arial"/>
              <a:cs typeface="Arial"/>
              <a:sym typeface="Arial"/>
            </a:endParaRPr>
          </a:p>
          <a:p>
            <a:pPr marL="274320" lvl="1" indent="0" algn="l" rtl="0">
              <a:lnSpc>
                <a:spcPct val="90000"/>
              </a:lnSpc>
              <a:spcBef>
                <a:spcPts val="500"/>
              </a:spcBef>
              <a:spcAft>
                <a:spcPts val="0"/>
              </a:spcAft>
              <a:buClr>
                <a:schemeClr val="lt1"/>
              </a:buClr>
              <a:buSzPct val="77241"/>
              <a:buNone/>
            </a:pPr>
            <a:r>
              <a:rPr lang="en-US" sz="3200" u="sng" dirty="0">
                <a:solidFill>
                  <a:schemeClr val="accent1"/>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BOLD_Toolkit_010323.pdf (bolddementiadetection.org)</a:t>
            </a:r>
            <a:endParaRPr sz="3200" dirty="0">
              <a:solidFill>
                <a:schemeClr val="accent1"/>
              </a:solidFill>
              <a:latin typeface="Helvetica Neue"/>
              <a:ea typeface="Helvetica Neue"/>
              <a:cs typeface="Helvetica Neue"/>
              <a:sym typeface="Helvetica Neue"/>
            </a:endParaRPr>
          </a:p>
          <a:p>
            <a:pPr marL="274320" lvl="1" indent="0" algn="l" rtl="0">
              <a:lnSpc>
                <a:spcPct val="90000"/>
              </a:lnSpc>
              <a:spcBef>
                <a:spcPts val="500"/>
              </a:spcBef>
              <a:spcAft>
                <a:spcPts val="0"/>
              </a:spcAft>
              <a:buClr>
                <a:schemeClr val="lt1"/>
              </a:buClr>
              <a:buSzPct val="160000"/>
              <a:buNone/>
            </a:pPr>
            <a:endParaRPr u="sng" dirty="0">
              <a:solidFill>
                <a:schemeClr val="hlink"/>
              </a:solidFill>
              <a:hlinkClick r:id="rId4"/>
            </a:endParaRPr>
          </a:p>
        </p:txBody>
      </p:sp>
      <p:pic>
        <p:nvPicPr>
          <p:cNvPr id="476" name="Google Shape;476;p17"/>
          <p:cNvPicPr preferRelativeResize="0"/>
          <p:nvPr/>
        </p:nvPicPr>
        <p:blipFill rotWithShape="1">
          <a:blip r:embed="rId5">
            <a:alphaModFix/>
          </a:blip>
          <a:srcRect/>
          <a:stretch/>
        </p:blipFill>
        <p:spPr>
          <a:xfrm>
            <a:off x="8028526" y="761769"/>
            <a:ext cx="4035902" cy="53344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80"/>
        <p:cNvGrpSpPr/>
        <p:nvPr/>
      </p:nvGrpSpPr>
      <p:grpSpPr>
        <a:xfrm>
          <a:off x="0" y="0"/>
          <a:ext cx="0" cy="0"/>
          <a:chOff x="0" y="0"/>
          <a:chExt cx="0" cy="0"/>
        </a:xfrm>
      </p:grpSpPr>
      <p:sp>
        <p:nvSpPr>
          <p:cNvPr id="481" name="Google Shape;481;p18"/>
          <p:cNvSpPr txBox="1">
            <a:spLocks noGrp="1"/>
          </p:cNvSpPr>
          <p:nvPr>
            <p:ph type="title"/>
          </p:nvPr>
        </p:nvSpPr>
        <p:spPr>
          <a:xfrm>
            <a:off x="721417" y="215153"/>
            <a:ext cx="9613861" cy="10601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sz="4000" b="1" dirty="0">
                <a:solidFill>
                  <a:schemeClr val="lt2"/>
                </a:solidFill>
                <a:latin typeface="Arial"/>
                <a:ea typeface="Arial"/>
                <a:cs typeface="Arial"/>
                <a:sym typeface="Arial"/>
              </a:rPr>
              <a:t>Brain Health Counseling Elements</a:t>
            </a:r>
            <a:endParaRPr sz="4000" b="1" dirty="0">
              <a:solidFill>
                <a:schemeClr val="lt2"/>
              </a:solidFill>
              <a:latin typeface="Arial"/>
              <a:ea typeface="Arial"/>
              <a:cs typeface="Arial"/>
              <a:sym typeface="Arial"/>
            </a:endParaRPr>
          </a:p>
        </p:txBody>
      </p:sp>
      <p:sp>
        <p:nvSpPr>
          <p:cNvPr id="482" name="Google Shape;482;p18"/>
          <p:cNvSpPr txBox="1">
            <a:spLocks noGrp="1"/>
          </p:cNvSpPr>
          <p:nvPr>
            <p:ph type="body" idx="1"/>
          </p:nvPr>
        </p:nvSpPr>
        <p:spPr>
          <a:xfrm>
            <a:off x="441789" y="1398104"/>
            <a:ext cx="11096090" cy="524474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1000"/>
              </a:spcBef>
              <a:spcAft>
                <a:spcPts val="0"/>
              </a:spcAft>
              <a:buSzPts val="2000"/>
              <a:buChar char="•"/>
            </a:pPr>
            <a:r>
              <a:rPr lang="en-US" sz="2400" b="1" dirty="0">
                <a:solidFill>
                  <a:schemeClr val="lt1"/>
                </a:solidFill>
                <a:latin typeface="Arial"/>
                <a:ea typeface="Arial"/>
                <a:cs typeface="Arial"/>
                <a:sym typeface="Arial"/>
              </a:rPr>
              <a:t>Protect against neurovascular threats (manage diabetes, high blood pressure, smoking, etc.)</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Encourage regular physical activity</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Sleep quality </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Diet (Mediterranean, DASH, or the combo MIND – all focus on foods that are minimally or unprocessed, high in nutritional value)</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Social activity and connectedness</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Cognitive stimulation</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Emotional and spiritual wellbeing</a:t>
            </a:r>
            <a:endParaRPr sz="2400" b="1" dirty="0">
              <a:solidFill>
                <a:schemeClr val="lt1"/>
              </a:solidFill>
              <a:latin typeface="Arial"/>
              <a:ea typeface="Arial"/>
              <a:cs typeface="Arial"/>
              <a:sym typeface="Arial"/>
            </a:endParaRPr>
          </a:p>
          <a:p>
            <a:pPr marL="342900" lvl="0" indent="-342900" algn="l" rtl="0">
              <a:lnSpc>
                <a:spcPct val="100000"/>
              </a:lnSpc>
              <a:spcBef>
                <a:spcPts val="500"/>
              </a:spcBef>
              <a:spcAft>
                <a:spcPts val="0"/>
              </a:spcAft>
              <a:buSzPts val="2000"/>
              <a:buChar char="•"/>
            </a:pPr>
            <a:r>
              <a:rPr lang="en-US" sz="2400" b="1" dirty="0">
                <a:solidFill>
                  <a:schemeClr val="lt1"/>
                </a:solidFill>
                <a:latin typeface="Arial"/>
                <a:ea typeface="Arial"/>
                <a:cs typeface="Arial"/>
                <a:sym typeface="Arial"/>
              </a:rPr>
              <a:t>Substances that affect brain health (including medications, smoking, THC, and alcohol)</a:t>
            </a:r>
            <a:endParaRPr sz="2400" b="1" dirty="0">
              <a:solidFill>
                <a:schemeClr val="lt1"/>
              </a:solidFill>
              <a:latin typeface="Arial"/>
              <a:ea typeface="Arial"/>
              <a:cs typeface="Arial"/>
              <a:sym typeface="Arial"/>
            </a:endParaRPr>
          </a:p>
          <a:p>
            <a:pPr marL="228600" lvl="0" indent="-76200" algn="l" rtl="0">
              <a:lnSpc>
                <a:spcPct val="90000"/>
              </a:lnSpc>
              <a:spcBef>
                <a:spcPts val="1000"/>
              </a:spcBef>
              <a:spcAft>
                <a:spcPts val="0"/>
              </a:spcAft>
              <a:buClr>
                <a:schemeClr val="lt1"/>
              </a:buClr>
              <a:buSzPts val="24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86"/>
        <p:cNvGrpSpPr/>
        <p:nvPr/>
      </p:nvGrpSpPr>
      <p:grpSpPr>
        <a:xfrm>
          <a:off x="0" y="0"/>
          <a:ext cx="0" cy="0"/>
          <a:chOff x="0" y="0"/>
          <a:chExt cx="0" cy="0"/>
        </a:xfrm>
      </p:grpSpPr>
      <p:sp>
        <p:nvSpPr>
          <p:cNvPr id="487" name="Google Shape;487;p22"/>
          <p:cNvSpPr txBox="1">
            <a:spLocks noGrp="1"/>
          </p:cNvSpPr>
          <p:nvPr>
            <p:ph type="title"/>
          </p:nvPr>
        </p:nvSpPr>
        <p:spPr>
          <a:xfrm>
            <a:off x="700870" y="335921"/>
            <a:ext cx="9613861" cy="10402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Trebuchet MS"/>
              <a:buNone/>
            </a:pPr>
            <a:r>
              <a:rPr lang="en-US" sz="4000" b="1" dirty="0">
                <a:solidFill>
                  <a:schemeClr val="lt2"/>
                </a:solidFill>
                <a:latin typeface="+mj-lt"/>
                <a:ea typeface="Helvetica Neue"/>
                <a:cs typeface="Helvetica Neue"/>
                <a:sym typeface="Helvetica Neue"/>
              </a:rPr>
              <a:t>Steps Leading to Diagnosis</a:t>
            </a:r>
            <a:endParaRPr sz="4000" b="1" dirty="0">
              <a:solidFill>
                <a:schemeClr val="lt2"/>
              </a:solidFill>
              <a:latin typeface="+mj-lt"/>
              <a:ea typeface="Helvetica Neue"/>
              <a:cs typeface="Helvetica Neue"/>
              <a:sym typeface="Helvetica Neue"/>
            </a:endParaRPr>
          </a:p>
        </p:txBody>
      </p:sp>
      <p:sp>
        <p:nvSpPr>
          <p:cNvPr id="488" name="Google Shape;488;p22"/>
          <p:cNvSpPr txBox="1">
            <a:spLocks noGrp="1"/>
          </p:cNvSpPr>
          <p:nvPr>
            <p:ph type="body" idx="1"/>
          </p:nvPr>
        </p:nvSpPr>
        <p:spPr>
          <a:xfrm>
            <a:off x="310454" y="1510748"/>
            <a:ext cx="11443181" cy="4819399"/>
          </a:xfrm>
          <a:prstGeom prst="rect">
            <a:avLst/>
          </a:prstGeom>
          <a:noFill/>
          <a:ln>
            <a:noFill/>
          </a:ln>
        </p:spPr>
        <p:txBody>
          <a:bodyPr spcFirstLastPara="1" wrap="square" lIns="91425" tIns="45700" rIns="91425" bIns="45700" anchor="t" anchorCtr="0">
            <a:noAutofit/>
          </a:bodyPr>
          <a:lstStyle/>
          <a:p>
            <a:pPr marL="122873" lvl="0" indent="0" algn="l" rtl="0">
              <a:lnSpc>
                <a:spcPct val="150000"/>
              </a:lnSpc>
              <a:spcBef>
                <a:spcPts val="0"/>
              </a:spcBef>
              <a:spcAft>
                <a:spcPts val="0"/>
              </a:spcAft>
              <a:buSzPts val="1800"/>
              <a:buNone/>
            </a:pPr>
            <a:r>
              <a:rPr lang="en-US" sz="2400" b="1" u="sng" dirty="0">
                <a:solidFill>
                  <a:schemeClr val="lt1"/>
                </a:solidFill>
                <a:latin typeface="Arial"/>
                <a:ea typeface="Arial"/>
                <a:cs typeface="Arial"/>
                <a:sym typeface="Arial"/>
              </a:rPr>
              <a:t>Detection</a:t>
            </a:r>
            <a:r>
              <a:rPr lang="en-US" sz="2400" dirty="0">
                <a:solidFill>
                  <a:schemeClr val="lt1"/>
                </a:solidFill>
                <a:latin typeface="Arial"/>
                <a:ea typeface="Arial"/>
                <a:cs typeface="Arial"/>
                <a:sym typeface="Arial"/>
              </a:rPr>
              <a:t>: Signals of possible cognitive impairment may be detected anywhere, especially in community settings like banks, coffee shops, or pharmacies: examples can be missed refills of long-term medications, or a change in a person’s behavior when picking up medication.</a:t>
            </a:r>
            <a:endParaRPr sz="2400" dirty="0">
              <a:solidFill>
                <a:schemeClr val="lt1"/>
              </a:solidFill>
              <a:latin typeface="Arial"/>
              <a:ea typeface="Arial"/>
              <a:cs typeface="Arial"/>
              <a:sym typeface="Arial"/>
            </a:endParaRPr>
          </a:p>
          <a:p>
            <a:pPr marL="122873" lvl="0" indent="0" algn="l" rtl="0">
              <a:lnSpc>
                <a:spcPct val="150000"/>
              </a:lnSpc>
              <a:spcBef>
                <a:spcPts val="0"/>
              </a:spcBef>
              <a:spcAft>
                <a:spcPts val="0"/>
              </a:spcAft>
              <a:buSzPts val="1800"/>
              <a:buNone/>
            </a:pPr>
            <a:r>
              <a:rPr lang="en-US" sz="2400" b="1" u="sng" dirty="0">
                <a:solidFill>
                  <a:schemeClr val="lt1"/>
                </a:solidFill>
                <a:latin typeface="Arial"/>
                <a:ea typeface="Arial"/>
                <a:cs typeface="Arial"/>
                <a:sym typeface="Arial"/>
              </a:rPr>
              <a:t>Assessment</a:t>
            </a:r>
            <a:r>
              <a:rPr lang="en-US" sz="2400" b="1" dirty="0">
                <a:solidFill>
                  <a:schemeClr val="lt1"/>
                </a:solidFill>
                <a:latin typeface="Arial"/>
                <a:ea typeface="Arial"/>
                <a:cs typeface="Arial"/>
                <a:sym typeface="Arial"/>
              </a:rPr>
              <a:t>: </a:t>
            </a:r>
            <a:r>
              <a:rPr lang="en-US" sz="2400" dirty="0">
                <a:solidFill>
                  <a:schemeClr val="lt1"/>
                </a:solidFill>
                <a:latin typeface="Arial"/>
                <a:ea typeface="Arial"/>
                <a:cs typeface="Arial"/>
                <a:sym typeface="Arial"/>
              </a:rPr>
              <a:t>Logical next step after a signal is detected: the pharmacist can encourage that person or someone close to that person, such as a friend or family member, to follow up with a clinician for a cognitive assessment.</a:t>
            </a:r>
            <a:endParaRPr sz="2400" dirty="0">
              <a:solidFill>
                <a:schemeClr val="lt1"/>
              </a:solidFill>
              <a:latin typeface="Arial"/>
              <a:ea typeface="Arial"/>
              <a:cs typeface="Arial"/>
              <a:sym typeface="Arial"/>
            </a:endParaRPr>
          </a:p>
          <a:p>
            <a:pPr marL="122873" lvl="0" indent="0" algn="l" rtl="0">
              <a:lnSpc>
                <a:spcPct val="150000"/>
              </a:lnSpc>
              <a:spcBef>
                <a:spcPts val="0"/>
              </a:spcBef>
              <a:spcAft>
                <a:spcPts val="0"/>
              </a:spcAft>
              <a:buSzPts val="1800"/>
              <a:buNone/>
            </a:pPr>
            <a:r>
              <a:rPr lang="en-US" sz="2400" b="1" u="sng" dirty="0">
                <a:solidFill>
                  <a:schemeClr val="lt1"/>
                </a:solidFill>
                <a:latin typeface="Arial"/>
                <a:ea typeface="Arial"/>
                <a:cs typeface="Arial"/>
                <a:sym typeface="Arial"/>
              </a:rPr>
              <a:t>Diagnosis</a:t>
            </a:r>
            <a:r>
              <a:rPr lang="en-US" sz="2400" b="1" dirty="0">
                <a:solidFill>
                  <a:schemeClr val="lt1"/>
                </a:solidFill>
                <a:latin typeface="Arial"/>
                <a:ea typeface="Arial"/>
                <a:cs typeface="Arial"/>
                <a:sym typeface="Arial"/>
              </a:rPr>
              <a:t>: </a:t>
            </a:r>
            <a:r>
              <a:rPr lang="en-US" sz="2400" dirty="0">
                <a:solidFill>
                  <a:schemeClr val="lt1"/>
                </a:solidFill>
                <a:latin typeface="Arial"/>
                <a:ea typeface="Arial"/>
                <a:cs typeface="Arial"/>
                <a:sym typeface="Arial"/>
              </a:rPr>
              <a:t>Requires a clinical evaluation.</a:t>
            </a:r>
            <a:endParaRPr sz="2400" dirty="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Shape 492"/>
        <p:cNvGrpSpPr/>
        <p:nvPr/>
      </p:nvGrpSpPr>
      <p:grpSpPr>
        <a:xfrm>
          <a:off x="0" y="0"/>
          <a:ext cx="0" cy="0"/>
          <a:chOff x="0" y="0"/>
          <a:chExt cx="0" cy="0"/>
        </a:xfrm>
      </p:grpSpPr>
      <p:sp useBgFill="1">
        <p:nvSpPr>
          <p:cNvPr id="503" name="Rectangle 5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3" name="Google Shape;493;p49"/>
          <p:cNvSpPr txBox="1">
            <a:spLocks noGrp="1"/>
          </p:cNvSpPr>
          <p:nvPr>
            <p:ph type="title"/>
          </p:nvPr>
        </p:nvSpPr>
        <p:spPr>
          <a:xfrm>
            <a:off x="640080" y="737585"/>
            <a:ext cx="4368602" cy="1544625"/>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lt1"/>
              </a:buClr>
              <a:buSzPts val="1800"/>
              <a:buNone/>
            </a:pPr>
            <a:r>
              <a:rPr lang="en-US" sz="4000" b="1" dirty="0">
                <a:latin typeface="+mj-lt"/>
              </a:rPr>
              <a:t>Dementia Care Planning</a:t>
            </a:r>
          </a:p>
        </p:txBody>
      </p:sp>
      <p:sp>
        <p:nvSpPr>
          <p:cNvPr id="50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Google Shape;494;p49"/>
          <p:cNvSpPr txBox="1">
            <a:spLocks noGrp="1"/>
          </p:cNvSpPr>
          <p:nvPr>
            <p:ph type="body" idx="1"/>
          </p:nvPr>
        </p:nvSpPr>
        <p:spPr>
          <a:xfrm>
            <a:off x="515068" y="2872899"/>
            <a:ext cx="4368601" cy="3320668"/>
          </a:xfrm>
          <a:prstGeom prst="rect">
            <a:avLst/>
          </a:prstGeom>
        </p:spPr>
        <p:txBody>
          <a:bodyPr spcFirstLastPara="1" lIns="91425" tIns="45700" rIns="91425" bIns="45700" anchorCtr="0">
            <a:normAutofit/>
          </a:bodyPr>
          <a:lstStyle/>
          <a:p>
            <a:pPr marL="114300" lvl="0" indent="0" rtl="0">
              <a:spcBef>
                <a:spcPts val="1000"/>
              </a:spcBef>
              <a:spcAft>
                <a:spcPts val="0"/>
              </a:spcAft>
              <a:buSzPts val="1800"/>
              <a:buNone/>
            </a:pPr>
            <a:r>
              <a:rPr lang="en-US" dirty="0">
                <a:latin typeface="+mn-lt"/>
              </a:rPr>
              <a:t>Improve quality of life.</a:t>
            </a:r>
          </a:p>
          <a:p>
            <a:pPr marL="114300" lvl="0" indent="0" rtl="0">
              <a:spcBef>
                <a:spcPts val="1000"/>
              </a:spcBef>
              <a:spcAft>
                <a:spcPts val="0"/>
              </a:spcAft>
              <a:buSzPts val="1800"/>
              <a:buNone/>
            </a:pPr>
            <a:endParaRPr lang="en-US" sz="2200" dirty="0"/>
          </a:p>
        </p:txBody>
      </p:sp>
      <p:pic>
        <p:nvPicPr>
          <p:cNvPr id="3" name="Picture 2" descr="A circular chart with text&#10;&#10;Description automatically generated">
            <a:extLst>
              <a:ext uri="{FF2B5EF4-FFF2-40B4-BE49-F238E27FC236}">
                <a16:creationId xmlns:a16="http://schemas.microsoft.com/office/drawing/2014/main" id="{FA6816F4-7AE4-53BF-FF57-7DE023EAF4BC}"/>
              </a:ext>
            </a:extLst>
          </p:cNvPr>
          <p:cNvPicPr>
            <a:picLocks noChangeAspect="1"/>
          </p:cNvPicPr>
          <p:nvPr/>
        </p:nvPicPr>
        <p:blipFill rotWithShape="1">
          <a:blip r:embed="rId3"/>
          <a:srcRect l="18356" r="18203" b="1"/>
          <a:stretch/>
        </p:blipFill>
        <p:spPr>
          <a:xfrm>
            <a:off x="5085708" y="10"/>
            <a:ext cx="710476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8"/>
        <p:cNvGrpSpPr/>
        <p:nvPr/>
      </p:nvGrpSpPr>
      <p:grpSpPr>
        <a:xfrm>
          <a:off x="0" y="0"/>
          <a:ext cx="0" cy="0"/>
          <a:chOff x="0" y="0"/>
          <a:chExt cx="0" cy="0"/>
        </a:xfrm>
      </p:grpSpPr>
      <p:sp>
        <p:nvSpPr>
          <p:cNvPr id="329" name="Google Shape;329;p3"/>
          <p:cNvSpPr txBox="1">
            <a:spLocks noGrp="1"/>
          </p:cNvSpPr>
          <p:nvPr>
            <p:ph type="title"/>
          </p:nvPr>
        </p:nvSpPr>
        <p:spPr>
          <a:xfrm>
            <a:off x="680321" y="753228"/>
            <a:ext cx="9613861" cy="6846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lt1"/>
                </a:solidFill>
                <a:latin typeface="Arial"/>
                <a:ea typeface="Arial"/>
                <a:cs typeface="Arial"/>
                <a:sym typeface="Arial"/>
              </a:rPr>
              <a:t>Objectives</a:t>
            </a:r>
            <a:endParaRPr b="1" dirty="0">
              <a:solidFill>
                <a:schemeClr val="lt1"/>
              </a:solidFill>
              <a:latin typeface="Arial"/>
              <a:ea typeface="Arial"/>
              <a:cs typeface="Arial"/>
              <a:sym typeface="Arial"/>
            </a:endParaRPr>
          </a:p>
        </p:txBody>
      </p:sp>
      <p:sp>
        <p:nvSpPr>
          <p:cNvPr id="330" name="Google Shape;330;p3"/>
          <p:cNvSpPr txBox="1">
            <a:spLocks noGrp="1"/>
          </p:cNvSpPr>
          <p:nvPr>
            <p:ph type="body" idx="1"/>
          </p:nvPr>
        </p:nvSpPr>
        <p:spPr>
          <a:xfrm>
            <a:off x="680321" y="1616765"/>
            <a:ext cx="10508235" cy="4681293"/>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7000"/>
              </a:lnSpc>
              <a:spcBef>
                <a:spcPts val="0"/>
              </a:spcBef>
              <a:spcAft>
                <a:spcPts val="0"/>
              </a:spcAft>
              <a:buClr>
                <a:schemeClr val="lt1"/>
              </a:buClr>
              <a:buSzPct val="100000"/>
              <a:buNone/>
            </a:pPr>
            <a:r>
              <a:rPr lang="en-US" sz="3000" b="1" dirty="0">
                <a:solidFill>
                  <a:schemeClr val="accent1"/>
                </a:solidFill>
                <a:latin typeface="Arial"/>
                <a:ea typeface="Arial"/>
                <a:cs typeface="Arial"/>
                <a:sym typeface="Arial"/>
              </a:rPr>
              <a:t>Participants in today’s session will:</a:t>
            </a:r>
            <a:endParaRPr dirty="0"/>
          </a:p>
          <a:p>
            <a:pPr marL="0" marR="0" lvl="0" indent="0" algn="l" rtl="0">
              <a:lnSpc>
                <a:spcPct val="107000"/>
              </a:lnSpc>
              <a:spcBef>
                <a:spcPts val="0"/>
              </a:spcBef>
              <a:spcAft>
                <a:spcPts val="0"/>
              </a:spcAft>
              <a:buClr>
                <a:schemeClr val="lt1"/>
              </a:buClr>
              <a:buSzPct val="100000"/>
              <a:buNone/>
            </a:pPr>
            <a:endParaRPr sz="3000" b="1" dirty="0">
              <a:solidFill>
                <a:schemeClr val="lt2"/>
              </a:solidFill>
              <a:latin typeface="Arial"/>
              <a:ea typeface="Arial"/>
              <a:cs typeface="Arial"/>
              <a:sym typeface="Arial"/>
            </a:endParaRPr>
          </a:p>
          <a:p>
            <a:pPr marL="514350" marR="0" lvl="0" indent="-514350" algn="l" rtl="0">
              <a:lnSpc>
                <a:spcPct val="107000"/>
              </a:lnSpc>
              <a:spcBef>
                <a:spcPts val="0"/>
              </a:spcBef>
              <a:spcAft>
                <a:spcPts val="0"/>
              </a:spcAft>
              <a:buClr>
                <a:schemeClr val="lt2"/>
              </a:buClr>
              <a:buSzPct val="100000"/>
              <a:buAutoNum type="arabicParenR"/>
            </a:pPr>
            <a:r>
              <a:rPr lang="en-US" sz="3000" b="1" dirty="0">
                <a:solidFill>
                  <a:schemeClr val="lt2"/>
                </a:solidFill>
                <a:latin typeface="Arial"/>
                <a:ea typeface="Arial"/>
                <a:cs typeface="Arial"/>
                <a:sym typeface="Arial"/>
              </a:rPr>
              <a:t>Learn about the public health approach to preventing Alzheimer’s disease and related dementias (ADRD) as outlined in the Healthy Brain Initiative.</a:t>
            </a:r>
            <a:endParaRPr dirty="0"/>
          </a:p>
          <a:p>
            <a:pPr marL="514350" marR="0" lvl="0" indent="-352425" algn="l" rtl="0">
              <a:lnSpc>
                <a:spcPct val="107000"/>
              </a:lnSpc>
              <a:spcBef>
                <a:spcPts val="0"/>
              </a:spcBef>
              <a:spcAft>
                <a:spcPts val="0"/>
              </a:spcAft>
              <a:buClr>
                <a:schemeClr val="lt2"/>
              </a:buClr>
              <a:buSzPct val="100000"/>
              <a:buNone/>
            </a:pPr>
            <a:endParaRPr sz="3000" b="1" dirty="0">
              <a:solidFill>
                <a:schemeClr val="lt2"/>
              </a:solidFill>
              <a:latin typeface="Arial"/>
              <a:ea typeface="Arial"/>
              <a:cs typeface="Arial"/>
              <a:sym typeface="Arial"/>
            </a:endParaRPr>
          </a:p>
          <a:p>
            <a:pPr marL="514350" marR="0" lvl="0" indent="-514350" algn="l" rtl="0">
              <a:lnSpc>
                <a:spcPct val="107000"/>
              </a:lnSpc>
              <a:spcBef>
                <a:spcPts val="0"/>
              </a:spcBef>
              <a:spcAft>
                <a:spcPts val="0"/>
              </a:spcAft>
              <a:buClr>
                <a:schemeClr val="lt2"/>
              </a:buClr>
              <a:buSzPct val="100000"/>
              <a:buAutoNum type="arabicParenR"/>
            </a:pPr>
            <a:r>
              <a:rPr lang="en-US" sz="3000" b="1" dirty="0">
                <a:solidFill>
                  <a:schemeClr val="lt2"/>
                </a:solidFill>
                <a:latin typeface="Arial"/>
                <a:ea typeface="Arial"/>
                <a:cs typeface="Arial"/>
                <a:sym typeface="Arial"/>
              </a:rPr>
              <a:t>Understand the importance of early detection and learn about the common tools used for diagnosis.</a:t>
            </a:r>
            <a:endParaRPr dirty="0"/>
          </a:p>
          <a:p>
            <a:pPr marL="514350" marR="0" lvl="0" indent="-352425" algn="l" rtl="0">
              <a:lnSpc>
                <a:spcPct val="107000"/>
              </a:lnSpc>
              <a:spcBef>
                <a:spcPts val="0"/>
              </a:spcBef>
              <a:spcAft>
                <a:spcPts val="0"/>
              </a:spcAft>
              <a:buClr>
                <a:schemeClr val="lt2"/>
              </a:buClr>
              <a:buSzPct val="100000"/>
              <a:buNone/>
            </a:pPr>
            <a:endParaRPr sz="3000" b="1" dirty="0">
              <a:solidFill>
                <a:schemeClr val="lt2"/>
              </a:solidFill>
              <a:latin typeface="Arial"/>
              <a:ea typeface="Arial"/>
              <a:cs typeface="Arial"/>
              <a:sym typeface="Arial"/>
            </a:endParaRPr>
          </a:p>
          <a:p>
            <a:pPr marL="514350" marR="0" lvl="0" indent="-514350" algn="l" rtl="0">
              <a:lnSpc>
                <a:spcPct val="107000"/>
              </a:lnSpc>
              <a:spcBef>
                <a:spcPts val="0"/>
              </a:spcBef>
              <a:spcAft>
                <a:spcPts val="0"/>
              </a:spcAft>
              <a:buClr>
                <a:schemeClr val="lt2"/>
              </a:buClr>
              <a:buSzPct val="100000"/>
              <a:buAutoNum type="arabicParenR"/>
            </a:pPr>
            <a:r>
              <a:rPr lang="en-US" sz="3000" b="1" dirty="0">
                <a:solidFill>
                  <a:schemeClr val="lt2"/>
                </a:solidFill>
                <a:latin typeface="Arial"/>
                <a:ea typeface="Arial"/>
                <a:cs typeface="Arial"/>
                <a:sym typeface="Arial"/>
              </a:rPr>
              <a:t>Understand the role that care planning plays in supporting a better quality of life for people living with ADRD and their care partners.</a:t>
            </a:r>
            <a:endParaRPr sz="3000" b="1" dirty="0">
              <a:solidFill>
                <a:schemeClr val="lt2"/>
              </a:solidFill>
              <a:latin typeface="Arial"/>
              <a:ea typeface="Arial"/>
              <a:cs typeface="Arial"/>
              <a:sym typeface="Arial"/>
            </a:endParaRPr>
          </a:p>
          <a:p>
            <a:pPr marL="228600" lvl="0" indent="-87629" algn="l" rtl="0">
              <a:lnSpc>
                <a:spcPct val="90000"/>
              </a:lnSpc>
              <a:spcBef>
                <a:spcPts val="1800"/>
              </a:spcBef>
              <a:spcAft>
                <a:spcPts val="0"/>
              </a:spcAft>
              <a:buClr>
                <a:schemeClr val="lt1"/>
              </a:buClr>
              <a:buSzPct val="1000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98"/>
        <p:cNvGrpSpPr/>
        <p:nvPr/>
      </p:nvGrpSpPr>
      <p:grpSpPr>
        <a:xfrm>
          <a:off x="0" y="0"/>
          <a:ext cx="0" cy="0"/>
          <a:chOff x="0" y="0"/>
          <a:chExt cx="0" cy="0"/>
        </a:xfrm>
      </p:grpSpPr>
      <p:sp>
        <p:nvSpPr>
          <p:cNvPr id="499" name="Google Shape;499;p50"/>
          <p:cNvSpPr txBox="1">
            <a:spLocks noGrp="1"/>
          </p:cNvSpPr>
          <p:nvPr>
            <p:ph type="title"/>
          </p:nvPr>
        </p:nvSpPr>
        <p:spPr>
          <a:xfrm>
            <a:off x="357810" y="457200"/>
            <a:ext cx="4414215" cy="1600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11111"/>
              <a:buFont typeface="Helvetica Neue"/>
              <a:buNone/>
            </a:pPr>
            <a:r>
              <a:rPr lang="en-US" sz="4000" b="1" dirty="0">
                <a:solidFill>
                  <a:schemeClr val="lt2"/>
                </a:solidFill>
                <a:latin typeface="Arial"/>
                <a:ea typeface="Arial"/>
                <a:cs typeface="Arial"/>
                <a:sym typeface="Arial"/>
              </a:rPr>
              <a:t>Care Planning: Medical  Plan</a:t>
            </a:r>
            <a:endParaRPr b="1" dirty="0">
              <a:solidFill>
                <a:schemeClr val="lt2"/>
              </a:solidFill>
              <a:latin typeface="Arial"/>
              <a:ea typeface="Arial"/>
              <a:cs typeface="Arial"/>
              <a:sym typeface="Arial"/>
            </a:endParaRPr>
          </a:p>
        </p:txBody>
      </p:sp>
      <p:pic>
        <p:nvPicPr>
          <p:cNvPr id="500" name="Google Shape;500;p50"/>
          <p:cNvPicPr preferRelativeResize="0">
            <a:picLocks noGrp="1"/>
          </p:cNvPicPr>
          <p:nvPr>
            <p:ph type="pic" idx="2"/>
          </p:nvPr>
        </p:nvPicPr>
        <p:blipFill rotWithShape="1">
          <a:blip r:embed="rId3">
            <a:alphaModFix/>
          </a:blip>
          <a:srcRect l="7785" r="7784"/>
          <a:stretch/>
        </p:blipFill>
        <p:spPr>
          <a:xfrm>
            <a:off x="5183188" y="987425"/>
            <a:ext cx="6172200" cy="4873625"/>
          </a:xfrm>
          <a:prstGeom prst="rect">
            <a:avLst/>
          </a:prstGeom>
          <a:noFill/>
          <a:ln>
            <a:noFill/>
          </a:ln>
        </p:spPr>
      </p:pic>
      <p:sp>
        <p:nvSpPr>
          <p:cNvPr id="501" name="Google Shape;501;p50"/>
          <p:cNvSpPr txBox="1">
            <a:spLocks noGrp="1"/>
          </p:cNvSpPr>
          <p:nvPr>
            <p:ph type="body" idx="1"/>
          </p:nvPr>
        </p:nvSpPr>
        <p:spPr>
          <a:xfrm>
            <a:off x="465243" y="2057401"/>
            <a:ext cx="4512364" cy="4538608"/>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000"/>
              </a:spcBef>
              <a:spcAft>
                <a:spcPts val="0"/>
              </a:spcAft>
              <a:buClr>
                <a:schemeClr val="lt1"/>
              </a:buClr>
              <a:buSzPts val="2000"/>
              <a:buFont typeface="Arial"/>
              <a:buChar char="-"/>
            </a:pPr>
            <a:r>
              <a:rPr lang="en-US" sz="2400" dirty="0">
                <a:solidFill>
                  <a:schemeClr val="lt1"/>
                </a:solidFill>
                <a:latin typeface="Arial"/>
                <a:ea typeface="Arial"/>
                <a:cs typeface="Arial"/>
                <a:sym typeface="Arial"/>
              </a:rPr>
              <a:t>Following diagnosis, or even with diagnostic workup ongoing, there are specific elements to consider as part of a holistic care plan for people living with ADRD and care partners </a:t>
            </a:r>
          </a:p>
          <a:p>
            <a:pPr marL="457200" lvl="0" indent="-355600" algn="l" rtl="0">
              <a:lnSpc>
                <a:spcPct val="90000"/>
              </a:lnSpc>
              <a:spcBef>
                <a:spcPts val="1000"/>
              </a:spcBef>
              <a:spcAft>
                <a:spcPts val="0"/>
              </a:spcAft>
              <a:buClr>
                <a:schemeClr val="lt1"/>
              </a:buClr>
              <a:buSzPts val="2000"/>
              <a:buFont typeface="Arial"/>
              <a:buChar char="-"/>
            </a:pPr>
            <a:endParaRPr sz="2400" dirty="0">
              <a:solidFill>
                <a:schemeClr val="lt1"/>
              </a:solidFill>
              <a:latin typeface="Arial"/>
              <a:ea typeface="Arial"/>
              <a:cs typeface="Arial"/>
              <a:sym typeface="Arial"/>
            </a:endParaRPr>
          </a:p>
          <a:p>
            <a:pPr marL="457200" lvl="0" indent="-355600" algn="l" rtl="0">
              <a:lnSpc>
                <a:spcPct val="90000"/>
              </a:lnSpc>
              <a:spcBef>
                <a:spcPts val="0"/>
              </a:spcBef>
              <a:spcAft>
                <a:spcPts val="0"/>
              </a:spcAft>
              <a:buClr>
                <a:schemeClr val="lt1"/>
              </a:buClr>
              <a:buSzPts val="2000"/>
              <a:buFont typeface="Arial"/>
              <a:buChar char="-"/>
            </a:pPr>
            <a:r>
              <a:rPr lang="en-US" sz="2400" dirty="0">
                <a:solidFill>
                  <a:schemeClr val="lt1"/>
                </a:solidFill>
                <a:latin typeface="Arial"/>
                <a:ea typeface="Arial"/>
                <a:cs typeface="Arial"/>
                <a:sym typeface="Arial"/>
              </a:rPr>
              <a:t>Medicare CPT® code 99483 provides reimbursement for a clinical visit that results in a comprehensive care plan</a:t>
            </a:r>
            <a:r>
              <a:rPr lang="en-US" sz="2200" dirty="0">
                <a:solidFill>
                  <a:schemeClr val="lt1"/>
                </a:solidFill>
                <a:latin typeface="Arial"/>
                <a:ea typeface="Arial"/>
                <a:cs typeface="Arial"/>
                <a:sym typeface="Arial"/>
              </a:rPr>
              <a:t>. </a:t>
            </a:r>
            <a:endParaRPr sz="2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5"/>
        <p:cNvGrpSpPr/>
        <p:nvPr/>
      </p:nvGrpSpPr>
      <p:grpSpPr>
        <a:xfrm>
          <a:off x="0" y="0"/>
          <a:ext cx="0" cy="0"/>
          <a:chOff x="0" y="0"/>
          <a:chExt cx="0" cy="0"/>
        </a:xfrm>
      </p:grpSpPr>
      <p:sp>
        <p:nvSpPr>
          <p:cNvPr id="506" name="Google Shape;506;p51"/>
          <p:cNvSpPr txBox="1">
            <a:spLocks noGrp="1"/>
          </p:cNvSpPr>
          <p:nvPr>
            <p:ph type="title"/>
          </p:nvPr>
        </p:nvSpPr>
        <p:spPr>
          <a:xfrm>
            <a:off x="680321" y="406749"/>
            <a:ext cx="9613861" cy="10178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45454"/>
              <a:buNone/>
            </a:pPr>
            <a:r>
              <a:rPr lang="en-US" sz="4000" b="1" dirty="0">
                <a:solidFill>
                  <a:schemeClr val="lt2"/>
                </a:solidFill>
                <a:latin typeface="Arial"/>
                <a:ea typeface="Arial"/>
                <a:cs typeface="Arial"/>
                <a:sym typeface="Arial"/>
              </a:rPr>
              <a:t>Care Planning: Medical Plan</a:t>
            </a:r>
            <a:endParaRPr sz="4000" dirty="0"/>
          </a:p>
        </p:txBody>
      </p:sp>
      <p:sp>
        <p:nvSpPr>
          <p:cNvPr id="507" name="Google Shape;507;p51"/>
          <p:cNvSpPr txBox="1">
            <a:spLocks noGrp="1"/>
          </p:cNvSpPr>
          <p:nvPr>
            <p:ph type="body" idx="1"/>
          </p:nvPr>
        </p:nvSpPr>
        <p:spPr>
          <a:xfrm>
            <a:off x="390418" y="1318592"/>
            <a:ext cx="11507055" cy="5965786"/>
          </a:xfrm>
          <a:prstGeom prst="rect">
            <a:avLst/>
          </a:prstGeom>
          <a:noFill/>
          <a:ln>
            <a:noFill/>
          </a:ln>
        </p:spPr>
        <p:txBody>
          <a:bodyPr spcFirstLastPara="1" wrap="square" lIns="91425" tIns="45700" rIns="91425" bIns="45700" anchor="t" anchorCtr="0">
            <a:noAutofit/>
          </a:bodyPr>
          <a:lstStyle/>
          <a:p>
            <a:pPr marL="571500" indent="-457200">
              <a:spcBef>
                <a:spcPts val="500"/>
              </a:spcBef>
              <a:buAutoNum type="arabicParenR"/>
            </a:pPr>
            <a:r>
              <a:rPr lang="en-US" sz="2400" dirty="0">
                <a:solidFill>
                  <a:schemeClr val="lt1"/>
                </a:solidFill>
                <a:latin typeface="+mj-lt"/>
                <a:ea typeface="Arial"/>
                <a:cs typeface="Arial"/>
                <a:sym typeface="Arial"/>
              </a:rPr>
              <a:t>Cognition-focused evaluation (MOCA, Clinical Dementia Rating Scale).</a:t>
            </a:r>
            <a:endParaRPr sz="2400" dirty="0">
              <a:latin typeface="+mj-lt"/>
            </a:endParaRPr>
          </a:p>
          <a:p>
            <a:pPr marL="571500" indent="-457200">
              <a:spcBef>
                <a:spcPts val="500"/>
              </a:spcBef>
              <a:buAutoNum type="arabicParenR" startAt="2"/>
            </a:pPr>
            <a:r>
              <a:rPr lang="en-US" sz="2400" dirty="0">
                <a:solidFill>
                  <a:schemeClr val="lt1"/>
                </a:solidFill>
                <a:latin typeface="+mj-lt"/>
                <a:ea typeface="Arial"/>
                <a:cs typeface="Arial"/>
                <a:sym typeface="Arial"/>
              </a:rPr>
              <a:t>Functional assessment (Basic and Instrumental Activities of Daily Living).</a:t>
            </a:r>
            <a:endParaRPr sz="2400" dirty="0">
              <a:latin typeface="+mj-lt"/>
            </a:endParaRPr>
          </a:p>
          <a:p>
            <a:pPr marL="571500" indent="-457200">
              <a:spcBef>
                <a:spcPts val="500"/>
              </a:spcBef>
              <a:buAutoNum type="arabicParenR" startAt="4"/>
            </a:pPr>
            <a:r>
              <a:rPr lang="en-US" sz="2400" dirty="0">
                <a:solidFill>
                  <a:schemeClr val="lt1"/>
                </a:solidFill>
                <a:latin typeface="+mj-lt"/>
                <a:ea typeface="Arial"/>
                <a:cs typeface="Arial"/>
                <a:sym typeface="Arial"/>
              </a:rPr>
              <a:t>Medication reconciliation and review for high-risk medications.</a:t>
            </a:r>
            <a:endParaRPr sz="2400" dirty="0">
              <a:latin typeface="+mj-lt"/>
            </a:endParaRPr>
          </a:p>
          <a:p>
            <a:pPr marL="571500" indent="-457200">
              <a:spcBef>
                <a:spcPts val="500"/>
              </a:spcBef>
              <a:buAutoNum type="arabicParenR" startAt="4"/>
            </a:pPr>
            <a:r>
              <a:rPr lang="en-US" sz="2400" dirty="0">
                <a:solidFill>
                  <a:schemeClr val="lt1"/>
                </a:solidFill>
                <a:latin typeface="+mj-lt"/>
                <a:ea typeface="Arial"/>
                <a:cs typeface="Arial"/>
                <a:sym typeface="Arial"/>
              </a:rPr>
              <a:t>Evaluation for neuropsychiatric and behavioral symptoms, including depression, anxiety, delusions, sleep quality.</a:t>
            </a:r>
            <a:endParaRPr sz="2400" dirty="0">
              <a:latin typeface="+mj-lt"/>
            </a:endParaRPr>
          </a:p>
          <a:p>
            <a:pPr marL="571500" indent="-457200">
              <a:spcBef>
                <a:spcPts val="500"/>
              </a:spcBef>
              <a:buAutoNum type="arabicParenR" startAt="4"/>
            </a:pPr>
            <a:r>
              <a:rPr lang="en-US" sz="2400" dirty="0">
                <a:solidFill>
                  <a:schemeClr val="lt1"/>
                </a:solidFill>
                <a:latin typeface="+mj-lt"/>
                <a:ea typeface="Arial"/>
                <a:cs typeface="Arial"/>
                <a:sym typeface="Arial"/>
              </a:rPr>
              <a:t>Evaluation of safety, including med management, home safety, motor vehicle operation, guns, and physical wellness (fall risk, etc.).</a:t>
            </a:r>
            <a:endParaRPr sz="2400" dirty="0">
              <a:latin typeface="+mj-lt"/>
            </a:endParaRPr>
          </a:p>
          <a:p>
            <a:pPr marL="571500" indent="-457200">
              <a:spcBef>
                <a:spcPts val="500"/>
              </a:spcBef>
              <a:buAutoNum type="arabicParenR" startAt="4"/>
            </a:pPr>
            <a:r>
              <a:rPr lang="en-US" sz="2400" dirty="0">
                <a:solidFill>
                  <a:schemeClr val="lt1"/>
                </a:solidFill>
                <a:latin typeface="+mj-lt"/>
                <a:ea typeface="Arial"/>
                <a:cs typeface="Arial"/>
                <a:sym typeface="Arial"/>
              </a:rPr>
              <a:t>Identification of care partners and assessment of knowledge, needs, and social supports. Willingness and capacity of partners to take on tasks to assist in care. Resources for care partner support and training.</a:t>
            </a:r>
            <a:endParaRPr sz="2400" dirty="0">
              <a:latin typeface="+mj-lt"/>
            </a:endParaRPr>
          </a:p>
          <a:p>
            <a:pPr marL="571500" indent="-457200">
              <a:spcBef>
                <a:spcPts val="500"/>
              </a:spcBef>
              <a:buAutoNum type="arabicParenR" startAt="4"/>
            </a:pPr>
            <a:r>
              <a:rPr lang="en-US" sz="2400" dirty="0">
                <a:solidFill>
                  <a:schemeClr val="lt1"/>
                </a:solidFill>
                <a:latin typeface="+mj-lt"/>
                <a:ea typeface="Arial"/>
                <a:cs typeface="Arial"/>
                <a:sym typeface="Arial"/>
              </a:rPr>
              <a:t>Advance care planning - early and often.</a:t>
            </a:r>
            <a:endParaRPr sz="2400" dirty="0">
              <a:latin typeface="+mj-lt"/>
            </a:endParaRPr>
          </a:p>
          <a:p>
            <a:pPr marL="571500" indent="-457200">
              <a:spcBef>
                <a:spcPts val="500"/>
              </a:spcBef>
              <a:buAutoNum type="arabicParenR" startAt="4"/>
            </a:pPr>
            <a:r>
              <a:rPr lang="en-US" sz="2400" dirty="0">
                <a:solidFill>
                  <a:schemeClr val="lt1"/>
                </a:solidFill>
                <a:latin typeface="+mj-lt"/>
                <a:ea typeface="Arial"/>
                <a:cs typeface="Arial"/>
                <a:sym typeface="Arial"/>
              </a:rPr>
              <a:t>Creation of a care plan, including plans to address any neuropsychiatric symptoms and referral to community resources.</a:t>
            </a:r>
            <a:endParaRPr sz="2400" dirty="0">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11"/>
        <p:cNvGrpSpPr/>
        <p:nvPr/>
      </p:nvGrpSpPr>
      <p:grpSpPr>
        <a:xfrm>
          <a:off x="0" y="0"/>
          <a:ext cx="0" cy="0"/>
          <a:chOff x="0" y="0"/>
          <a:chExt cx="0" cy="0"/>
        </a:xfrm>
      </p:grpSpPr>
      <p:sp>
        <p:nvSpPr>
          <p:cNvPr id="512" name="Google Shape;512;p52"/>
          <p:cNvSpPr txBox="1">
            <a:spLocks noGrp="1"/>
          </p:cNvSpPr>
          <p:nvPr>
            <p:ph type="title"/>
          </p:nvPr>
        </p:nvSpPr>
        <p:spPr>
          <a:xfrm>
            <a:off x="700870" y="247473"/>
            <a:ext cx="9613800" cy="90546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lt2"/>
                </a:solidFill>
                <a:latin typeface="Helvetica Neue"/>
                <a:ea typeface="Helvetica Neue"/>
                <a:cs typeface="Helvetica Neue"/>
                <a:sym typeface="Helvetica Neue"/>
              </a:rPr>
              <a:t> Care Planning: Non-Medical Plan</a:t>
            </a:r>
            <a:endParaRPr b="1" dirty="0">
              <a:solidFill>
                <a:schemeClr val="lt2"/>
              </a:solidFill>
            </a:endParaRPr>
          </a:p>
        </p:txBody>
      </p:sp>
      <p:sp>
        <p:nvSpPr>
          <p:cNvPr id="513" name="Google Shape;513;p52"/>
          <p:cNvSpPr txBox="1">
            <a:spLocks noGrp="1"/>
          </p:cNvSpPr>
          <p:nvPr>
            <p:ph type="body" idx="1"/>
          </p:nvPr>
        </p:nvSpPr>
        <p:spPr>
          <a:xfrm>
            <a:off x="308225" y="1331844"/>
            <a:ext cx="11281024" cy="4373218"/>
          </a:xfrm>
          <a:prstGeom prst="rect">
            <a:avLst/>
          </a:prstGeom>
          <a:noFill/>
          <a:ln>
            <a:noFill/>
          </a:ln>
        </p:spPr>
        <p:txBody>
          <a:bodyPr spcFirstLastPara="1" wrap="square" lIns="91425" tIns="45700" rIns="91425" bIns="45700" anchor="t" anchorCtr="0">
            <a:normAutofit lnSpcReduction="10000"/>
          </a:bodyPr>
          <a:lstStyle/>
          <a:p>
            <a:pPr marL="457200" lvl="0" indent="-325755" algn="l" rtl="0">
              <a:lnSpc>
                <a:spcPct val="90000"/>
              </a:lnSpc>
              <a:spcBef>
                <a:spcPts val="1000"/>
              </a:spcBef>
              <a:spcAft>
                <a:spcPts val="0"/>
              </a:spcAft>
              <a:buClr>
                <a:schemeClr val="lt1"/>
              </a:buClr>
              <a:buSzPct val="75000"/>
              <a:buChar char="•"/>
            </a:pPr>
            <a:r>
              <a:rPr lang="en-US" sz="2400" dirty="0">
                <a:solidFill>
                  <a:schemeClr val="lt1"/>
                </a:solidFill>
                <a:latin typeface="+mj-lt"/>
                <a:ea typeface="Arial"/>
                <a:cs typeface="Arial"/>
                <a:sym typeface="Arial"/>
              </a:rPr>
              <a:t>Constructed collaboratively by the person living with ADRD, family, other care partners.</a:t>
            </a:r>
            <a:endParaRPr sz="2400" dirty="0">
              <a:solidFill>
                <a:schemeClr val="lt1"/>
              </a:solidFill>
              <a:latin typeface="+mj-lt"/>
              <a:ea typeface="Arial"/>
              <a:cs typeface="Arial"/>
              <a:sym typeface="Arial"/>
            </a:endParaRPr>
          </a:p>
          <a:p>
            <a:pPr marL="457200" lvl="0" indent="-358140" algn="l" rtl="0">
              <a:lnSpc>
                <a:spcPct val="90000"/>
              </a:lnSpc>
              <a:spcBef>
                <a:spcPts val="1000"/>
              </a:spcBef>
              <a:spcAft>
                <a:spcPts val="0"/>
              </a:spcAft>
              <a:buClr>
                <a:schemeClr val="lt1"/>
              </a:buClr>
              <a:buSzPct val="100000"/>
              <a:buFont typeface="Arial"/>
              <a:buChar char="•"/>
            </a:pPr>
            <a:r>
              <a:rPr lang="en-US" sz="2400" dirty="0">
                <a:solidFill>
                  <a:schemeClr val="lt1"/>
                </a:solidFill>
                <a:latin typeface="+mj-lt"/>
                <a:ea typeface="Arial"/>
                <a:cs typeface="Arial"/>
                <a:sym typeface="Arial"/>
              </a:rPr>
              <a:t>Creating a care plan includes assessment of resources (including financial) and goals for person with ADRD and care partners </a:t>
            </a:r>
            <a:endParaRPr sz="2400" dirty="0">
              <a:solidFill>
                <a:schemeClr val="lt1"/>
              </a:solidFill>
              <a:latin typeface="+mj-lt"/>
              <a:ea typeface="Arial"/>
              <a:cs typeface="Arial"/>
              <a:sym typeface="Arial"/>
            </a:endParaRPr>
          </a:p>
          <a:p>
            <a:pPr marL="457200" lvl="0" indent="-325755" algn="l" rtl="0">
              <a:lnSpc>
                <a:spcPct val="90000"/>
              </a:lnSpc>
              <a:spcBef>
                <a:spcPts val="1000"/>
              </a:spcBef>
              <a:spcAft>
                <a:spcPts val="0"/>
              </a:spcAft>
              <a:buClr>
                <a:schemeClr val="lt1"/>
              </a:buClr>
              <a:buSzPct val="75000"/>
              <a:buChar char="•"/>
            </a:pPr>
            <a:r>
              <a:rPr lang="en-US" sz="2400" dirty="0">
                <a:solidFill>
                  <a:schemeClr val="lt1"/>
                </a:solidFill>
                <a:latin typeface="+mj-lt"/>
                <a:ea typeface="Arial"/>
                <a:cs typeface="Arial"/>
                <a:sym typeface="Arial"/>
              </a:rPr>
              <a:t>Can Include: daily/weekly schedule of appointments, treatments, medications with instructions, and types of assistance needed.</a:t>
            </a:r>
            <a:endParaRPr dirty="0">
              <a:latin typeface="+mj-lt"/>
            </a:endParaRPr>
          </a:p>
          <a:p>
            <a:pPr marL="457200" lvl="0" indent="-325755" algn="l" rtl="0">
              <a:lnSpc>
                <a:spcPct val="90000"/>
              </a:lnSpc>
              <a:spcBef>
                <a:spcPts val="1000"/>
              </a:spcBef>
              <a:spcAft>
                <a:spcPts val="0"/>
              </a:spcAft>
              <a:buClr>
                <a:schemeClr val="lt1"/>
              </a:buClr>
              <a:buSzPct val="75000"/>
              <a:buChar char="•"/>
            </a:pPr>
            <a:r>
              <a:rPr lang="en-US" sz="2400" dirty="0">
                <a:solidFill>
                  <a:schemeClr val="lt1"/>
                </a:solidFill>
                <a:latin typeface="+mj-lt"/>
                <a:ea typeface="Arial"/>
                <a:cs typeface="Arial"/>
                <a:sym typeface="Arial"/>
              </a:rPr>
              <a:t>Assigned tasks for family members, other care partners, and neighbors.</a:t>
            </a:r>
            <a:endParaRPr dirty="0">
              <a:latin typeface="+mj-lt"/>
            </a:endParaRPr>
          </a:p>
          <a:p>
            <a:pPr marL="457200" lvl="0" indent="-325755" algn="l" rtl="0">
              <a:lnSpc>
                <a:spcPct val="90000"/>
              </a:lnSpc>
              <a:spcBef>
                <a:spcPts val="1000"/>
              </a:spcBef>
              <a:spcAft>
                <a:spcPts val="0"/>
              </a:spcAft>
              <a:buClr>
                <a:schemeClr val="lt1"/>
              </a:buClr>
              <a:buSzPct val="75000"/>
              <a:buChar char="•"/>
            </a:pPr>
            <a:r>
              <a:rPr lang="en-US" sz="2400" dirty="0">
                <a:solidFill>
                  <a:schemeClr val="lt1"/>
                </a:solidFill>
                <a:latin typeface="+mj-lt"/>
                <a:ea typeface="Arial"/>
                <a:cs typeface="Arial"/>
                <a:sym typeface="Arial"/>
              </a:rPr>
              <a:t>Emergency contacts</a:t>
            </a:r>
            <a:endParaRPr dirty="0">
              <a:latin typeface="+mj-lt"/>
            </a:endParaRPr>
          </a:p>
          <a:p>
            <a:pPr marL="457200" lvl="0" indent="-325755" algn="l" rtl="0">
              <a:lnSpc>
                <a:spcPct val="90000"/>
              </a:lnSpc>
              <a:spcBef>
                <a:spcPts val="1000"/>
              </a:spcBef>
              <a:spcAft>
                <a:spcPts val="0"/>
              </a:spcAft>
              <a:buClr>
                <a:schemeClr val="lt1"/>
              </a:buClr>
              <a:buSzPct val="75000"/>
              <a:buChar char="•"/>
            </a:pPr>
            <a:r>
              <a:rPr lang="en-US" sz="2400" dirty="0">
                <a:solidFill>
                  <a:schemeClr val="lt1"/>
                </a:solidFill>
                <a:latin typeface="+mj-lt"/>
                <a:ea typeface="Arial"/>
                <a:cs typeface="Arial"/>
                <a:sym typeface="Arial"/>
              </a:rPr>
              <a:t>List of patient needs for assistance and who can assist: eating patterns and food preparation, toileting, housing changes,  recreational/socialization, and caregiver supports (respite).</a:t>
            </a:r>
            <a:endParaRPr sz="2400" dirty="0">
              <a:solidFill>
                <a:schemeClr val="lt1"/>
              </a:solidFill>
              <a:latin typeface="+mj-lt"/>
              <a:ea typeface="Arial"/>
              <a:cs typeface="Arial"/>
              <a:sym typeface="Arial"/>
            </a:endParaRPr>
          </a:p>
          <a:p>
            <a:pPr marL="457200" lvl="0" indent="-228600" algn="l" rtl="0">
              <a:lnSpc>
                <a:spcPct val="90000"/>
              </a:lnSpc>
              <a:spcBef>
                <a:spcPts val="1000"/>
              </a:spcBef>
              <a:spcAft>
                <a:spcPts val="0"/>
              </a:spcAft>
              <a:buClr>
                <a:schemeClr val="lt1"/>
              </a:buClr>
              <a:buSzPct val="64285"/>
              <a:buNone/>
            </a:pPr>
            <a:endParaRPr dirty="0"/>
          </a:p>
          <a:p>
            <a:pPr marL="457200" lvl="0" indent="-228600" algn="l" rtl="0">
              <a:lnSpc>
                <a:spcPct val="90000"/>
              </a:lnSpc>
              <a:spcBef>
                <a:spcPts val="1000"/>
              </a:spcBef>
              <a:spcAft>
                <a:spcPts val="0"/>
              </a:spcAft>
              <a:buClr>
                <a:schemeClr val="lt1"/>
              </a:buClr>
              <a:buSzPct val="64285"/>
              <a:buNone/>
            </a:pPr>
            <a:endParaRPr dirty="0"/>
          </a:p>
          <a:p>
            <a:pPr marL="457200" lvl="0" indent="-228600" algn="l" rtl="0">
              <a:lnSpc>
                <a:spcPct val="90000"/>
              </a:lnSpc>
              <a:spcBef>
                <a:spcPts val="1000"/>
              </a:spcBef>
              <a:spcAft>
                <a:spcPts val="0"/>
              </a:spcAft>
              <a:buClr>
                <a:schemeClr val="lt1"/>
              </a:buClr>
              <a:buSzPct val="64285"/>
              <a:buNone/>
            </a:pPr>
            <a:endParaRPr dirty="0"/>
          </a:p>
        </p:txBody>
      </p:sp>
      <p:pic>
        <p:nvPicPr>
          <p:cNvPr id="514" name="Google Shape;514;p52"/>
          <p:cNvPicPr preferRelativeResize="0"/>
          <p:nvPr/>
        </p:nvPicPr>
        <p:blipFill rotWithShape="1">
          <a:blip r:embed="rId3">
            <a:alphaModFix/>
          </a:blip>
          <a:srcRect/>
          <a:stretch/>
        </p:blipFill>
        <p:spPr>
          <a:xfrm>
            <a:off x="529913" y="5653419"/>
            <a:ext cx="11353862" cy="9571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18"/>
        <p:cNvGrpSpPr/>
        <p:nvPr/>
      </p:nvGrpSpPr>
      <p:grpSpPr>
        <a:xfrm>
          <a:off x="0" y="0"/>
          <a:ext cx="0" cy="0"/>
          <a:chOff x="0" y="0"/>
          <a:chExt cx="0" cy="0"/>
        </a:xfrm>
      </p:grpSpPr>
      <p:sp>
        <p:nvSpPr>
          <p:cNvPr id="519" name="Google Shape;519;g2cf0041b335_0_5"/>
          <p:cNvSpPr txBox="1">
            <a:spLocks noGrp="1"/>
          </p:cNvSpPr>
          <p:nvPr>
            <p:ph type="title"/>
          </p:nvPr>
        </p:nvSpPr>
        <p:spPr>
          <a:xfrm>
            <a:off x="680321" y="364436"/>
            <a:ext cx="9613800" cy="126558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lt2"/>
                </a:solidFill>
                <a:latin typeface="Arial"/>
                <a:ea typeface="Arial"/>
                <a:cs typeface="Arial"/>
                <a:sym typeface="Arial"/>
              </a:rPr>
              <a:t>Care Planning Supports Patient </a:t>
            </a:r>
            <a:r>
              <a:rPr lang="en-US" sz="4000" b="1" u="sng" dirty="0">
                <a:solidFill>
                  <a:schemeClr val="lt2"/>
                </a:solidFill>
                <a:latin typeface="Arial"/>
                <a:ea typeface="Arial"/>
                <a:cs typeface="Arial"/>
                <a:sym typeface="Arial"/>
              </a:rPr>
              <a:t>and</a:t>
            </a:r>
            <a:r>
              <a:rPr lang="en-US" sz="4000" b="1" dirty="0">
                <a:solidFill>
                  <a:schemeClr val="lt2"/>
                </a:solidFill>
                <a:latin typeface="Arial"/>
                <a:ea typeface="Arial"/>
                <a:cs typeface="Arial"/>
                <a:sym typeface="Arial"/>
              </a:rPr>
              <a:t> Caregiver</a:t>
            </a:r>
            <a:endParaRPr sz="4000" b="1" dirty="0">
              <a:solidFill>
                <a:schemeClr val="lt2"/>
              </a:solidFill>
              <a:latin typeface="Arial"/>
              <a:ea typeface="Arial"/>
              <a:cs typeface="Arial"/>
              <a:sym typeface="Arial"/>
            </a:endParaRPr>
          </a:p>
        </p:txBody>
      </p:sp>
      <p:sp>
        <p:nvSpPr>
          <p:cNvPr id="520" name="Google Shape;520;g2cf0041b335_0_5"/>
          <p:cNvSpPr txBox="1">
            <a:spLocks noGrp="1"/>
          </p:cNvSpPr>
          <p:nvPr>
            <p:ph type="body" idx="1"/>
          </p:nvPr>
        </p:nvSpPr>
        <p:spPr>
          <a:xfrm>
            <a:off x="246580" y="1769164"/>
            <a:ext cx="8013842" cy="4508345"/>
          </a:xfrm>
          <a:prstGeom prst="rect">
            <a:avLst/>
          </a:prstGeom>
          <a:noFill/>
          <a:ln>
            <a:noFill/>
          </a:ln>
        </p:spPr>
        <p:txBody>
          <a:bodyPr spcFirstLastPara="1" wrap="square" lIns="91425" tIns="45700" rIns="91425" bIns="45700" anchor="t" anchorCtr="0">
            <a:normAutofit fontScale="25000" lnSpcReduction="20000"/>
          </a:bodyPr>
          <a:lstStyle/>
          <a:p>
            <a:pPr marL="495300" lvl="0"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Dementia caregiving poses many challenges as a complex, growing public health problem. </a:t>
            </a:r>
            <a:endParaRPr sz="8800" dirty="0">
              <a:latin typeface="+mn-lt"/>
            </a:endParaRPr>
          </a:p>
          <a:p>
            <a:pPr marL="495300" lvl="0" indent="-190500" algn="l" rtl="0">
              <a:lnSpc>
                <a:spcPct val="90000"/>
              </a:lnSpc>
              <a:spcBef>
                <a:spcPts val="0"/>
              </a:spcBef>
              <a:spcAft>
                <a:spcPts val="0"/>
              </a:spcAft>
              <a:buSzPct val="120000"/>
              <a:buNone/>
            </a:pPr>
            <a:endParaRPr sz="8800" dirty="0">
              <a:solidFill>
                <a:schemeClr val="lt1"/>
              </a:solidFill>
              <a:latin typeface="+mn-lt"/>
              <a:ea typeface="Arial"/>
              <a:cs typeface="Arial"/>
              <a:sym typeface="Arial"/>
            </a:endParaRPr>
          </a:p>
          <a:p>
            <a:pPr marL="495300" lvl="0"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Need for dementia caregiving is expected to rise in tandem with the projected increase for people living with Alzheimer’s.</a:t>
            </a:r>
            <a:endParaRPr sz="8800" dirty="0">
              <a:latin typeface="+mn-lt"/>
            </a:endParaRPr>
          </a:p>
          <a:p>
            <a:pPr marL="495300" lvl="0" indent="-190500" algn="l" rtl="0">
              <a:lnSpc>
                <a:spcPct val="90000"/>
              </a:lnSpc>
              <a:spcBef>
                <a:spcPts val="0"/>
              </a:spcBef>
              <a:spcAft>
                <a:spcPts val="0"/>
              </a:spcAft>
              <a:buSzPct val="120000"/>
              <a:buNone/>
            </a:pPr>
            <a:endParaRPr sz="8800" dirty="0">
              <a:solidFill>
                <a:schemeClr val="lt1"/>
              </a:solidFill>
              <a:latin typeface="+mn-lt"/>
              <a:ea typeface="Arial"/>
              <a:cs typeface="Arial"/>
              <a:sym typeface="Arial"/>
            </a:endParaRPr>
          </a:p>
          <a:p>
            <a:pPr marL="495300" lvl="0"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Dementia caregiving often entails long and intense assistance (more hours per day and higher level of skill compared to caregiving for other chronic disease).</a:t>
            </a:r>
            <a:endParaRPr sz="8800" dirty="0">
              <a:latin typeface="+mn-lt"/>
            </a:endParaRPr>
          </a:p>
          <a:p>
            <a:pPr marL="495300" lvl="0" indent="-190500" algn="l" rtl="0">
              <a:lnSpc>
                <a:spcPct val="90000"/>
              </a:lnSpc>
              <a:spcBef>
                <a:spcPts val="0"/>
              </a:spcBef>
              <a:spcAft>
                <a:spcPts val="0"/>
              </a:spcAft>
              <a:buSzPct val="120000"/>
              <a:buNone/>
            </a:pPr>
            <a:endParaRPr sz="8800" dirty="0">
              <a:solidFill>
                <a:schemeClr val="lt1"/>
              </a:solidFill>
              <a:latin typeface="+mn-lt"/>
              <a:ea typeface="Arial"/>
              <a:cs typeface="Arial"/>
              <a:sym typeface="Arial"/>
            </a:endParaRPr>
          </a:p>
          <a:p>
            <a:pPr marL="495300" lvl="0"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Caregivers’ health, well-being and productivity will be stressed and may decline.</a:t>
            </a:r>
            <a:endParaRPr sz="8800" dirty="0">
              <a:latin typeface="+mn-lt"/>
            </a:endParaRPr>
          </a:p>
          <a:p>
            <a:pPr marL="952500" lvl="1"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One in three report that health has gotten worse.</a:t>
            </a:r>
            <a:endParaRPr sz="8800" dirty="0">
              <a:latin typeface="+mn-lt"/>
            </a:endParaRPr>
          </a:p>
          <a:p>
            <a:pPr marL="952500" lvl="1"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About forty percent report symptoms of depression.</a:t>
            </a:r>
            <a:endParaRPr sz="8800" dirty="0">
              <a:latin typeface="+mn-lt"/>
            </a:endParaRPr>
          </a:p>
          <a:p>
            <a:pPr marL="952500" lvl="1" indent="-190500" algn="l" rtl="0">
              <a:lnSpc>
                <a:spcPct val="90000"/>
              </a:lnSpc>
              <a:spcBef>
                <a:spcPts val="0"/>
              </a:spcBef>
              <a:spcAft>
                <a:spcPts val="0"/>
              </a:spcAft>
              <a:buSzPct val="120000"/>
              <a:buNone/>
            </a:pPr>
            <a:endParaRPr sz="8800" dirty="0">
              <a:solidFill>
                <a:schemeClr val="lt1"/>
              </a:solidFill>
              <a:latin typeface="+mn-lt"/>
              <a:ea typeface="Arial"/>
              <a:cs typeface="Arial"/>
              <a:sym typeface="Arial"/>
            </a:endParaRPr>
          </a:p>
          <a:p>
            <a:pPr marL="495300" lvl="0"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Caregiver supports are important.</a:t>
            </a:r>
            <a:endParaRPr sz="8800" dirty="0">
              <a:latin typeface="+mn-lt"/>
            </a:endParaRPr>
          </a:p>
          <a:p>
            <a:pPr marL="952500" lvl="1"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Community level, structured and consistent.</a:t>
            </a:r>
            <a:endParaRPr sz="8800" dirty="0">
              <a:latin typeface="+mn-lt"/>
            </a:endParaRPr>
          </a:p>
          <a:p>
            <a:pPr marL="952500" lvl="1" indent="-342900" algn="l" rtl="0">
              <a:lnSpc>
                <a:spcPct val="90000"/>
              </a:lnSpc>
              <a:spcBef>
                <a:spcPts val="0"/>
              </a:spcBef>
              <a:spcAft>
                <a:spcPts val="0"/>
              </a:spcAft>
              <a:buSzPct val="120000"/>
              <a:buChar char="•"/>
            </a:pPr>
            <a:r>
              <a:rPr lang="en-US" sz="8800" dirty="0">
                <a:solidFill>
                  <a:schemeClr val="lt1"/>
                </a:solidFill>
                <a:latin typeface="+mn-lt"/>
                <a:ea typeface="Arial"/>
                <a:cs typeface="Arial"/>
                <a:sym typeface="Arial"/>
              </a:rPr>
              <a:t>Build support relationships and mentors.</a:t>
            </a:r>
            <a:endParaRPr sz="8800" dirty="0">
              <a:latin typeface="+mn-lt"/>
            </a:endParaRPr>
          </a:p>
          <a:p>
            <a:pPr marL="952500" lvl="1" indent="-190500" algn="l" rtl="0">
              <a:lnSpc>
                <a:spcPct val="90000"/>
              </a:lnSpc>
              <a:spcBef>
                <a:spcPts val="0"/>
              </a:spcBef>
              <a:spcAft>
                <a:spcPts val="0"/>
              </a:spcAft>
              <a:buSzPct val="109090"/>
              <a:buNone/>
            </a:pPr>
            <a:endParaRPr sz="8800" dirty="0">
              <a:latin typeface="Helvetica Neue"/>
              <a:ea typeface="Helvetica Neue"/>
              <a:cs typeface="Helvetica Neue"/>
              <a:sym typeface="Helvetica Neue"/>
            </a:endParaRPr>
          </a:p>
          <a:p>
            <a:pPr marL="152400" lvl="0" indent="0" algn="l" rtl="0">
              <a:lnSpc>
                <a:spcPct val="90000"/>
              </a:lnSpc>
              <a:spcBef>
                <a:spcPts val="0"/>
              </a:spcBef>
              <a:spcAft>
                <a:spcPts val="0"/>
              </a:spcAft>
              <a:buSzPct val="109090"/>
              <a:buNone/>
            </a:pPr>
            <a:endParaRPr sz="8800" dirty="0">
              <a:latin typeface="Helvetica Neue"/>
              <a:ea typeface="Helvetica Neue"/>
              <a:cs typeface="Helvetica Neue"/>
              <a:sym typeface="Helvetica Neue"/>
            </a:endParaRPr>
          </a:p>
          <a:p>
            <a:pPr marL="152400" lvl="0" indent="0" algn="l" rtl="0">
              <a:lnSpc>
                <a:spcPct val="90000"/>
              </a:lnSpc>
              <a:spcBef>
                <a:spcPts val="0"/>
              </a:spcBef>
              <a:spcAft>
                <a:spcPts val="0"/>
              </a:spcAft>
              <a:buSzPct val="309677"/>
              <a:buNone/>
            </a:pPr>
            <a:endParaRPr sz="3100" dirty="0">
              <a:latin typeface="Helvetica Neue"/>
              <a:ea typeface="Helvetica Neue"/>
              <a:cs typeface="Helvetica Neue"/>
              <a:sym typeface="Helvetica Neue"/>
            </a:endParaRPr>
          </a:p>
          <a:p>
            <a:pPr marL="152400" lvl="0" indent="0" algn="l" rtl="0">
              <a:lnSpc>
                <a:spcPct val="90000"/>
              </a:lnSpc>
              <a:spcBef>
                <a:spcPts val="0"/>
              </a:spcBef>
              <a:spcAft>
                <a:spcPts val="0"/>
              </a:spcAft>
              <a:buSzPct val="309677"/>
              <a:buNone/>
            </a:pPr>
            <a:r>
              <a:rPr lang="en-US" sz="3100" dirty="0">
                <a:latin typeface="Helvetica Neue"/>
                <a:ea typeface="Helvetica Neue"/>
                <a:cs typeface="Helvetica Neue"/>
                <a:sym typeface="Helvetica Neue"/>
              </a:rPr>
              <a:t>	</a:t>
            </a:r>
            <a:endParaRPr dirty="0"/>
          </a:p>
          <a:p>
            <a:pPr marL="952500" lvl="1" indent="-190500" algn="l" rtl="0">
              <a:lnSpc>
                <a:spcPct val="90000"/>
              </a:lnSpc>
              <a:spcBef>
                <a:spcPts val="0"/>
              </a:spcBef>
              <a:spcAft>
                <a:spcPts val="0"/>
              </a:spcAft>
              <a:buSzPct val="355555"/>
              <a:buNone/>
            </a:pPr>
            <a:endParaRPr sz="2700" dirty="0">
              <a:latin typeface="Helvetica Neue"/>
              <a:ea typeface="Helvetica Neue"/>
              <a:cs typeface="Helvetica Neue"/>
              <a:sym typeface="Helvetica Neue"/>
            </a:endParaRPr>
          </a:p>
          <a:p>
            <a:pPr marL="952500" lvl="1" indent="-190500" algn="l" rtl="0">
              <a:lnSpc>
                <a:spcPct val="90000"/>
              </a:lnSpc>
              <a:spcBef>
                <a:spcPts val="0"/>
              </a:spcBef>
              <a:spcAft>
                <a:spcPts val="0"/>
              </a:spcAft>
              <a:buSzPct val="355555"/>
              <a:buNone/>
            </a:pPr>
            <a:endParaRPr sz="2700" dirty="0">
              <a:latin typeface="Helvetica Neue"/>
              <a:ea typeface="Helvetica Neue"/>
              <a:cs typeface="Helvetica Neue"/>
              <a:sym typeface="Helvetica Neue"/>
            </a:endParaRPr>
          </a:p>
          <a:p>
            <a:pPr marL="152400" lvl="0" indent="0" algn="l" rtl="0">
              <a:lnSpc>
                <a:spcPct val="90000"/>
              </a:lnSpc>
              <a:spcBef>
                <a:spcPts val="0"/>
              </a:spcBef>
              <a:spcAft>
                <a:spcPts val="0"/>
              </a:spcAft>
              <a:buClr>
                <a:schemeClr val="lt1"/>
              </a:buClr>
              <a:buSzPct val="342857"/>
              <a:buNone/>
            </a:pPr>
            <a:r>
              <a:rPr lang="en-US" dirty="0"/>
              <a:t>	</a:t>
            </a:r>
            <a:endParaRPr dirty="0"/>
          </a:p>
        </p:txBody>
      </p:sp>
      <p:pic>
        <p:nvPicPr>
          <p:cNvPr id="521" name="Google Shape;521;g2cf0041b335_0_5"/>
          <p:cNvPicPr preferRelativeResize="0"/>
          <p:nvPr/>
        </p:nvPicPr>
        <p:blipFill rotWithShape="1">
          <a:blip r:embed="rId3">
            <a:alphaModFix/>
          </a:blip>
          <a:srcRect/>
          <a:stretch/>
        </p:blipFill>
        <p:spPr>
          <a:xfrm>
            <a:off x="8574607" y="3828127"/>
            <a:ext cx="3439027" cy="2292912"/>
          </a:xfrm>
          <a:prstGeom prst="rect">
            <a:avLst/>
          </a:prstGeom>
          <a:noFill/>
          <a:ln>
            <a:noFill/>
          </a:ln>
        </p:spPr>
      </p:pic>
      <p:pic>
        <p:nvPicPr>
          <p:cNvPr id="522" name="Google Shape;522;g2cf0041b335_0_5"/>
          <p:cNvPicPr preferRelativeResize="0"/>
          <p:nvPr/>
        </p:nvPicPr>
        <p:blipFill rotWithShape="1">
          <a:blip r:embed="rId4">
            <a:alphaModFix/>
          </a:blip>
          <a:srcRect/>
          <a:stretch/>
        </p:blipFill>
        <p:spPr>
          <a:xfrm>
            <a:off x="8506394" y="1144871"/>
            <a:ext cx="3439026" cy="22841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526"/>
        <p:cNvGrpSpPr/>
        <p:nvPr/>
      </p:nvGrpSpPr>
      <p:grpSpPr>
        <a:xfrm>
          <a:off x="0" y="0"/>
          <a:ext cx="0" cy="0"/>
          <a:chOff x="0" y="0"/>
          <a:chExt cx="0" cy="0"/>
        </a:xfrm>
      </p:grpSpPr>
      <p:sp>
        <p:nvSpPr>
          <p:cNvPr id="527" name="Google Shape;527;p53"/>
          <p:cNvSpPr txBox="1">
            <a:spLocks noGrp="1"/>
          </p:cNvSpPr>
          <p:nvPr>
            <p:ph type="title"/>
          </p:nvPr>
        </p:nvSpPr>
        <p:spPr>
          <a:xfrm>
            <a:off x="680325" y="292964"/>
            <a:ext cx="9613800" cy="8680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lt2"/>
                </a:solidFill>
                <a:latin typeface="Arial"/>
                <a:ea typeface="Arial"/>
                <a:cs typeface="Arial"/>
                <a:sym typeface="Arial"/>
              </a:rPr>
              <a:t> </a:t>
            </a:r>
            <a:r>
              <a:rPr lang="en-US" sz="4000" b="1" dirty="0">
                <a:solidFill>
                  <a:srgbClr val="002060"/>
                </a:solidFill>
                <a:latin typeface="Arial"/>
                <a:ea typeface="Arial"/>
                <a:cs typeface="Arial"/>
                <a:sym typeface="Arial"/>
              </a:rPr>
              <a:t>Case Study</a:t>
            </a:r>
            <a:endParaRPr b="1" dirty="0">
              <a:solidFill>
                <a:srgbClr val="002060"/>
              </a:solidFill>
              <a:latin typeface="Arial"/>
              <a:ea typeface="Arial"/>
              <a:cs typeface="Arial"/>
              <a:sym typeface="Arial"/>
            </a:endParaRPr>
          </a:p>
        </p:txBody>
      </p:sp>
      <p:sp>
        <p:nvSpPr>
          <p:cNvPr id="528" name="Google Shape;528;p53"/>
          <p:cNvSpPr txBox="1">
            <a:spLocks noGrp="1"/>
          </p:cNvSpPr>
          <p:nvPr>
            <p:ph type="body" idx="1"/>
          </p:nvPr>
        </p:nvSpPr>
        <p:spPr>
          <a:xfrm>
            <a:off x="680325" y="1160981"/>
            <a:ext cx="10590426" cy="5200062"/>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90000"/>
              </a:lnSpc>
              <a:spcBef>
                <a:spcPts val="1000"/>
              </a:spcBef>
              <a:spcAft>
                <a:spcPts val="0"/>
              </a:spcAft>
              <a:buClr>
                <a:schemeClr val="lt1"/>
              </a:buClr>
              <a:buSzPts val="1800"/>
              <a:buNone/>
            </a:pPr>
            <a:r>
              <a:rPr lang="en-US" dirty="0">
                <a:solidFill>
                  <a:schemeClr val="bg1">
                    <a:lumMod val="95000"/>
                  </a:schemeClr>
                </a:solidFill>
                <a:latin typeface="+mn-lt"/>
              </a:rPr>
              <a:t>Mrs. Gagnon is a 79-year-old woman who lives alone in a single-story home in Buxton. </a:t>
            </a:r>
          </a:p>
          <a:p>
            <a:pPr marL="457200" lvl="0" indent="-228600" algn="l" rtl="0">
              <a:lnSpc>
                <a:spcPct val="90000"/>
              </a:lnSpc>
              <a:spcBef>
                <a:spcPts val="1000"/>
              </a:spcBef>
              <a:spcAft>
                <a:spcPts val="0"/>
              </a:spcAft>
              <a:buClr>
                <a:schemeClr val="lt1"/>
              </a:buClr>
              <a:buSzPts val="1800"/>
              <a:buNone/>
            </a:pPr>
            <a:r>
              <a:rPr lang="en-US" dirty="0">
                <a:solidFill>
                  <a:schemeClr val="bg1">
                    <a:lumMod val="95000"/>
                  </a:schemeClr>
                </a:solidFill>
                <a:latin typeface="+mn-lt"/>
              </a:rPr>
              <a:t>Her only daughter lives about two miles away and helps her with heavy chores around the house as well as takes her mother grocery shopping once a week. </a:t>
            </a:r>
          </a:p>
          <a:p>
            <a:pPr marL="457200" lvl="0" indent="-228600" algn="l" rtl="0">
              <a:lnSpc>
                <a:spcPct val="90000"/>
              </a:lnSpc>
              <a:spcBef>
                <a:spcPts val="1000"/>
              </a:spcBef>
              <a:spcAft>
                <a:spcPts val="0"/>
              </a:spcAft>
              <a:buClr>
                <a:schemeClr val="lt1"/>
              </a:buClr>
              <a:buSzPts val="1800"/>
              <a:buNone/>
            </a:pPr>
            <a:r>
              <a:rPr lang="en-US" dirty="0">
                <a:solidFill>
                  <a:schemeClr val="bg1">
                    <a:lumMod val="95000"/>
                  </a:schemeClr>
                </a:solidFill>
                <a:latin typeface="+mn-lt"/>
              </a:rPr>
              <a:t>Mrs. Gagnon’s daughter has started to notice that her mother has been having trouble remembering when to take her medication, so she has been calling her twice a day to remind her. </a:t>
            </a:r>
          </a:p>
          <a:p>
            <a:pPr marL="457200" lvl="0" indent="-228600" algn="l" rtl="0">
              <a:lnSpc>
                <a:spcPct val="90000"/>
              </a:lnSpc>
              <a:spcBef>
                <a:spcPts val="1000"/>
              </a:spcBef>
              <a:spcAft>
                <a:spcPts val="0"/>
              </a:spcAft>
              <a:buClr>
                <a:schemeClr val="lt1"/>
              </a:buClr>
              <a:buSzPts val="1800"/>
              <a:buNone/>
            </a:pPr>
            <a:r>
              <a:rPr lang="en-US" dirty="0">
                <a:solidFill>
                  <a:schemeClr val="bg1">
                    <a:lumMod val="95000"/>
                  </a:schemeClr>
                </a:solidFill>
                <a:latin typeface="+mn-lt"/>
              </a:rPr>
              <a:t>Mrs. Gagnon doesn’t drive due to problems with her vision, but she does all her own housework, meal preparation, and finances. She goes to church weekly with her daughter.</a:t>
            </a:r>
            <a:endParaRPr dirty="0">
              <a:solidFill>
                <a:schemeClr val="bg1">
                  <a:lumMod val="95000"/>
                </a:schemeClr>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3"/>
        <p:cNvGrpSpPr/>
        <p:nvPr/>
      </p:nvGrpSpPr>
      <p:grpSpPr>
        <a:xfrm>
          <a:off x="0" y="0"/>
          <a:ext cx="0" cy="0"/>
          <a:chOff x="0" y="0"/>
          <a:chExt cx="0" cy="0"/>
        </a:xfrm>
      </p:grpSpPr>
      <p:sp>
        <p:nvSpPr>
          <p:cNvPr id="534" name="Google Shape;534;g26f6a81e9bd_0_9"/>
          <p:cNvSpPr txBox="1">
            <a:spLocks noGrp="1"/>
          </p:cNvSpPr>
          <p:nvPr>
            <p:ph type="title"/>
          </p:nvPr>
        </p:nvSpPr>
        <p:spPr>
          <a:xfrm>
            <a:off x="838200" y="365125"/>
            <a:ext cx="10515600" cy="1132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000" b="1" dirty="0">
                <a:solidFill>
                  <a:schemeClr val="dk1"/>
                </a:solidFill>
                <a:latin typeface="Arial"/>
                <a:ea typeface="Arial"/>
                <a:cs typeface="Arial"/>
                <a:sym typeface="Arial"/>
              </a:rPr>
              <a:t>Small Group Activity</a:t>
            </a:r>
            <a:endParaRPr sz="4000" b="1" dirty="0">
              <a:solidFill>
                <a:schemeClr val="dk1"/>
              </a:solidFill>
              <a:latin typeface="Arial"/>
              <a:ea typeface="Arial"/>
              <a:cs typeface="Arial"/>
              <a:sym typeface="Arial"/>
            </a:endParaRPr>
          </a:p>
        </p:txBody>
      </p:sp>
      <p:sp>
        <p:nvSpPr>
          <p:cNvPr id="535" name="Google Shape;535;g26f6a81e9bd_0_9"/>
          <p:cNvSpPr txBox="1">
            <a:spLocks noGrp="1"/>
          </p:cNvSpPr>
          <p:nvPr>
            <p:ph type="body" idx="1"/>
          </p:nvPr>
        </p:nvSpPr>
        <p:spPr>
          <a:xfrm>
            <a:off x="318500" y="1695236"/>
            <a:ext cx="5198722" cy="4212405"/>
          </a:xfrm>
          <a:prstGeom prst="rect">
            <a:avLst/>
          </a:prstGeom>
          <a:noFill/>
          <a:ln w="19050" cap="flat" cmpd="sng">
            <a:solidFill>
              <a:srgbClr val="002060"/>
            </a:solidFill>
            <a:prstDash val="solid"/>
            <a:round/>
            <a:headEnd type="none" w="sm" len="sm"/>
            <a:tailEnd type="none" w="sm" len="sm"/>
          </a:ln>
        </p:spPr>
        <p:txBody>
          <a:bodyPr spcFirstLastPara="1" wrap="square" lIns="91425" tIns="45700" rIns="91425" bIns="45700" anchor="t" anchorCtr="0">
            <a:normAutofit lnSpcReduction="10000"/>
          </a:bodyPr>
          <a:lstStyle/>
          <a:p>
            <a:pPr marL="0" marR="0" lvl="0" indent="0" algn="ctr" rtl="0">
              <a:lnSpc>
                <a:spcPct val="107000"/>
              </a:lnSpc>
              <a:spcBef>
                <a:spcPts val="0"/>
              </a:spcBef>
              <a:spcAft>
                <a:spcPts val="0"/>
              </a:spcAft>
              <a:buSzPct val="74844"/>
              <a:buNone/>
            </a:pPr>
            <a:r>
              <a:rPr lang="en-US" sz="2600" b="1" dirty="0">
                <a:latin typeface="+mn-lt"/>
                <a:ea typeface="Helvetica Neue"/>
                <a:cs typeface="Helvetica Neue"/>
                <a:sym typeface="Helvetica Neue"/>
              </a:rPr>
              <a:t>Early Detection Groups</a:t>
            </a:r>
            <a:endParaRPr b="1" dirty="0">
              <a:latin typeface="+mn-lt"/>
            </a:endParaRPr>
          </a:p>
          <a:p>
            <a:pPr marL="342900" lvl="0" indent="-342900" algn="l" rtl="0">
              <a:lnSpc>
                <a:spcPct val="107000"/>
              </a:lnSpc>
              <a:spcBef>
                <a:spcPts val="800"/>
              </a:spcBef>
              <a:spcAft>
                <a:spcPts val="0"/>
              </a:spcAft>
              <a:buSzPct val="74844"/>
              <a:buChar char="•"/>
            </a:pPr>
            <a:r>
              <a:rPr lang="en-US" sz="2600" dirty="0">
                <a:latin typeface="+mn-lt"/>
                <a:ea typeface="Helvetica Neue"/>
                <a:cs typeface="Helvetica Neue"/>
                <a:sym typeface="Helvetica Neue"/>
              </a:rPr>
              <a:t>Review three tools that are commonly used in early detection.</a:t>
            </a:r>
            <a:endParaRPr dirty="0">
              <a:latin typeface="+mn-lt"/>
            </a:endParaRPr>
          </a:p>
          <a:p>
            <a:pPr marL="342900" lvl="0" indent="-342900" algn="l" rtl="0">
              <a:lnSpc>
                <a:spcPct val="107000"/>
              </a:lnSpc>
              <a:spcBef>
                <a:spcPts val="800"/>
              </a:spcBef>
              <a:spcAft>
                <a:spcPts val="0"/>
              </a:spcAft>
              <a:buSzPct val="74844"/>
              <a:buChar char="•"/>
            </a:pPr>
            <a:r>
              <a:rPr lang="en-US" sz="2600" dirty="0">
                <a:latin typeface="+mn-lt"/>
                <a:ea typeface="Helvetica Neue"/>
                <a:cs typeface="Helvetica Neue"/>
                <a:sym typeface="Helvetica Neue"/>
              </a:rPr>
              <a:t>Discuss  ‘best practices’ for early detection strategies</a:t>
            </a:r>
            <a:endParaRPr dirty="0">
              <a:latin typeface="+mn-lt"/>
            </a:endParaRPr>
          </a:p>
          <a:p>
            <a:pPr marL="342900" lvl="0" indent="-342900" algn="l" rtl="0">
              <a:lnSpc>
                <a:spcPct val="107000"/>
              </a:lnSpc>
              <a:spcBef>
                <a:spcPts val="800"/>
              </a:spcBef>
              <a:spcAft>
                <a:spcPts val="0"/>
              </a:spcAft>
              <a:buSzPct val="74844"/>
              <a:buChar char="•"/>
            </a:pPr>
            <a:r>
              <a:rPr lang="en-US" sz="2600" dirty="0">
                <a:latin typeface="+mn-lt"/>
                <a:ea typeface="Helvetica Neue"/>
                <a:cs typeface="Helvetica Neue"/>
                <a:sym typeface="Helvetica Neue"/>
              </a:rPr>
              <a:t>Report out with brief summary of your discussion.</a:t>
            </a:r>
            <a:endParaRPr dirty="0">
              <a:latin typeface="+mn-lt"/>
            </a:endParaRPr>
          </a:p>
          <a:p>
            <a:pPr marL="342900" lvl="0" indent="-342900" algn="l" rtl="0">
              <a:lnSpc>
                <a:spcPct val="107000"/>
              </a:lnSpc>
              <a:spcBef>
                <a:spcPts val="800"/>
              </a:spcBef>
              <a:spcAft>
                <a:spcPts val="0"/>
              </a:spcAft>
              <a:buSzPct val="74844"/>
              <a:buChar char="•"/>
            </a:pPr>
            <a:r>
              <a:rPr lang="en-US" sz="2600" dirty="0">
                <a:latin typeface="+mn-lt"/>
                <a:ea typeface="Helvetica Neue"/>
                <a:cs typeface="Helvetica Neue"/>
                <a:sym typeface="Helvetica Neue"/>
              </a:rPr>
              <a:t>Time frame: 20 minutes</a:t>
            </a:r>
            <a:endParaRPr sz="2600" dirty="0">
              <a:latin typeface="+mn-lt"/>
              <a:ea typeface="Helvetica Neue"/>
              <a:cs typeface="Helvetica Neue"/>
              <a:sym typeface="Helvetica Neue"/>
            </a:endParaRPr>
          </a:p>
          <a:p>
            <a:pPr marL="0" lvl="0" indent="0" algn="l" rtl="0">
              <a:lnSpc>
                <a:spcPct val="90000"/>
              </a:lnSpc>
              <a:spcBef>
                <a:spcPts val="1800"/>
              </a:spcBef>
              <a:spcAft>
                <a:spcPts val="0"/>
              </a:spcAft>
              <a:buSzPct val="69498"/>
              <a:buNone/>
            </a:pPr>
            <a:endParaRPr dirty="0"/>
          </a:p>
        </p:txBody>
      </p:sp>
      <p:sp>
        <p:nvSpPr>
          <p:cNvPr id="536" name="Google Shape;536;g26f6a81e9bd_0_9"/>
          <p:cNvSpPr txBox="1">
            <a:spLocks noGrp="1"/>
          </p:cNvSpPr>
          <p:nvPr>
            <p:ph type="body" idx="2"/>
          </p:nvPr>
        </p:nvSpPr>
        <p:spPr>
          <a:xfrm>
            <a:off x="6277511" y="1695236"/>
            <a:ext cx="5198722" cy="4212405"/>
          </a:xfrm>
          <a:prstGeom prst="rect">
            <a:avLst/>
          </a:prstGeom>
          <a:noFill/>
          <a:ln w="19050" cap="flat" cmpd="sng">
            <a:solidFill>
              <a:srgbClr val="00206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114300" lvl="0" indent="0" algn="ctr" rtl="0">
              <a:lnSpc>
                <a:spcPct val="90000"/>
              </a:lnSpc>
              <a:spcBef>
                <a:spcPts val="1000"/>
              </a:spcBef>
              <a:spcAft>
                <a:spcPts val="0"/>
              </a:spcAft>
              <a:buSzPct val="69498"/>
              <a:buNone/>
            </a:pPr>
            <a:r>
              <a:rPr lang="en-US" b="1" dirty="0">
                <a:latin typeface="+mn-lt"/>
              </a:rPr>
              <a:t>Care </a:t>
            </a:r>
            <a:r>
              <a:rPr lang="en-US" b="1" dirty="0">
                <a:latin typeface="+mn-lt"/>
                <a:ea typeface="Helvetica Neue"/>
                <a:cs typeface="Helvetica Neue"/>
                <a:sym typeface="Helvetica Neue"/>
              </a:rPr>
              <a:t>Planning Groups</a:t>
            </a:r>
            <a:endParaRPr b="1" dirty="0">
              <a:latin typeface="+mn-lt"/>
            </a:endParaRPr>
          </a:p>
          <a:p>
            <a:pPr marL="457200" lvl="0" indent="-342900" algn="l" rtl="0">
              <a:lnSpc>
                <a:spcPct val="90000"/>
              </a:lnSpc>
              <a:spcBef>
                <a:spcPts val="1000"/>
              </a:spcBef>
              <a:spcAft>
                <a:spcPts val="0"/>
              </a:spcAft>
              <a:buClr>
                <a:schemeClr val="dk1"/>
              </a:buClr>
              <a:buSzPct val="69498"/>
              <a:buChar char="•"/>
            </a:pPr>
            <a:r>
              <a:rPr lang="en-US" dirty="0">
                <a:latin typeface="+mn-lt"/>
                <a:ea typeface="Helvetica Neue"/>
                <a:cs typeface="Helvetica Neue"/>
                <a:sym typeface="Helvetica Neue"/>
              </a:rPr>
              <a:t>Brainstorm a care planning tool or process.</a:t>
            </a:r>
            <a:endParaRPr dirty="0">
              <a:latin typeface="+mn-lt"/>
            </a:endParaRPr>
          </a:p>
          <a:p>
            <a:pPr marL="457200" lvl="0" indent="-342900" algn="l" rtl="0">
              <a:lnSpc>
                <a:spcPct val="90000"/>
              </a:lnSpc>
              <a:spcBef>
                <a:spcPts val="1000"/>
              </a:spcBef>
              <a:spcAft>
                <a:spcPts val="0"/>
              </a:spcAft>
              <a:buClr>
                <a:schemeClr val="dk1"/>
              </a:buClr>
              <a:buSzPct val="69498"/>
              <a:buChar char="•"/>
            </a:pPr>
            <a:r>
              <a:rPr lang="en-US" dirty="0">
                <a:latin typeface="+mn-lt"/>
                <a:ea typeface="Helvetica Neue"/>
                <a:cs typeface="Helvetica Neue"/>
                <a:sym typeface="Helvetica Neue"/>
              </a:rPr>
              <a:t>What elements should be in the care plan?</a:t>
            </a:r>
            <a:endParaRPr dirty="0">
              <a:latin typeface="+mn-lt"/>
            </a:endParaRPr>
          </a:p>
          <a:p>
            <a:pPr marL="457200" lvl="0" indent="-342900" algn="l" rtl="0">
              <a:lnSpc>
                <a:spcPct val="90000"/>
              </a:lnSpc>
              <a:spcBef>
                <a:spcPts val="1000"/>
              </a:spcBef>
              <a:spcAft>
                <a:spcPts val="0"/>
              </a:spcAft>
              <a:buClr>
                <a:schemeClr val="dk1"/>
              </a:buClr>
              <a:buSzPct val="69498"/>
              <a:buChar char="•"/>
            </a:pPr>
            <a:r>
              <a:rPr lang="en-US" dirty="0">
                <a:latin typeface="+mn-lt"/>
                <a:ea typeface="Helvetica Neue"/>
                <a:cs typeface="Helvetica Neue"/>
                <a:sym typeface="Helvetica Neue"/>
              </a:rPr>
              <a:t>Who should be involved in the care plan?</a:t>
            </a:r>
            <a:endParaRPr dirty="0">
              <a:latin typeface="+mn-lt"/>
            </a:endParaRPr>
          </a:p>
          <a:p>
            <a:pPr marL="457200" lvl="0" indent="-342900" algn="l" rtl="0">
              <a:lnSpc>
                <a:spcPct val="90000"/>
              </a:lnSpc>
              <a:spcBef>
                <a:spcPts val="1000"/>
              </a:spcBef>
              <a:spcAft>
                <a:spcPts val="0"/>
              </a:spcAft>
              <a:buClr>
                <a:schemeClr val="dk1"/>
              </a:buClr>
              <a:buSzPct val="69498"/>
              <a:buChar char="•"/>
            </a:pPr>
            <a:r>
              <a:rPr lang="en-US" dirty="0">
                <a:latin typeface="+mn-lt"/>
                <a:ea typeface="Helvetica Neue"/>
                <a:cs typeface="Helvetica Neue"/>
                <a:sym typeface="Helvetica Neue"/>
              </a:rPr>
              <a:t>Based on discussion, create a draft care plan to share.</a:t>
            </a:r>
            <a:endParaRPr dirty="0">
              <a:latin typeface="+mn-lt"/>
            </a:endParaRPr>
          </a:p>
          <a:p>
            <a:pPr marL="457200" lvl="0" indent="-342900" algn="l" rtl="0">
              <a:lnSpc>
                <a:spcPct val="90000"/>
              </a:lnSpc>
              <a:spcBef>
                <a:spcPts val="1000"/>
              </a:spcBef>
              <a:spcAft>
                <a:spcPts val="0"/>
              </a:spcAft>
              <a:buClr>
                <a:schemeClr val="dk1"/>
              </a:buClr>
              <a:buSzPct val="69498"/>
              <a:buChar char="•"/>
            </a:pPr>
            <a:r>
              <a:rPr lang="en-US" dirty="0">
                <a:latin typeface="+mn-lt"/>
                <a:ea typeface="Helvetica Neue"/>
                <a:cs typeface="Helvetica Neue"/>
                <a:sym typeface="Helvetica Neue"/>
              </a:rPr>
              <a:t>Time frame: 20 minutes</a:t>
            </a:r>
            <a:endParaRPr dirty="0">
              <a:latin typeface="+mn-lt"/>
            </a:endParaRPr>
          </a:p>
          <a:p>
            <a:pPr marL="457200" lvl="0" indent="-228600" algn="l" rtl="0">
              <a:lnSpc>
                <a:spcPct val="90000"/>
              </a:lnSpc>
              <a:spcBef>
                <a:spcPts val="1000"/>
              </a:spcBef>
              <a:spcAft>
                <a:spcPts val="0"/>
              </a:spcAft>
              <a:buClr>
                <a:schemeClr val="dk1"/>
              </a:buClr>
              <a:buSzPct val="69498"/>
              <a:buNone/>
            </a:pPr>
            <a:endParaRPr dirty="0">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Shape 540"/>
        <p:cNvGrpSpPr/>
        <p:nvPr/>
      </p:nvGrpSpPr>
      <p:grpSpPr>
        <a:xfrm>
          <a:off x="0" y="0"/>
          <a:ext cx="0" cy="0"/>
          <a:chOff x="0" y="0"/>
          <a:chExt cx="0" cy="0"/>
        </a:xfrm>
      </p:grpSpPr>
      <p:sp>
        <p:nvSpPr>
          <p:cNvPr id="541" name="Google Shape;541;p54"/>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tx1"/>
                </a:solidFill>
                <a:latin typeface="+mj-lt"/>
                <a:ea typeface="Helvetica Neue"/>
                <a:cs typeface="Helvetica Neue"/>
                <a:sym typeface="Helvetica Neue"/>
              </a:rPr>
              <a:t>Group Sharing</a:t>
            </a:r>
            <a:endParaRPr b="1" dirty="0">
              <a:solidFill>
                <a:schemeClr val="tx1"/>
              </a:solidFill>
              <a:latin typeface="+mj-lt"/>
            </a:endParaRPr>
          </a:p>
        </p:txBody>
      </p:sp>
      <p:pic>
        <p:nvPicPr>
          <p:cNvPr id="542" name="Google Shape;542;p54"/>
          <p:cNvPicPr preferRelativeResize="0"/>
          <p:nvPr/>
        </p:nvPicPr>
        <p:blipFill rotWithShape="1">
          <a:blip r:embed="rId3">
            <a:alphaModFix/>
          </a:blip>
          <a:srcRect/>
          <a:stretch/>
        </p:blipFill>
        <p:spPr>
          <a:xfrm>
            <a:off x="3143892" y="1834128"/>
            <a:ext cx="5517223" cy="42706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Shape 546"/>
        <p:cNvGrpSpPr/>
        <p:nvPr/>
      </p:nvGrpSpPr>
      <p:grpSpPr>
        <a:xfrm>
          <a:off x="0" y="0"/>
          <a:ext cx="0" cy="0"/>
          <a:chOff x="0" y="0"/>
          <a:chExt cx="0" cy="0"/>
        </a:xfrm>
      </p:grpSpPr>
      <p:sp>
        <p:nvSpPr>
          <p:cNvPr id="547" name="Google Shape;547;p55"/>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dirty="0">
                <a:latin typeface="Helvetica Neue"/>
                <a:ea typeface="Helvetica Neue"/>
                <a:cs typeface="Helvetica Neue"/>
                <a:sym typeface="Helvetica Neue"/>
              </a:rPr>
              <a:t> </a:t>
            </a:r>
            <a:r>
              <a:rPr lang="en-US" sz="4000" b="1" dirty="0">
                <a:latin typeface="+mj-lt"/>
                <a:ea typeface="Helvetica Neue"/>
                <a:cs typeface="Helvetica Neue"/>
                <a:sym typeface="Helvetica Neue"/>
              </a:rPr>
              <a:t>Thank You!</a:t>
            </a:r>
            <a:endParaRPr sz="4000" b="1" dirty="0">
              <a:latin typeface="+mj-lt"/>
              <a:ea typeface="Helvetica Neue"/>
              <a:cs typeface="Helvetica Neue"/>
              <a:sym typeface="Helvetica Neue"/>
            </a:endParaRPr>
          </a:p>
        </p:txBody>
      </p:sp>
      <p:sp>
        <p:nvSpPr>
          <p:cNvPr id="548" name="Google Shape;548;p55"/>
          <p:cNvSpPr txBox="1">
            <a:spLocks noGrp="1"/>
          </p:cNvSpPr>
          <p:nvPr>
            <p:ph type="body" idx="1"/>
          </p:nvPr>
        </p:nvSpPr>
        <p:spPr>
          <a:xfrm>
            <a:off x="680321" y="1834128"/>
            <a:ext cx="9613800" cy="4761881"/>
          </a:xfrm>
          <a:prstGeom prst="rect">
            <a:avLst/>
          </a:prstGeom>
          <a:noFill/>
          <a:ln>
            <a:noFill/>
          </a:ln>
        </p:spPr>
        <p:txBody>
          <a:bodyPr spcFirstLastPara="1" wrap="square" lIns="91425" tIns="45700" rIns="91425" bIns="45700" anchor="t" anchorCtr="0">
            <a:noAutofit/>
          </a:bodyPr>
          <a:lstStyle/>
          <a:p>
            <a:pPr marL="228600" lvl="0" indent="-76200" algn="l" rtl="0">
              <a:lnSpc>
                <a:spcPct val="90000"/>
              </a:lnSpc>
              <a:spcBef>
                <a:spcPts val="0"/>
              </a:spcBef>
              <a:spcAft>
                <a:spcPts val="0"/>
              </a:spcAft>
              <a:buClr>
                <a:schemeClr val="lt1"/>
              </a:buClr>
              <a:buSzPts val="2400"/>
              <a:buNone/>
            </a:pPr>
            <a:r>
              <a:rPr lang="en-US" dirty="0">
                <a:latin typeface="+mn-lt"/>
                <a:ea typeface="Helvetica Neue"/>
                <a:cs typeface="Helvetica Neue"/>
                <a:sym typeface="Helvetica Neue"/>
              </a:rPr>
              <a:t>Amy Madden, MD</a:t>
            </a:r>
            <a:endParaRPr dirty="0">
              <a:latin typeface="+mn-lt"/>
            </a:endParaRPr>
          </a:p>
          <a:p>
            <a:pPr marL="228600" lvl="0" indent="-76200" algn="l" rtl="0">
              <a:lnSpc>
                <a:spcPct val="90000"/>
              </a:lnSpc>
              <a:spcBef>
                <a:spcPts val="0"/>
              </a:spcBef>
              <a:spcAft>
                <a:spcPts val="0"/>
              </a:spcAft>
              <a:buClr>
                <a:schemeClr val="lt1"/>
              </a:buClr>
              <a:buSzPts val="2400"/>
              <a:buNone/>
            </a:pPr>
            <a:r>
              <a:rPr lang="en-US" dirty="0">
                <a:latin typeface="+mn-lt"/>
                <a:ea typeface="Helvetica Neue"/>
                <a:cs typeface="Helvetica Neue"/>
                <a:sym typeface="Helvetica Neue"/>
              </a:rPr>
              <a:t>HealthReach</a:t>
            </a:r>
            <a:endParaRPr dirty="0">
              <a:latin typeface="+mn-lt"/>
            </a:endParaRPr>
          </a:p>
          <a:p>
            <a:pPr marL="228600" lvl="0" indent="-76200" algn="l" rtl="0">
              <a:lnSpc>
                <a:spcPct val="90000"/>
              </a:lnSpc>
              <a:spcBef>
                <a:spcPts val="0"/>
              </a:spcBef>
              <a:spcAft>
                <a:spcPts val="0"/>
              </a:spcAft>
              <a:buClr>
                <a:schemeClr val="lt1"/>
              </a:buClr>
              <a:buSzPts val="2400"/>
              <a:buNone/>
            </a:pPr>
            <a:r>
              <a:rPr lang="en-US" u="sng" dirty="0">
                <a:solidFill>
                  <a:schemeClr val="dk1"/>
                </a:solidFill>
                <a:latin typeface="+mn-lt"/>
                <a:ea typeface="Helvetica Neue"/>
                <a:cs typeface="Helvetica Neue"/>
                <a:sym typeface="Helvetica Neue"/>
                <a:hlinkClick r:id="rId3">
                  <a:extLst>
                    <a:ext uri="{A12FA001-AC4F-418D-AE19-62706E023703}">
                      <ahyp:hlinkClr xmlns:ahyp="http://schemas.microsoft.com/office/drawing/2018/hyperlinkcolor" val="tx"/>
                    </a:ext>
                  </a:extLst>
                </a:hlinkClick>
              </a:rPr>
              <a:t>amy.madden@healthreach.org</a:t>
            </a:r>
            <a:endParaRPr dirty="0">
              <a:solidFill>
                <a:schemeClr val="dk1"/>
              </a:solidFill>
              <a:latin typeface="+mn-lt"/>
              <a:ea typeface="Helvetica Neue"/>
              <a:cs typeface="Helvetica Neue"/>
              <a:sym typeface="Helvetica Neue"/>
            </a:endParaRPr>
          </a:p>
          <a:p>
            <a:pPr marL="228600" lvl="0" indent="-76200" algn="l" rtl="0">
              <a:lnSpc>
                <a:spcPct val="90000"/>
              </a:lnSpc>
              <a:spcBef>
                <a:spcPts val="0"/>
              </a:spcBef>
              <a:spcAft>
                <a:spcPts val="0"/>
              </a:spcAft>
              <a:buClr>
                <a:schemeClr val="lt1"/>
              </a:buClr>
              <a:buSzPts val="2400"/>
              <a:buNone/>
            </a:pPr>
            <a:endParaRPr dirty="0">
              <a:latin typeface="+mn-lt"/>
              <a:ea typeface="Helvetica Neue"/>
              <a:cs typeface="Helvetica Neue"/>
              <a:sym typeface="Helvetica Neue"/>
            </a:endParaRPr>
          </a:p>
          <a:p>
            <a:pPr marL="228600" lvl="0" indent="-76200" algn="l" rtl="0">
              <a:lnSpc>
                <a:spcPct val="90000"/>
              </a:lnSpc>
              <a:spcBef>
                <a:spcPts val="0"/>
              </a:spcBef>
              <a:spcAft>
                <a:spcPts val="0"/>
              </a:spcAft>
              <a:buClr>
                <a:schemeClr val="lt1"/>
              </a:buClr>
              <a:buSzPts val="2400"/>
              <a:buNone/>
            </a:pPr>
            <a:r>
              <a:rPr lang="en-US" dirty="0">
                <a:latin typeface="+mn-lt"/>
                <a:ea typeface="Helvetica Neue"/>
                <a:cs typeface="Helvetica Neue"/>
                <a:sym typeface="Helvetica Neue"/>
              </a:rPr>
              <a:t>Jill Carney</a:t>
            </a:r>
            <a:endParaRPr dirty="0">
              <a:latin typeface="+mn-lt"/>
            </a:endParaRPr>
          </a:p>
          <a:p>
            <a:pPr marL="228600" lvl="0" indent="-76200" algn="l" rtl="0">
              <a:lnSpc>
                <a:spcPct val="90000"/>
              </a:lnSpc>
              <a:spcBef>
                <a:spcPts val="0"/>
              </a:spcBef>
              <a:spcAft>
                <a:spcPts val="0"/>
              </a:spcAft>
              <a:buClr>
                <a:schemeClr val="lt1"/>
              </a:buClr>
              <a:buSzPts val="2400"/>
              <a:buNone/>
            </a:pPr>
            <a:r>
              <a:rPr lang="en-US" dirty="0">
                <a:latin typeface="+mn-lt"/>
                <a:ea typeface="Helvetica Neue"/>
                <a:cs typeface="Helvetica Neue"/>
                <a:sym typeface="Helvetica Neue"/>
              </a:rPr>
              <a:t>Alzheimer’s Association, Maine Chapter</a:t>
            </a:r>
            <a:endParaRPr dirty="0">
              <a:latin typeface="+mn-lt"/>
            </a:endParaRPr>
          </a:p>
          <a:p>
            <a:pPr marL="228600" lvl="0" indent="-76200" algn="l" rtl="0">
              <a:lnSpc>
                <a:spcPct val="90000"/>
              </a:lnSpc>
              <a:spcBef>
                <a:spcPts val="0"/>
              </a:spcBef>
              <a:spcAft>
                <a:spcPts val="0"/>
              </a:spcAft>
              <a:buClr>
                <a:schemeClr val="lt1"/>
              </a:buClr>
              <a:buSzPts val="2400"/>
              <a:buNone/>
            </a:pPr>
            <a:r>
              <a:rPr lang="en-US" u="sng" dirty="0">
                <a:solidFill>
                  <a:schemeClr val="dk1"/>
                </a:solidFill>
                <a:latin typeface="+mn-lt"/>
                <a:ea typeface="Helvetica Neue"/>
                <a:cs typeface="Helvetica Neue"/>
                <a:sym typeface="Helvetica Neue"/>
                <a:hlinkClick r:id="rId4">
                  <a:extLst>
                    <a:ext uri="{A12FA001-AC4F-418D-AE19-62706E023703}">
                      <ahyp:hlinkClr xmlns:ahyp="http://schemas.microsoft.com/office/drawing/2018/hyperlinkcolor" val="tx"/>
                    </a:ext>
                  </a:extLst>
                </a:hlinkClick>
              </a:rPr>
              <a:t>jecarney@alz.org</a:t>
            </a:r>
            <a:endParaRPr dirty="0">
              <a:solidFill>
                <a:schemeClr val="dk1"/>
              </a:solidFill>
              <a:latin typeface="+mn-lt"/>
              <a:ea typeface="Helvetica Neue"/>
              <a:cs typeface="Helvetica Neue"/>
              <a:sym typeface="Helvetica Neue"/>
            </a:endParaRPr>
          </a:p>
          <a:p>
            <a:pPr marL="228600" lvl="0" indent="-76200" algn="l" rtl="0">
              <a:lnSpc>
                <a:spcPct val="90000"/>
              </a:lnSpc>
              <a:spcBef>
                <a:spcPts val="0"/>
              </a:spcBef>
              <a:spcAft>
                <a:spcPts val="0"/>
              </a:spcAft>
              <a:buClr>
                <a:schemeClr val="lt1"/>
              </a:buClr>
              <a:buSzPts val="2400"/>
              <a:buNone/>
            </a:pPr>
            <a:endParaRPr dirty="0">
              <a:latin typeface="+mn-lt"/>
              <a:ea typeface="Helvetica Neue"/>
              <a:cs typeface="Helvetica Neue"/>
              <a:sym typeface="Helvetica Neue"/>
            </a:endParaRPr>
          </a:p>
          <a:p>
            <a:pPr marL="228600" lvl="0" indent="-76200" algn="l" rtl="0">
              <a:lnSpc>
                <a:spcPct val="90000"/>
              </a:lnSpc>
              <a:spcBef>
                <a:spcPts val="0"/>
              </a:spcBef>
              <a:spcAft>
                <a:spcPts val="0"/>
              </a:spcAft>
              <a:buClr>
                <a:schemeClr val="lt1"/>
              </a:buClr>
              <a:buSzPts val="2400"/>
              <a:buNone/>
            </a:pPr>
            <a:r>
              <a:rPr lang="en-US" dirty="0">
                <a:latin typeface="+mn-lt"/>
                <a:ea typeface="Helvetica Neue"/>
                <a:cs typeface="Helvetica Neue"/>
                <a:sym typeface="Helvetica Neue"/>
              </a:rPr>
              <a:t>Al May, MPH</a:t>
            </a:r>
            <a:endParaRPr dirty="0">
              <a:latin typeface="+mn-lt"/>
            </a:endParaRPr>
          </a:p>
          <a:p>
            <a:pPr marL="228600" lvl="0" indent="-76200" algn="l" rtl="0">
              <a:lnSpc>
                <a:spcPct val="90000"/>
              </a:lnSpc>
              <a:spcBef>
                <a:spcPts val="0"/>
              </a:spcBef>
              <a:spcAft>
                <a:spcPts val="0"/>
              </a:spcAft>
              <a:buClr>
                <a:schemeClr val="lt1"/>
              </a:buClr>
              <a:buSzPts val="2400"/>
              <a:buNone/>
            </a:pPr>
            <a:r>
              <a:rPr lang="en-US" dirty="0">
                <a:latin typeface="+mn-lt"/>
                <a:ea typeface="Helvetica Neue"/>
                <a:cs typeface="Helvetica Neue"/>
                <a:sym typeface="Helvetica Neue"/>
              </a:rPr>
              <a:t>Maine CDC Downeast Public Health District</a:t>
            </a:r>
            <a:endParaRPr dirty="0">
              <a:latin typeface="+mn-lt"/>
            </a:endParaRPr>
          </a:p>
          <a:p>
            <a:pPr marL="228600" lvl="0" indent="-76200" algn="l" rtl="0">
              <a:lnSpc>
                <a:spcPct val="90000"/>
              </a:lnSpc>
              <a:spcBef>
                <a:spcPts val="0"/>
              </a:spcBef>
              <a:spcAft>
                <a:spcPts val="0"/>
              </a:spcAft>
              <a:buClr>
                <a:schemeClr val="lt1"/>
              </a:buClr>
              <a:buSzPts val="2400"/>
              <a:buNone/>
            </a:pPr>
            <a:r>
              <a:rPr lang="en-US" u="sng" dirty="0">
                <a:solidFill>
                  <a:schemeClr val="dk1"/>
                </a:solidFill>
                <a:latin typeface="+mn-lt"/>
                <a:ea typeface="Helvetica Neue"/>
                <a:cs typeface="Helvetica Neue"/>
                <a:sym typeface="Helvetica Neue"/>
                <a:hlinkClick r:id="rId5">
                  <a:extLst>
                    <a:ext uri="{A12FA001-AC4F-418D-AE19-62706E023703}">
                      <ahyp:hlinkClr xmlns:ahyp="http://schemas.microsoft.com/office/drawing/2018/hyperlinkcolor" val="tx"/>
                    </a:ext>
                  </a:extLst>
                </a:hlinkClick>
              </a:rPr>
              <a:t>alfred.may@maine.gov</a:t>
            </a:r>
            <a:r>
              <a:rPr lang="en-US" dirty="0">
                <a:solidFill>
                  <a:schemeClr val="dk1"/>
                </a:solidFill>
                <a:latin typeface="+mn-lt"/>
                <a:ea typeface="Helvetica Neue"/>
                <a:cs typeface="Helvetica Neue"/>
                <a:sym typeface="Helvetica Neue"/>
              </a:rPr>
              <a:t> </a:t>
            </a:r>
            <a:endParaRPr dirty="0">
              <a:solidFill>
                <a:schemeClr val="dk1"/>
              </a:solidFill>
              <a:latin typeface="+mn-lt"/>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34"/>
        <p:cNvGrpSpPr/>
        <p:nvPr/>
      </p:nvGrpSpPr>
      <p:grpSpPr>
        <a:xfrm>
          <a:off x="0" y="0"/>
          <a:ext cx="0" cy="0"/>
          <a:chOff x="0" y="0"/>
          <a:chExt cx="0" cy="0"/>
        </a:xfrm>
      </p:grpSpPr>
      <p:sp>
        <p:nvSpPr>
          <p:cNvPr id="335" name="Google Shape;335;p42"/>
          <p:cNvSpPr txBox="1">
            <a:spLocks noGrp="1"/>
          </p:cNvSpPr>
          <p:nvPr>
            <p:ph type="title"/>
          </p:nvPr>
        </p:nvSpPr>
        <p:spPr>
          <a:xfrm>
            <a:off x="839788" y="457199"/>
            <a:ext cx="3932237" cy="176253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88888"/>
              <a:buFont typeface="Calibri"/>
              <a:buNone/>
            </a:pPr>
            <a:r>
              <a:rPr lang="en-US" sz="4000" b="1" dirty="0">
                <a:solidFill>
                  <a:schemeClr val="lt2"/>
                </a:solidFill>
                <a:latin typeface="Arial"/>
                <a:ea typeface="Arial"/>
                <a:cs typeface="Arial"/>
                <a:sym typeface="Arial"/>
              </a:rPr>
              <a:t>What is Dementia and Alzheimer’s Disease?</a:t>
            </a:r>
            <a:endParaRPr dirty="0"/>
          </a:p>
        </p:txBody>
      </p:sp>
      <p:sp>
        <p:nvSpPr>
          <p:cNvPr id="336" name="Google Shape;336;p42"/>
          <p:cNvSpPr txBox="1">
            <a:spLocks noGrp="1"/>
          </p:cNvSpPr>
          <p:nvPr>
            <p:ph type="body" idx="1"/>
          </p:nvPr>
        </p:nvSpPr>
        <p:spPr>
          <a:xfrm>
            <a:off x="449370" y="2468552"/>
            <a:ext cx="3932237" cy="3856382"/>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1600"/>
              <a:buFont typeface="Arial"/>
              <a:buChar char="•"/>
            </a:pPr>
            <a:r>
              <a:rPr lang="en-US" sz="2400" b="1" dirty="0">
                <a:solidFill>
                  <a:schemeClr val="lt1"/>
                </a:solidFill>
                <a:latin typeface="Arial"/>
                <a:ea typeface="Arial"/>
                <a:cs typeface="Arial"/>
                <a:sym typeface="Arial"/>
              </a:rPr>
              <a:t>Dementia is not a normal part of aging</a:t>
            </a:r>
            <a:endParaRPr dirty="0"/>
          </a:p>
          <a:p>
            <a:pPr marL="571500" lvl="0" indent="-342900" algn="l" rtl="0">
              <a:lnSpc>
                <a:spcPct val="90000"/>
              </a:lnSpc>
              <a:spcBef>
                <a:spcPts val="1000"/>
              </a:spcBef>
              <a:spcAft>
                <a:spcPts val="0"/>
              </a:spcAft>
              <a:buSzPts val="1600"/>
              <a:buFont typeface="Arial"/>
              <a:buChar char="•"/>
            </a:pPr>
            <a:r>
              <a:rPr lang="en-US" sz="2400" b="1" dirty="0">
                <a:solidFill>
                  <a:schemeClr val="lt1"/>
                </a:solidFill>
                <a:latin typeface="Arial"/>
                <a:ea typeface="Arial"/>
                <a:cs typeface="Arial"/>
                <a:sym typeface="Arial"/>
              </a:rPr>
              <a:t>It is caused by damage to brain cells that affect their ability to communicate.</a:t>
            </a:r>
            <a:endParaRPr dirty="0"/>
          </a:p>
          <a:p>
            <a:pPr marL="571500" lvl="0" indent="-342900" algn="l" rtl="0">
              <a:lnSpc>
                <a:spcPct val="90000"/>
              </a:lnSpc>
              <a:spcBef>
                <a:spcPts val="1000"/>
              </a:spcBef>
              <a:spcAft>
                <a:spcPts val="0"/>
              </a:spcAft>
              <a:buSzPts val="1600"/>
              <a:buFont typeface="Arial"/>
              <a:buChar char="•"/>
            </a:pPr>
            <a:r>
              <a:rPr lang="en-US" sz="2400" b="1" dirty="0">
                <a:solidFill>
                  <a:schemeClr val="lt1"/>
                </a:solidFill>
                <a:latin typeface="Arial"/>
                <a:ea typeface="Arial"/>
                <a:cs typeface="Arial"/>
                <a:sym typeface="Arial"/>
              </a:rPr>
              <a:t>It affects cognitive function, thinking, behavior, and feelings. </a:t>
            </a:r>
            <a:endParaRPr dirty="0"/>
          </a:p>
        </p:txBody>
      </p:sp>
      <p:pic>
        <p:nvPicPr>
          <p:cNvPr id="337" name="Google Shape;337;p42"/>
          <p:cNvPicPr preferRelativeResize="0">
            <a:picLocks noGrp="1"/>
          </p:cNvPicPr>
          <p:nvPr>
            <p:ph type="pic" idx="2"/>
          </p:nvPr>
        </p:nvPicPr>
        <p:blipFill rotWithShape="1">
          <a:blip r:embed="rId3">
            <a:alphaModFix/>
          </a:blip>
          <a:srcRect l="5172" r="5172"/>
          <a:stretch/>
        </p:blipFill>
        <p:spPr>
          <a:xfrm>
            <a:off x="5060272" y="874782"/>
            <a:ext cx="6866684" cy="53615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2"/>
        <p:cNvGrpSpPr/>
        <p:nvPr/>
      </p:nvGrpSpPr>
      <p:grpSpPr>
        <a:xfrm>
          <a:off x="0" y="0"/>
          <a:ext cx="0" cy="0"/>
          <a:chOff x="0" y="0"/>
          <a:chExt cx="0" cy="0"/>
        </a:xfrm>
      </p:grpSpPr>
      <p:sp>
        <p:nvSpPr>
          <p:cNvPr id="343" name="Google Shape;343;p10"/>
          <p:cNvSpPr txBox="1">
            <a:spLocks noGrp="1"/>
          </p:cNvSpPr>
          <p:nvPr>
            <p:ph type="title"/>
          </p:nvPr>
        </p:nvSpPr>
        <p:spPr>
          <a:xfrm>
            <a:off x="680321" y="457341"/>
            <a:ext cx="9613859" cy="12256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solidFill>
                  <a:schemeClr val="dk1"/>
                </a:solidFill>
                <a:latin typeface="Arial"/>
                <a:ea typeface="Arial"/>
                <a:cs typeface="Arial"/>
                <a:sym typeface="Arial"/>
              </a:rPr>
              <a:t>Dementia Risk Factors</a:t>
            </a:r>
            <a:endParaRPr b="1" dirty="0">
              <a:solidFill>
                <a:schemeClr val="dk1"/>
              </a:solidFill>
              <a:latin typeface="Arial"/>
              <a:ea typeface="Arial"/>
              <a:cs typeface="Arial"/>
              <a:sym typeface="Arial"/>
            </a:endParaRPr>
          </a:p>
        </p:txBody>
      </p:sp>
      <p:pic>
        <p:nvPicPr>
          <p:cNvPr id="344" name="Google Shape;344;p10"/>
          <p:cNvPicPr preferRelativeResize="0"/>
          <p:nvPr/>
        </p:nvPicPr>
        <p:blipFill rotWithShape="1">
          <a:blip r:embed="rId3">
            <a:alphaModFix/>
          </a:blip>
          <a:srcRect/>
          <a:stretch/>
        </p:blipFill>
        <p:spPr>
          <a:xfrm>
            <a:off x="6295289" y="1922759"/>
            <a:ext cx="4771143" cy="4477901"/>
          </a:xfrm>
          <a:prstGeom prst="rect">
            <a:avLst/>
          </a:prstGeom>
          <a:noFill/>
          <a:ln>
            <a:noFill/>
          </a:ln>
        </p:spPr>
      </p:pic>
      <p:pic>
        <p:nvPicPr>
          <p:cNvPr id="345" name="Google Shape;345;p10"/>
          <p:cNvPicPr preferRelativeResize="0"/>
          <p:nvPr/>
        </p:nvPicPr>
        <p:blipFill rotWithShape="1">
          <a:blip r:embed="rId4">
            <a:alphaModFix/>
          </a:blip>
          <a:srcRect/>
          <a:stretch/>
        </p:blipFill>
        <p:spPr>
          <a:xfrm>
            <a:off x="1075086" y="1910767"/>
            <a:ext cx="4723590" cy="4477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Helvetica Neue"/>
              <a:buNone/>
            </a:pPr>
            <a:r>
              <a:rPr lang="en-US" sz="4000" b="1" dirty="0">
                <a:latin typeface="Arial"/>
                <a:ea typeface="Arial"/>
                <a:cs typeface="Arial"/>
                <a:sym typeface="Arial"/>
              </a:rPr>
              <a:t>Scope of the ADRD Public Health Crisis</a:t>
            </a:r>
            <a:endParaRPr b="1" dirty="0">
              <a:latin typeface="Arial"/>
              <a:ea typeface="Arial"/>
              <a:cs typeface="Arial"/>
              <a:sym typeface="Arial"/>
            </a:endParaRPr>
          </a:p>
        </p:txBody>
      </p:sp>
      <p:pic>
        <p:nvPicPr>
          <p:cNvPr id="351" name="Google Shape;351;p5"/>
          <p:cNvPicPr preferRelativeResize="0"/>
          <p:nvPr/>
        </p:nvPicPr>
        <p:blipFill rotWithShape="1">
          <a:blip r:embed="rId3">
            <a:alphaModFix/>
          </a:blip>
          <a:srcRect/>
          <a:stretch/>
        </p:blipFill>
        <p:spPr>
          <a:xfrm>
            <a:off x="421550" y="2007272"/>
            <a:ext cx="3613350" cy="3613350"/>
          </a:xfrm>
          <a:prstGeom prst="rect">
            <a:avLst/>
          </a:prstGeom>
          <a:noFill/>
          <a:ln>
            <a:noFill/>
          </a:ln>
        </p:spPr>
      </p:pic>
      <p:pic>
        <p:nvPicPr>
          <p:cNvPr id="352" name="Google Shape;352;p5"/>
          <p:cNvPicPr preferRelativeResize="0"/>
          <p:nvPr/>
        </p:nvPicPr>
        <p:blipFill rotWithShape="1">
          <a:blip r:embed="rId4">
            <a:alphaModFix/>
          </a:blip>
          <a:srcRect/>
          <a:stretch/>
        </p:blipFill>
        <p:spPr>
          <a:xfrm>
            <a:off x="4236317" y="2007272"/>
            <a:ext cx="3613350" cy="3613350"/>
          </a:xfrm>
          <a:prstGeom prst="rect">
            <a:avLst/>
          </a:prstGeom>
          <a:noFill/>
          <a:ln>
            <a:noFill/>
          </a:ln>
        </p:spPr>
      </p:pic>
      <p:pic>
        <p:nvPicPr>
          <p:cNvPr id="353" name="Google Shape;353;p5"/>
          <p:cNvPicPr preferRelativeResize="0"/>
          <p:nvPr/>
        </p:nvPicPr>
        <p:blipFill rotWithShape="1">
          <a:blip r:embed="rId5">
            <a:alphaModFix/>
          </a:blip>
          <a:srcRect/>
          <a:stretch/>
        </p:blipFill>
        <p:spPr>
          <a:xfrm>
            <a:off x="8051084" y="2007272"/>
            <a:ext cx="3613350" cy="3613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Helvetica Neue"/>
              <a:buNone/>
            </a:pPr>
            <a:r>
              <a:rPr lang="en-US" sz="4000" b="1" dirty="0">
                <a:latin typeface="Arial"/>
                <a:ea typeface="Arial"/>
                <a:cs typeface="Arial"/>
                <a:sym typeface="Arial"/>
              </a:rPr>
              <a:t>Dementia Caregivers</a:t>
            </a:r>
            <a:endParaRPr b="1" dirty="0">
              <a:latin typeface="Arial"/>
              <a:ea typeface="Arial"/>
              <a:cs typeface="Arial"/>
              <a:sym typeface="Arial"/>
            </a:endParaRPr>
          </a:p>
        </p:txBody>
      </p:sp>
      <p:pic>
        <p:nvPicPr>
          <p:cNvPr id="359" name="Google Shape;359;p6"/>
          <p:cNvPicPr preferRelativeResize="0"/>
          <p:nvPr/>
        </p:nvPicPr>
        <p:blipFill rotWithShape="1">
          <a:blip r:embed="rId3">
            <a:alphaModFix/>
          </a:blip>
          <a:srcRect/>
          <a:stretch/>
        </p:blipFill>
        <p:spPr>
          <a:xfrm>
            <a:off x="307275" y="2057994"/>
            <a:ext cx="3761601" cy="3761601"/>
          </a:xfrm>
          <a:prstGeom prst="rect">
            <a:avLst/>
          </a:prstGeom>
          <a:noFill/>
          <a:ln>
            <a:noFill/>
          </a:ln>
        </p:spPr>
      </p:pic>
      <p:pic>
        <p:nvPicPr>
          <p:cNvPr id="360" name="Google Shape;360;p6"/>
          <p:cNvPicPr preferRelativeResize="0"/>
          <p:nvPr/>
        </p:nvPicPr>
        <p:blipFill rotWithShape="1">
          <a:blip r:embed="rId4">
            <a:alphaModFix/>
          </a:blip>
          <a:srcRect/>
          <a:stretch/>
        </p:blipFill>
        <p:spPr>
          <a:xfrm>
            <a:off x="4215199" y="2057994"/>
            <a:ext cx="3761601" cy="3761601"/>
          </a:xfrm>
          <a:prstGeom prst="rect">
            <a:avLst/>
          </a:prstGeom>
          <a:noFill/>
          <a:ln>
            <a:noFill/>
          </a:ln>
        </p:spPr>
      </p:pic>
      <p:pic>
        <p:nvPicPr>
          <p:cNvPr id="361" name="Google Shape;361;p6"/>
          <p:cNvPicPr preferRelativeResize="0"/>
          <p:nvPr/>
        </p:nvPicPr>
        <p:blipFill rotWithShape="1">
          <a:blip r:embed="rId5">
            <a:alphaModFix/>
          </a:blip>
          <a:srcRect/>
          <a:stretch/>
        </p:blipFill>
        <p:spPr>
          <a:xfrm>
            <a:off x="8124201" y="2057994"/>
            <a:ext cx="3760524" cy="37605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p:nvPr/>
        </p:nvSpPr>
        <p:spPr>
          <a:xfrm>
            <a:off x="7412182" y="0"/>
            <a:ext cx="4779818" cy="6858000"/>
          </a:xfrm>
          <a:prstGeom prst="rect">
            <a:avLst/>
          </a:prstGeom>
          <a:solidFill>
            <a:srgbClr val="154CA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Arial"/>
              <a:ea typeface="Arial"/>
              <a:cs typeface="Arial"/>
              <a:sym typeface="Arial"/>
            </a:endParaRPr>
          </a:p>
        </p:txBody>
      </p:sp>
      <p:sp>
        <p:nvSpPr>
          <p:cNvPr id="368" name="Google Shape;368;p43"/>
          <p:cNvSpPr txBox="1"/>
          <p:nvPr/>
        </p:nvSpPr>
        <p:spPr>
          <a:xfrm>
            <a:off x="7944581" y="540838"/>
            <a:ext cx="3899285" cy="13387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154CA0"/>
              </a:buClr>
              <a:buSzPts val="1400"/>
              <a:buFont typeface="Arial"/>
              <a:buNone/>
            </a:pPr>
            <a:r>
              <a:rPr lang="en-US" sz="1800" b="1" i="0" u="none" strike="noStrike" cap="none" dirty="0">
                <a:solidFill>
                  <a:srgbClr val="154CA0"/>
                </a:solidFill>
                <a:latin typeface="Arial"/>
                <a:ea typeface="Arial"/>
                <a:cs typeface="Arial"/>
                <a:sym typeface="Arial"/>
              </a:rPr>
              <a:t>THE NUMBER OF PEOPLE LIVING WITH COGNITIVE DECLINE INCREASES WITH AGE.</a:t>
            </a:r>
            <a:endParaRPr sz="1800" b="1" i="1" u="none" strike="noStrike" cap="none" dirty="0">
              <a:solidFill>
                <a:srgbClr val="154CA0"/>
              </a:solidFill>
              <a:latin typeface="Arial"/>
              <a:ea typeface="Arial"/>
              <a:cs typeface="Arial"/>
              <a:sym typeface="Arial"/>
            </a:endParaRPr>
          </a:p>
        </p:txBody>
      </p:sp>
      <p:sp>
        <p:nvSpPr>
          <p:cNvPr id="369" name="Google Shape;369;p43"/>
          <p:cNvSpPr txBox="1"/>
          <p:nvPr/>
        </p:nvSpPr>
        <p:spPr>
          <a:xfrm>
            <a:off x="7944581" y="2174206"/>
            <a:ext cx="3899285"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154CA0"/>
              </a:buClr>
              <a:buSzPts val="1400"/>
              <a:buFont typeface="Arial"/>
              <a:buNone/>
            </a:pPr>
            <a:r>
              <a:rPr lang="en-US" sz="1800" b="1" i="0" u="none" strike="noStrike" cap="none" dirty="0">
                <a:solidFill>
                  <a:srgbClr val="154CA0"/>
                </a:solidFill>
                <a:latin typeface="Arial"/>
                <a:ea typeface="Arial"/>
                <a:cs typeface="Arial"/>
                <a:sym typeface="Arial"/>
              </a:rPr>
              <a:t>IN 2023, AN ESTIMATED 6.7 MILLION AMERICANS ARE LIVING WITH ALZHEIMER’S. </a:t>
            </a:r>
          </a:p>
          <a:p>
            <a:pPr marL="0" marR="0" lvl="0" indent="0" algn="l" rtl="0">
              <a:lnSpc>
                <a:spcPct val="150000"/>
              </a:lnSpc>
              <a:spcBef>
                <a:spcPts val="0"/>
              </a:spcBef>
              <a:spcAft>
                <a:spcPts val="0"/>
              </a:spcAft>
              <a:buClr>
                <a:srgbClr val="154CA0"/>
              </a:buClr>
              <a:buSzPts val="1400"/>
              <a:buFont typeface="Arial"/>
              <a:buNone/>
            </a:pPr>
            <a:r>
              <a:rPr lang="en-US" sz="1800" b="1" i="0" u="none" strike="noStrike" cap="none" dirty="0">
                <a:solidFill>
                  <a:srgbClr val="154CA0"/>
                </a:solidFill>
                <a:latin typeface="Arial"/>
                <a:ea typeface="Arial"/>
                <a:cs typeface="Arial"/>
                <a:sym typeface="Arial"/>
              </a:rPr>
              <a:t>BY 2060, IT IS EXPECTED TO DOUBLE.</a:t>
            </a:r>
            <a:endParaRPr sz="1800" b="0" i="0" u="none" strike="noStrike" cap="none" dirty="0">
              <a:solidFill>
                <a:srgbClr val="000000"/>
              </a:solidFill>
              <a:latin typeface="Arial"/>
              <a:ea typeface="Arial"/>
              <a:cs typeface="Arial"/>
              <a:sym typeface="Arial"/>
            </a:endParaRPr>
          </a:p>
        </p:txBody>
      </p:sp>
      <p:sp>
        <p:nvSpPr>
          <p:cNvPr id="370" name="Google Shape;370;p43"/>
          <p:cNvSpPr txBox="1"/>
          <p:nvPr/>
        </p:nvSpPr>
        <p:spPr>
          <a:xfrm>
            <a:off x="7913415" y="4638571"/>
            <a:ext cx="3542269"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154CA0"/>
              </a:buClr>
              <a:buSzPts val="1400"/>
              <a:buFont typeface="Arial"/>
              <a:buNone/>
            </a:pPr>
            <a:r>
              <a:rPr lang="en-US" sz="1800" b="1" i="0" u="none" strike="noStrike" cap="none" dirty="0">
                <a:solidFill>
                  <a:srgbClr val="154CA0"/>
                </a:solidFill>
                <a:latin typeface="Arial"/>
                <a:ea typeface="Arial"/>
                <a:cs typeface="Arial"/>
                <a:sym typeface="Arial"/>
              </a:rPr>
              <a:t>ALZHEIMER’S KILLS MORE PEOPLE THAN BREAST CANCER AND PROSTATE CANCER COMBINED.</a:t>
            </a:r>
            <a:endParaRPr sz="1800" b="0" i="0" u="none" strike="noStrike" cap="none" dirty="0">
              <a:solidFill>
                <a:srgbClr val="154CA0"/>
              </a:solidFill>
              <a:latin typeface="Arial"/>
              <a:ea typeface="Arial"/>
              <a:cs typeface="Arial"/>
              <a:sym typeface="Arial"/>
            </a:endParaRPr>
          </a:p>
        </p:txBody>
      </p:sp>
      <p:sp>
        <p:nvSpPr>
          <p:cNvPr id="371" name="Google Shape;371;p43"/>
          <p:cNvSpPr txBox="1"/>
          <p:nvPr/>
        </p:nvSpPr>
        <p:spPr>
          <a:xfrm>
            <a:off x="393092" y="370872"/>
            <a:ext cx="6593862" cy="66937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5AC2B3"/>
              </a:buClr>
              <a:buSzPts val="2800"/>
              <a:buFont typeface="Arial"/>
              <a:buNone/>
            </a:pPr>
            <a:r>
              <a:rPr lang="en-US" sz="3000" b="1" i="0" u="none" strike="noStrike" cap="none" dirty="0">
                <a:solidFill>
                  <a:srgbClr val="5AC2B3"/>
                </a:solidFill>
                <a:latin typeface="Arial"/>
                <a:ea typeface="Arial"/>
                <a:cs typeface="Arial"/>
                <a:sym typeface="Arial"/>
              </a:rPr>
              <a:t>PUBLIC HEALTH MUST ACT NOW</a:t>
            </a:r>
            <a:endParaRPr sz="3000" b="0" i="0" u="none" strike="noStrike" cap="none" dirty="0">
              <a:solidFill>
                <a:srgbClr val="000000"/>
              </a:solidFill>
              <a:latin typeface="Arial"/>
              <a:ea typeface="Arial"/>
              <a:cs typeface="Arial"/>
              <a:sym typeface="Arial"/>
            </a:endParaRPr>
          </a:p>
        </p:txBody>
      </p:sp>
      <p:grpSp>
        <p:nvGrpSpPr>
          <p:cNvPr id="372" name="Google Shape;372;p43"/>
          <p:cNvGrpSpPr/>
          <p:nvPr/>
        </p:nvGrpSpPr>
        <p:grpSpPr>
          <a:xfrm>
            <a:off x="415896" y="900736"/>
            <a:ext cx="6789997" cy="5459039"/>
            <a:chOff x="415896" y="1114492"/>
            <a:chExt cx="6789997" cy="5459039"/>
          </a:xfrm>
        </p:grpSpPr>
        <p:sp>
          <p:nvSpPr>
            <p:cNvPr id="373" name="Google Shape;373;p43"/>
            <p:cNvSpPr/>
            <p:nvPr/>
          </p:nvSpPr>
          <p:spPr>
            <a:xfrm>
              <a:off x="485015" y="1371026"/>
              <a:ext cx="2873309" cy="10880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Arial"/>
                <a:ea typeface="Arial"/>
                <a:cs typeface="Arial"/>
                <a:sym typeface="Arial"/>
              </a:endParaRPr>
            </a:p>
          </p:txBody>
        </p:sp>
        <p:graphicFrame>
          <p:nvGraphicFramePr>
            <p:cNvPr id="374" name="Google Shape;374;p43"/>
            <p:cNvGraphicFramePr/>
            <p:nvPr/>
          </p:nvGraphicFramePr>
          <p:xfrm>
            <a:off x="415896" y="1114492"/>
            <a:ext cx="6763021" cy="4764371"/>
          </p:xfrm>
          <a:graphic>
            <a:graphicData uri="http://schemas.openxmlformats.org/drawingml/2006/chart">
              <c:chart xmlns:c="http://schemas.openxmlformats.org/drawingml/2006/chart" xmlns:r="http://schemas.openxmlformats.org/officeDocument/2006/relationships" r:id="rId3"/>
            </a:graphicData>
          </a:graphic>
        </p:graphicFrame>
        <p:sp>
          <p:nvSpPr>
            <p:cNvPr id="375" name="Google Shape;375;p43"/>
            <p:cNvSpPr/>
            <p:nvPr/>
          </p:nvSpPr>
          <p:spPr>
            <a:xfrm>
              <a:off x="415896" y="1270000"/>
              <a:ext cx="5037036" cy="5679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PROJECTED ALZHEIMER’S PREVALENCE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AND COSTS</a:t>
              </a:r>
              <a:endParaRPr sz="1400" b="0" i="0" u="none" strike="noStrike" cap="none" dirty="0">
                <a:solidFill>
                  <a:srgbClr val="000000"/>
                </a:solidFill>
                <a:latin typeface="Arial"/>
                <a:ea typeface="Arial"/>
                <a:cs typeface="Arial"/>
                <a:sym typeface="Arial"/>
              </a:endParaRPr>
            </a:p>
          </p:txBody>
        </p:sp>
        <p:grpSp>
          <p:nvGrpSpPr>
            <p:cNvPr id="376" name="Google Shape;376;p43"/>
            <p:cNvGrpSpPr/>
            <p:nvPr/>
          </p:nvGrpSpPr>
          <p:grpSpPr>
            <a:xfrm>
              <a:off x="5015395" y="6019533"/>
              <a:ext cx="2190498" cy="553998"/>
              <a:chOff x="4790307" y="6035592"/>
              <a:chExt cx="2190498" cy="553998"/>
            </a:xfrm>
          </p:grpSpPr>
          <p:sp>
            <p:nvSpPr>
              <p:cNvPr id="377" name="Google Shape;377;p43"/>
              <p:cNvSpPr/>
              <p:nvPr/>
            </p:nvSpPr>
            <p:spPr>
              <a:xfrm>
                <a:off x="4790307" y="6217048"/>
                <a:ext cx="191087" cy="191087"/>
              </a:xfrm>
              <a:prstGeom prst="rect">
                <a:avLst/>
              </a:prstGeom>
              <a:solidFill>
                <a:srgbClr val="4A0D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Arial"/>
                  <a:ea typeface="Arial"/>
                  <a:cs typeface="Arial"/>
                  <a:sym typeface="Arial"/>
                </a:endParaRPr>
              </a:p>
            </p:txBody>
          </p:sp>
          <p:sp>
            <p:nvSpPr>
              <p:cNvPr id="378" name="Google Shape;378;p43"/>
              <p:cNvSpPr txBox="1"/>
              <p:nvPr/>
            </p:nvSpPr>
            <p:spPr>
              <a:xfrm>
                <a:off x="5039067" y="6035592"/>
                <a:ext cx="194173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Number of People Living with Alzheimer’s Dementia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(in millions)</a:t>
                </a:r>
                <a:endParaRPr sz="1400" b="0" i="0" u="none" strike="noStrike" cap="none" dirty="0">
                  <a:solidFill>
                    <a:srgbClr val="000000"/>
                  </a:solidFill>
                  <a:latin typeface="Arial"/>
                  <a:ea typeface="Arial"/>
                  <a:cs typeface="Arial"/>
                  <a:sym typeface="Arial"/>
                </a:endParaRPr>
              </a:p>
            </p:txBody>
          </p:sp>
        </p:grpSp>
        <p:grpSp>
          <p:nvGrpSpPr>
            <p:cNvPr id="379" name="Google Shape;379;p43"/>
            <p:cNvGrpSpPr/>
            <p:nvPr/>
          </p:nvGrpSpPr>
          <p:grpSpPr>
            <a:xfrm>
              <a:off x="2687286" y="6019533"/>
              <a:ext cx="2196092" cy="553998"/>
              <a:chOff x="2694065" y="6067211"/>
              <a:chExt cx="2196092" cy="553998"/>
            </a:xfrm>
          </p:grpSpPr>
          <p:sp>
            <p:nvSpPr>
              <p:cNvPr id="380" name="Google Shape;380;p43"/>
              <p:cNvSpPr/>
              <p:nvPr/>
            </p:nvSpPr>
            <p:spPr>
              <a:xfrm>
                <a:off x="2694065" y="6248667"/>
                <a:ext cx="191087" cy="191087"/>
              </a:xfrm>
              <a:prstGeom prst="rect">
                <a:avLst/>
              </a:prstGeom>
              <a:solidFill>
                <a:srgbClr val="8B94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Arial"/>
                  <a:ea typeface="Arial"/>
                  <a:cs typeface="Arial"/>
                  <a:sym typeface="Arial"/>
                </a:endParaRPr>
              </a:p>
            </p:txBody>
          </p:sp>
          <p:sp>
            <p:nvSpPr>
              <p:cNvPr id="381" name="Google Shape;381;p43"/>
              <p:cNvSpPr txBox="1"/>
              <p:nvPr/>
            </p:nvSpPr>
            <p:spPr>
              <a:xfrm>
                <a:off x="2948419" y="6067211"/>
                <a:ext cx="194173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Costs to Private/Out-of-Pocket/Other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(in billions of 2023 dollars)</a:t>
                </a:r>
                <a:endParaRPr sz="1400" b="0" i="0" u="none" strike="noStrike" cap="none" dirty="0">
                  <a:solidFill>
                    <a:srgbClr val="000000"/>
                  </a:solidFill>
                  <a:latin typeface="Arial"/>
                  <a:ea typeface="Arial"/>
                  <a:cs typeface="Arial"/>
                  <a:sym typeface="Arial"/>
                </a:endParaRPr>
              </a:p>
            </p:txBody>
          </p:sp>
        </p:grpSp>
        <p:grpSp>
          <p:nvGrpSpPr>
            <p:cNvPr id="382" name="Google Shape;382;p43"/>
            <p:cNvGrpSpPr/>
            <p:nvPr/>
          </p:nvGrpSpPr>
          <p:grpSpPr>
            <a:xfrm>
              <a:off x="610579" y="6019533"/>
              <a:ext cx="1944691" cy="553998"/>
              <a:chOff x="540239" y="6035592"/>
              <a:chExt cx="1944691" cy="553998"/>
            </a:xfrm>
          </p:grpSpPr>
          <p:sp>
            <p:nvSpPr>
              <p:cNvPr id="383" name="Google Shape;383;p43"/>
              <p:cNvSpPr/>
              <p:nvPr/>
            </p:nvSpPr>
            <p:spPr>
              <a:xfrm>
                <a:off x="540239" y="6217048"/>
                <a:ext cx="191087" cy="191087"/>
              </a:xfrm>
              <a:prstGeom prst="rect">
                <a:avLst/>
              </a:prstGeom>
              <a:solidFill>
                <a:srgbClr val="2253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Arial"/>
                  <a:ea typeface="Arial"/>
                  <a:cs typeface="Arial"/>
                  <a:sym typeface="Arial"/>
                </a:endParaRPr>
              </a:p>
            </p:txBody>
          </p:sp>
          <p:sp>
            <p:nvSpPr>
              <p:cNvPr id="384" name="Google Shape;384;p43"/>
              <p:cNvSpPr txBox="1"/>
              <p:nvPr/>
            </p:nvSpPr>
            <p:spPr>
              <a:xfrm>
                <a:off x="773416" y="6035592"/>
                <a:ext cx="171151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Costs to Medicare/Medicaid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(in billions of 2023 dollars)</a:t>
                </a:r>
                <a:endParaRPr sz="1400" b="0" i="0" u="none" strike="noStrike" cap="none" dirty="0">
                  <a:solidFill>
                    <a:srgbClr val="000000"/>
                  </a:solidFill>
                  <a:latin typeface="Arial"/>
                  <a:ea typeface="Arial"/>
                  <a:cs typeface="Arial"/>
                  <a:sym typeface="Arial"/>
                </a:endParaRPr>
              </a:p>
            </p:txBody>
          </p:sp>
        </p:grpSp>
        <p:sp>
          <p:nvSpPr>
            <p:cNvPr id="385" name="Google Shape;385;p43"/>
            <p:cNvSpPr txBox="1"/>
            <p:nvPr/>
          </p:nvSpPr>
          <p:spPr>
            <a:xfrm>
              <a:off x="655210" y="4527310"/>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$123</a:t>
              </a:r>
              <a:endParaRPr sz="1400" b="0" i="0" u="none" strike="noStrike" cap="none" dirty="0">
                <a:solidFill>
                  <a:srgbClr val="000000"/>
                </a:solidFill>
                <a:latin typeface="Arial"/>
                <a:ea typeface="Arial"/>
                <a:cs typeface="Arial"/>
                <a:sym typeface="Arial"/>
              </a:endParaRPr>
            </a:p>
          </p:txBody>
        </p:sp>
        <p:sp>
          <p:nvSpPr>
            <p:cNvPr id="386" name="Google Shape;386;p43"/>
            <p:cNvSpPr txBox="1"/>
            <p:nvPr/>
          </p:nvSpPr>
          <p:spPr>
            <a:xfrm>
              <a:off x="1588448" y="4376935"/>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$141</a:t>
              </a:r>
              <a:endParaRPr sz="1400" b="0" i="0" u="none" strike="noStrike" cap="none" dirty="0">
                <a:solidFill>
                  <a:srgbClr val="000000"/>
                </a:solidFill>
                <a:latin typeface="Arial"/>
                <a:ea typeface="Arial"/>
                <a:cs typeface="Arial"/>
                <a:sym typeface="Arial"/>
              </a:endParaRPr>
            </a:p>
          </p:txBody>
        </p:sp>
        <p:sp>
          <p:nvSpPr>
            <p:cNvPr id="387" name="Google Shape;387;p43"/>
            <p:cNvSpPr txBox="1"/>
            <p:nvPr/>
          </p:nvSpPr>
          <p:spPr>
            <a:xfrm>
              <a:off x="2530270" y="4096957"/>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$177</a:t>
              </a:r>
              <a:endParaRPr sz="1400" b="0" i="0" u="none" strike="noStrike" cap="none" dirty="0">
                <a:solidFill>
                  <a:srgbClr val="000000"/>
                </a:solidFill>
                <a:latin typeface="Arial"/>
                <a:ea typeface="Arial"/>
                <a:cs typeface="Arial"/>
                <a:sym typeface="Arial"/>
              </a:endParaRPr>
            </a:p>
          </p:txBody>
        </p:sp>
        <p:sp>
          <p:nvSpPr>
            <p:cNvPr id="388" name="Google Shape;388;p43"/>
            <p:cNvSpPr txBox="1"/>
            <p:nvPr/>
          </p:nvSpPr>
          <p:spPr>
            <a:xfrm>
              <a:off x="3459945" y="3779113"/>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$219</a:t>
              </a:r>
              <a:endParaRPr sz="1400" b="0" i="0" u="none" strike="noStrike" cap="none" dirty="0">
                <a:solidFill>
                  <a:srgbClr val="000000"/>
                </a:solidFill>
                <a:latin typeface="Arial"/>
                <a:ea typeface="Arial"/>
                <a:cs typeface="Arial"/>
                <a:sym typeface="Arial"/>
              </a:endParaRPr>
            </a:p>
          </p:txBody>
        </p:sp>
        <p:sp>
          <p:nvSpPr>
            <p:cNvPr id="389" name="Google Shape;389;p43"/>
            <p:cNvSpPr txBox="1"/>
            <p:nvPr/>
          </p:nvSpPr>
          <p:spPr>
            <a:xfrm>
              <a:off x="4382697" y="3407550"/>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$261</a:t>
              </a:r>
              <a:endParaRPr sz="1400" b="0" i="0" u="none" strike="noStrike" cap="none" dirty="0">
                <a:solidFill>
                  <a:srgbClr val="000000"/>
                </a:solidFill>
                <a:latin typeface="Arial"/>
                <a:ea typeface="Arial"/>
                <a:cs typeface="Arial"/>
                <a:sym typeface="Arial"/>
              </a:endParaRPr>
            </a:p>
          </p:txBody>
        </p:sp>
        <p:sp>
          <p:nvSpPr>
            <p:cNvPr id="390" name="Google Shape;390;p43"/>
            <p:cNvSpPr txBox="1"/>
            <p:nvPr/>
          </p:nvSpPr>
          <p:spPr>
            <a:xfrm>
              <a:off x="5321896" y="3119296"/>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$301</a:t>
              </a:r>
              <a:endParaRPr sz="1400" b="0" i="0" u="none" strike="noStrike" cap="none" dirty="0">
                <a:solidFill>
                  <a:srgbClr val="000000"/>
                </a:solidFill>
                <a:latin typeface="Arial"/>
                <a:ea typeface="Arial"/>
                <a:cs typeface="Arial"/>
                <a:sym typeface="Arial"/>
              </a:endParaRPr>
            </a:p>
          </p:txBody>
        </p:sp>
        <p:sp>
          <p:nvSpPr>
            <p:cNvPr id="391" name="Google Shape;391;p43"/>
            <p:cNvSpPr txBox="1"/>
            <p:nvPr/>
          </p:nvSpPr>
          <p:spPr>
            <a:xfrm>
              <a:off x="6244397" y="2765882"/>
              <a:ext cx="5908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b="1" i="0" u="none" strike="noStrike" cap="none" dirty="0">
                  <a:solidFill>
                    <a:srgbClr val="FFFFFF"/>
                  </a:solidFill>
                  <a:latin typeface="Arial"/>
                  <a:ea typeface="Arial"/>
                  <a:cs typeface="Arial"/>
                  <a:sym typeface="Arial"/>
                </a:rPr>
                <a:t>$339</a:t>
              </a:r>
              <a:endParaRPr sz="1400" b="0" i="0" u="none" strike="noStrike" cap="none" dirty="0">
                <a:solidFill>
                  <a:srgbClr val="000000"/>
                </a:solidFill>
                <a:latin typeface="Arial"/>
                <a:ea typeface="Arial"/>
                <a:cs typeface="Arial"/>
                <a:sym typeface="Arial"/>
              </a:endParaRPr>
            </a:p>
          </p:txBody>
        </p:sp>
      </p:grpSp>
      <p:sp>
        <p:nvSpPr>
          <p:cNvPr id="392" name="Google Shape;392;p43"/>
          <p:cNvSpPr txBox="1"/>
          <p:nvPr/>
        </p:nvSpPr>
        <p:spPr>
          <a:xfrm>
            <a:off x="2087880" y="6473118"/>
            <a:ext cx="4989915"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000000"/>
                </a:solidFill>
                <a:latin typeface="Arial"/>
                <a:ea typeface="Arial"/>
                <a:cs typeface="Arial"/>
                <a:sym typeface="Arial"/>
              </a:rPr>
              <a:t>Citation: Alzheimer’s Association and Centers for Disease Control and Prevention. Healthy Brain Initiative: State and Local Road Map for Public Health, 2023–2027. Chicago, IL: Alzheimer’s Association; 2023.</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9" name="Google Shape;399;p44"/>
          <p:cNvSpPr txBox="1"/>
          <p:nvPr/>
        </p:nvSpPr>
        <p:spPr>
          <a:xfrm>
            <a:off x="624140" y="497073"/>
            <a:ext cx="4718422" cy="1323399"/>
          </a:xfrm>
          <a:prstGeom prst="rect">
            <a:avLst/>
          </a:prstGeom>
          <a:solidFill>
            <a:schemeClr val="tx2">
              <a:lumMod val="50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4CA0"/>
              </a:buClr>
              <a:buSzPts val="3000"/>
              <a:buFont typeface="Arial"/>
              <a:buNone/>
            </a:pPr>
            <a:r>
              <a:rPr lang="en-US" sz="4000" dirty="0">
                <a:solidFill>
                  <a:schemeClr val="bg1"/>
                </a:solidFill>
                <a:latin typeface="+mj-lt"/>
                <a:ea typeface="Helvetica Neue"/>
                <a:cs typeface="Helvetica Neue"/>
                <a:sym typeface="Helvetica Neue"/>
              </a:rPr>
              <a:t>Healthy Brain </a:t>
            </a:r>
            <a:br>
              <a:rPr lang="en-US" sz="4000" dirty="0">
                <a:solidFill>
                  <a:schemeClr val="bg1"/>
                </a:solidFill>
                <a:latin typeface="+mj-lt"/>
                <a:ea typeface="Helvetica Neue"/>
                <a:cs typeface="Helvetica Neue"/>
                <a:sym typeface="Helvetica Neue"/>
              </a:rPr>
            </a:br>
            <a:r>
              <a:rPr lang="en-US" sz="4000" dirty="0">
                <a:solidFill>
                  <a:schemeClr val="bg1"/>
                </a:solidFill>
                <a:latin typeface="+mj-lt"/>
                <a:ea typeface="Helvetica Neue"/>
                <a:cs typeface="Helvetica Neue"/>
                <a:sym typeface="Helvetica Neue"/>
              </a:rPr>
              <a:t>Initiative  (2005)</a:t>
            </a:r>
            <a:endParaRPr sz="4000" b="0" i="0" u="none" strike="noStrike" cap="none" dirty="0">
              <a:solidFill>
                <a:schemeClr val="bg1"/>
              </a:solidFill>
              <a:latin typeface="+mj-lt"/>
              <a:ea typeface="Arial"/>
              <a:cs typeface="Arial"/>
              <a:sym typeface="Arial"/>
            </a:endParaRPr>
          </a:p>
        </p:txBody>
      </p:sp>
      <p:sp>
        <p:nvSpPr>
          <p:cNvPr id="400" name="Google Shape;400;p44"/>
          <p:cNvSpPr txBox="1"/>
          <p:nvPr/>
        </p:nvSpPr>
        <p:spPr>
          <a:xfrm>
            <a:off x="395725" y="2042091"/>
            <a:ext cx="5803017" cy="4493497"/>
          </a:xfrm>
          <a:prstGeom prst="rect">
            <a:avLst/>
          </a:prstGeom>
          <a:solidFill>
            <a:srgbClr val="002060"/>
          </a:solidFill>
          <a:ln>
            <a:noFill/>
          </a:ln>
        </p:spPr>
        <p:txBody>
          <a:bodyPr spcFirstLastPara="1" wrap="square" lIns="91425" tIns="45700" rIns="91425" bIns="45700" anchor="t" anchorCtr="0">
            <a:spAutoFit/>
          </a:bodyPr>
          <a:lstStyle/>
          <a:p>
            <a:r>
              <a:rPr lang="en-US" sz="2400" b="1" i="1" dirty="0">
                <a:solidFill>
                  <a:schemeClr val="accent2">
                    <a:lumMod val="20000"/>
                    <a:lumOff val="80000"/>
                  </a:schemeClr>
                </a:solidFill>
                <a:latin typeface="+mn-lt"/>
              </a:rPr>
              <a:t>Everyone deserves a life </a:t>
            </a:r>
          </a:p>
          <a:p>
            <a:r>
              <a:rPr lang="en-US" sz="2400" b="1" i="1" dirty="0">
                <a:solidFill>
                  <a:schemeClr val="accent2">
                    <a:lumMod val="20000"/>
                    <a:lumOff val="80000"/>
                  </a:schemeClr>
                </a:solidFill>
                <a:latin typeface="+mn-lt"/>
              </a:rPr>
              <a:t>with the healthiest brain possible.</a:t>
            </a:r>
            <a:r>
              <a:rPr lang="en-US" sz="2400" b="1" i="1" dirty="0">
                <a:latin typeface="+mn-lt"/>
              </a:rPr>
              <a:t>.</a:t>
            </a:r>
          </a:p>
          <a:p>
            <a:endParaRPr lang="en-US" sz="2400" b="1" i="1" dirty="0">
              <a:latin typeface="+mn-lt"/>
            </a:endParaRPr>
          </a:p>
          <a:p>
            <a:pPr marL="342900" indent="-342900">
              <a:buFont typeface="Arial" panose="020B0604020202020204" pitchFamily="34" charset="0"/>
              <a:buChar char="•"/>
            </a:pPr>
            <a:r>
              <a:rPr lang="en-US" sz="2400" b="1" i="1" dirty="0">
                <a:solidFill>
                  <a:schemeClr val="bg1"/>
                </a:solidFill>
                <a:latin typeface="+mn-lt"/>
              </a:rPr>
              <a:t>Promote brain health</a:t>
            </a:r>
          </a:p>
          <a:p>
            <a:pPr marL="342900" indent="-342900">
              <a:buFont typeface="Arial" panose="020B0604020202020204" pitchFamily="34" charset="0"/>
              <a:buChar char="•"/>
            </a:pPr>
            <a:r>
              <a:rPr lang="en-US" sz="2400" b="1" i="1" dirty="0">
                <a:solidFill>
                  <a:schemeClr val="bg1"/>
                </a:solidFill>
                <a:latin typeface="+mn-lt"/>
              </a:rPr>
              <a:t>Address dementia</a:t>
            </a:r>
          </a:p>
          <a:p>
            <a:pPr marL="342900" indent="-342900">
              <a:buFont typeface="Arial" panose="020B0604020202020204" pitchFamily="34" charset="0"/>
              <a:buChar char="•"/>
            </a:pPr>
            <a:r>
              <a:rPr lang="en-US" sz="2400" b="1" i="1" dirty="0">
                <a:solidFill>
                  <a:schemeClr val="bg1"/>
                </a:solidFill>
                <a:latin typeface="+mn-lt"/>
              </a:rPr>
              <a:t>Support people with dementia </a:t>
            </a:r>
          </a:p>
          <a:p>
            <a:pPr marL="342900" indent="-342900">
              <a:buFont typeface="Arial" panose="020B0604020202020204" pitchFamily="34" charset="0"/>
              <a:buChar char="•"/>
            </a:pPr>
            <a:r>
              <a:rPr lang="en-US" sz="2400" b="1" i="1" dirty="0">
                <a:solidFill>
                  <a:schemeClr val="bg1"/>
                </a:solidFill>
                <a:latin typeface="+mn-lt"/>
              </a:rPr>
              <a:t>     and their caregivers.</a:t>
            </a:r>
            <a:endParaRPr lang="en-US" sz="2400" dirty="0">
              <a:solidFill>
                <a:schemeClr val="bg1"/>
              </a:solidFill>
              <a:latin typeface="+mn-lt"/>
            </a:endParaRPr>
          </a:p>
          <a:p>
            <a:endParaRPr lang="en-US" sz="2400" dirty="0">
              <a:latin typeface="+mn-lt"/>
            </a:endParaRPr>
          </a:p>
          <a:p>
            <a:pPr algn="ctr"/>
            <a:r>
              <a:rPr lang="en-US" sz="2400" dirty="0">
                <a:solidFill>
                  <a:schemeClr val="accent2">
                    <a:lumMod val="40000"/>
                    <a:lumOff val="60000"/>
                  </a:schemeClr>
                </a:solidFill>
                <a:latin typeface="+mn-lt"/>
              </a:rPr>
              <a:t>Improves understanding of brain </a:t>
            </a:r>
          </a:p>
          <a:p>
            <a:pPr algn="ctr"/>
            <a:r>
              <a:rPr lang="en-US" sz="2400" dirty="0">
                <a:solidFill>
                  <a:schemeClr val="accent2">
                    <a:lumMod val="40000"/>
                    <a:lumOff val="60000"/>
                  </a:schemeClr>
                </a:solidFill>
                <a:latin typeface="+mn-lt"/>
              </a:rPr>
              <a:t>health as central part of </a:t>
            </a:r>
          </a:p>
          <a:p>
            <a:pPr algn="ctr"/>
            <a:r>
              <a:rPr lang="en-US" sz="2400" dirty="0">
                <a:solidFill>
                  <a:schemeClr val="accent2">
                    <a:lumMod val="40000"/>
                    <a:lumOff val="60000"/>
                  </a:schemeClr>
                </a:solidFill>
                <a:latin typeface="+mn-lt"/>
              </a:rPr>
              <a:t>public health practice.</a:t>
            </a:r>
          </a:p>
          <a:p>
            <a:pPr marL="194310" marR="0" lvl="0" indent="-194310" algn="l" rtl="0">
              <a:lnSpc>
                <a:spcPct val="100000"/>
              </a:lnSpc>
              <a:spcBef>
                <a:spcPts val="0"/>
              </a:spcBef>
              <a:spcAft>
                <a:spcPts val="0"/>
              </a:spcAft>
              <a:buClr>
                <a:srgbClr val="164CA0"/>
              </a:buClr>
              <a:buSzPts val="1800"/>
              <a:buFont typeface="Arial"/>
              <a:buChar char="•"/>
            </a:pPr>
            <a:endParaRPr sz="22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1C52C4EB-98C8-B336-7084-D705DF35F046}"/>
              </a:ext>
            </a:extLst>
          </p:cNvPr>
          <p:cNvPicPr>
            <a:picLocks noChangeAspect="1"/>
          </p:cNvPicPr>
          <p:nvPr/>
        </p:nvPicPr>
        <p:blipFill>
          <a:blip r:embed="rId3"/>
          <a:stretch>
            <a:fillRect/>
          </a:stretch>
        </p:blipFill>
        <p:spPr>
          <a:xfrm>
            <a:off x="6338382" y="702150"/>
            <a:ext cx="5660017" cy="5660017"/>
          </a:xfrm>
          <a:prstGeom prst="rect">
            <a:avLst/>
          </a:prstGeom>
        </p:spPr>
      </p:pic>
    </p:spTree>
    <p:extLst>
      <p:ext uri="{BB962C8B-B14F-4D97-AF65-F5344CB8AC3E}">
        <p14:creationId xmlns:p14="http://schemas.microsoft.com/office/powerpoint/2010/main" val="254920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4"/>
          <p:cNvPicPr preferRelativeResize="0"/>
          <p:nvPr/>
        </p:nvPicPr>
        <p:blipFill rotWithShape="1">
          <a:blip r:embed="rId3">
            <a:alphaModFix/>
          </a:blip>
          <a:srcRect/>
          <a:stretch/>
        </p:blipFill>
        <p:spPr>
          <a:xfrm>
            <a:off x="5178419" y="491744"/>
            <a:ext cx="5475929" cy="5475929"/>
          </a:xfrm>
          <a:prstGeom prst="rect">
            <a:avLst/>
          </a:prstGeom>
          <a:noFill/>
          <a:ln w="9525" cap="flat" cmpd="sng">
            <a:solidFill>
              <a:schemeClr val="dk1"/>
            </a:solidFill>
            <a:prstDash val="solid"/>
            <a:round/>
            <a:headEnd type="none" w="sm" len="sm"/>
            <a:tailEnd type="none" w="sm" len="sm"/>
          </a:ln>
          <a:effectLst>
            <a:outerShdw blurRad="132441" dist="339251" dir="2685109" sx="100330" sy="100330" algn="tl" rotWithShape="0">
              <a:srgbClr val="000000">
                <a:alpha val="36470"/>
              </a:srgbClr>
            </a:outerShdw>
          </a:effectLst>
        </p:spPr>
      </p:pic>
      <p:sp>
        <p:nvSpPr>
          <p:cNvPr id="399" name="Google Shape;399;p44"/>
          <p:cNvSpPr txBox="1"/>
          <p:nvPr/>
        </p:nvSpPr>
        <p:spPr>
          <a:xfrm>
            <a:off x="295367" y="897766"/>
            <a:ext cx="41790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4CA0"/>
              </a:buClr>
              <a:buSzPts val="3000"/>
              <a:buFont typeface="Arial"/>
              <a:buNone/>
            </a:pPr>
            <a:r>
              <a:rPr lang="en-US" sz="3000" b="1" i="0" u="none" strike="noStrike" cap="none" dirty="0">
                <a:solidFill>
                  <a:srgbClr val="154CA0"/>
                </a:solidFill>
                <a:latin typeface="Arial"/>
                <a:ea typeface="Arial"/>
                <a:cs typeface="Arial"/>
                <a:sym typeface="Arial"/>
              </a:rPr>
              <a:t>THE HBI ROAD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54CA0"/>
              </a:buClr>
              <a:buSzPts val="3000"/>
              <a:buFont typeface="Arial"/>
              <a:buNone/>
            </a:pPr>
            <a:r>
              <a:rPr lang="en-US" sz="3000" b="1" i="0" u="none" strike="noStrike" cap="none" dirty="0">
                <a:solidFill>
                  <a:srgbClr val="154CA0"/>
                </a:solidFill>
                <a:latin typeface="Arial"/>
                <a:ea typeface="Arial"/>
                <a:cs typeface="Arial"/>
                <a:sym typeface="Arial"/>
              </a:rPr>
              <a:t>MAP IS A PUBLIC HEALTH STRATEGY</a:t>
            </a:r>
            <a:endParaRPr sz="1400" b="0" i="0" u="none" strike="noStrike" cap="none" dirty="0">
              <a:solidFill>
                <a:srgbClr val="000000"/>
              </a:solidFill>
              <a:latin typeface="Arial"/>
              <a:ea typeface="Arial"/>
              <a:cs typeface="Arial"/>
              <a:sym typeface="Arial"/>
            </a:endParaRPr>
          </a:p>
        </p:txBody>
      </p:sp>
      <p:sp>
        <p:nvSpPr>
          <p:cNvPr id="400" name="Google Shape;400;p44"/>
          <p:cNvSpPr txBox="1"/>
          <p:nvPr/>
        </p:nvSpPr>
        <p:spPr>
          <a:xfrm>
            <a:off x="295368" y="2757907"/>
            <a:ext cx="3886214" cy="3416279"/>
          </a:xfrm>
          <a:prstGeom prst="rect">
            <a:avLst/>
          </a:prstGeom>
          <a:noFill/>
          <a:ln>
            <a:noFill/>
          </a:ln>
        </p:spPr>
        <p:txBody>
          <a:bodyPr spcFirstLastPara="1" wrap="square" lIns="91425" tIns="45700" rIns="91425" bIns="45700" anchor="t" anchorCtr="0">
            <a:spAutoFit/>
          </a:bodyPr>
          <a:lstStyle/>
          <a:p>
            <a:pPr marL="194310" marR="0" lvl="0" indent="-194310" algn="l" rtl="0">
              <a:lnSpc>
                <a:spcPct val="100000"/>
              </a:lnSpc>
              <a:spcBef>
                <a:spcPts val="0"/>
              </a:spcBef>
              <a:spcAft>
                <a:spcPts val="0"/>
              </a:spcAft>
              <a:buClr>
                <a:srgbClr val="164CA0"/>
              </a:buClr>
              <a:buSzPts val="1800"/>
              <a:buFont typeface="Arial"/>
              <a:buChar char="•"/>
            </a:pPr>
            <a:r>
              <a:rPr lang="en-US" sz="2200" b="0" i="0" u="none" strike="noStrike" cap="none" dirty="0">
                <a:solidFill>
                  <a:srgbClr val="164CA0"/>
                </a:solidFill>
                <a:latin typeface="Arial"/>
                <a:ea typeface="Arial"/>
                <a:cs typeface="Arial"/>
                <a:sym typeface="Arial"/>
              </a:rPr>
              <a:t>Backed by leading subject matter experts.</a:t>
            </a:r>
            <a:endParaRPr sz="2200" b="0" i="0" u="none" strike="noStrike" cap="none" dirty="0">
              <a:solidFill>
                <a:srgbClr val="000000"/>
              </a:solidFill>
              <a:latin typeface="Arial"/>
              <a:ea typeface="Arial"/>
              <a:cs typeface="Arial"/>
              <a:sym typeface="Arial"/>
            </a:endParaRPr>
          </a:p>
          <a:p>
            <a:pPr marL="194310" marR="0" lvl="0" indent="-194310" algn="l" rtl="0">
              <a:lnSpc>
                <a:spcPct val="100000"/>
              </a:lnSpc>
              <a:spcBef>
                <a:spcPts val="2400"/>
              </a:spcBef>
              <a:spcAft>
                <a:spcPts val="0"/>
              </a:spcAft>
              <a:buClr>
                <a:srgbClr val="164CA0"/>
              </a:buClr>
              <a:buSzPts val="1800"/>
              <a:buFont typeface="Arial"/>
              <a:buChar char="•"/>
            </a:pPr>
            <a:r>
              <a:rPr lang="en-US" sz="2200" b="0" i="0" u="none" strike="noStrike" cap="none" dirty="0">
                <a:solidFill>
                  <a:srgbClr val="164CA0"/>
                </a:solidFill>
                <a:latin typeface="Arial"/>
                <a:ea typeface="Arial"/>
                <a:cs typeface="Arial"/>
                <a:sym typeface="Arial"/>
              </a:rPr>
              <a:t>Drawn from the most recent evidence-based research.</a:t>
            </a:r>
            <a:endParaRPr sz="2200" b="0" i="0" u="none" strike="noStrike" cap="none" dirty="0">
              <a:solidFill>
                <a:srgbClr val="000000"/>
              </a:solidFill>
              <a:latin typeface="Arial"/>
              <a:ea typeface="Arial"/>
              <a:cs typeface="Arial"/>
              <a:sym typeface="Arial"/>
            </a:endParaRPr>
          </a:p>
          <a:p>
            <a:pPr marL="194310" marR="0" lvl="0" indent="-194310" algn="l" rtl="0">
              <a:lnSpc>
                <a:spcPct val="100000"/>
              </a:lnSpc>
              <a:spcBef>
                <a:spcPts val="2400"/>
              </a:spcBef>
              <a:spcAft>
                <a:spcPts val="0"/>
              </a:spcAft>
              <a:buClr>
                <a:srgbClr val="164CA0"/>
              </a:buClr>
              <a:buSzPts val="1800"/>
              <a:buFont typeface="Arial"/>
              <a:buChar char="•"/>
            </a:pPr>
            <a:r>
              <a:rPr lang="en-US" sz="2200" b="0" i="0" u="none" strike="noStrike" cap="none" dirty="0">
                <a:solidFill>
                  <a:srgbClr val="164CA0"/>
                </a:solidFill>
                <a:latin typeface="Arial"/>
                <a:ea typeface="Arial"/>
                <a:cs typeface="Arial"/>
                <a:sym typeface="Arial"/>
              </a:rPr>
              <a:t>Committed to decreasing the risk factors that may contribute to cognitive decline.</a:t>
            </a:r>
            <a:endParaRPr sz="2200" b="0" i="0" u="none" strike="noStrike" cap="none" dirty="0">
              <a:solidFill>
                <a:srgbClr val="000000"/>
              </a:solidFill>
              <a:latin typeface="Arial"/>
              <a:ea typeface="Arial"/>
              <a:cs typeface="Arial"/>
              <a:sym typeface="Arial"/>
            </a:endParaRPr>
          </a:p>
        </p:txBody>
      </p:sp>
      <p:pic>
        <p:nvPicPr>
          <p:cNvPr id="401" name="Google Shape;401;p44" descr="Play with solid fill"/>
          <p:cNvPicPr preferRelativeResize="0"/>
          <p:nvPr/>
        </p:nvPicPr>
        <p:blipFill rotWithShape="1">
          <a:blip r:embed="rId4">
            <a:alphaModFix/>
          </a:blip>
          <a:srcRect/>
          <a:stretch/>
        </p:blipFill>
        <p:spPr>
          <a:xfrm>
            <a:off x="4376854" y="1931498"/>
            <a:ext cx="333229" cy="333229"/>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ALZ">
      <a:dk1>
        <a:srgbClr val="4A0D66"/>
      </a:dk1>
      <a:lt1>
        <a:srgbClr val="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ite Background">
  <a:themeElements>
    <a:clrScheme name="Alzheimer's Association">
      <a:dk1>
        <a:srgbClr val="4A0D66"/>
      </a:dk1>
      <a:lt1>
        <a:srgbClr val="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2809</Words>
  <Application>Microsoft Office PowerPoint</Application>
  <PresentationFormat>Widescreen</PresentationFormat>
  <Paragraphs>274</Paragraphs>
  <Slides>27</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Trebuchet MS</vt:lpstr>
      <vt:lpstr>Arial</vt:lpstr>
      <vt:lpstr>Helvetica Neue</vt:lpstr>
      <vt:lpstr>Calibri</vt:lpstr>
      <vt:lpstr>1_Office Theme</vt:lpstr>
      <vt:lpstr>2_Office Theme</vt:lpstr>
      <vt:lpstr>2_White Background</vt:lpstr>
      <vt:lpstr>Alzheimer’s Disease and Related Dementias:  The Healthy Brain Initiative  Road Map Prevention Strategies </vt:lpstr>
      <vt:lpstr>Objectives</vt:lpstr>
      <vt:lpstr>What is Dementia and Alzheimer’s Disease?</vt:lpstr>
      <vt:lpstr>Dementia Risk Factors</vt:lpstr>
      <vt:lpstr>Scope of the ADRD Public Health Crisis</vt:lpstr>
      <vt:lpstr>Dementia Caregivers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Detection </vt:lpstr>
      <vt:lpstr>The Case for Early Detection</vt:lpstr>
      <vt:lpstr>Normalize Conversations about Cognition</vt:lpstr>
      <vt:lpstr>Brain Health Counseling Elements</vt:lpstr>
      <vt:lpstr>Steps Leading to Diagnosis</vt:lpstr>
      <vt:lpstr>Dementia Care Planning</vt:lpstr>
      <vt:lpstr>Care Planning: Medical  Plan</vt:lpstr>
      <vt:lpstr>Care Planning: Medical Plan</vt:lpstr>
      <vt:lpstr> Care Planning: Non-Medical Plan</vt:lpstr>
      <vt:lpstr>Care Planning Supports Patient and Caregiver</vt:lpstr>
      <vt:lpstr> Case Study</vt:lpstr>
      <vt:lpstr>Small Group Activity</vt:lpstr>
      <vt:lpstr>Group Sharing</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Alzheimer’s Disease and Related Dementias:  The Healthy Brain Initiative  Road Map Prevention Strategies</dc:title>
  <dc:creator>May, Alfred</dc:creator>
  <cp:lastModifiedBy>May, Alfred</cp:lastModifiedBy>
  <cp:revision>9</cp:revision>
  <dcterms:created xsi:type="dcterms:W3CDTF">2024-04-19T17:56:15Z</dcterms:created>
  <dcterms:modified xsi:type="dcterms:W3CDTF">2024-05-02T22:16:28Z</dcterms:modified>
</cp:coreProperties>
</file>