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2">
  <p:sldMasterIdLst>
    <p:sldMasterId id="2147483960" r:id="rId5"/>
    <p:sldMasterId id="2147483841" r:id="rId6"/>
  </p:sldMasterIdLst>
  <p:notesMasterIdLst>
    <p:notesMasterId r:id="rId26"/>
  </p:notesMasterIdLst>
  <p:handoutMasterIdLst>
    <p:handoutMasterId r:id="rId27"/>
  </p:handoutMasterIdLst>
  <p:sldIdLst>
    <p:sldId id="997" r:id="rId7"/>
    <p:sldId id="998" r:id="rId8"/>
    <p:sldId id="1111" r:id="rId9"/>
    <p:sldId id="1108" r:id="rId10"/>
    <p:sldId id="1067" r:id="rId11"/>
    <p:sldId id="1106" r:id="rId12"/>
    <p:sldId id="1109" r:id="rId13"/>
    <p:sldId id="1100" r:id="rId14"/>
    <p:sldId id="1101" r:id="rId15"/>
    <p:sldId id="1102" r:id="rId16"/>
    <p:sldId id="1103" r:id="rId17"/>
    <p:sldId id="1104" r:id="rId18"/>
    <p:sldId id="1105" r:id="rId19"/>
    <p:sldId id="1110" r:id="rId20"/>
    <p:sldId id="1095" r:id="rId21"/>
    <p:sldId id="1099" r:id="rId22"/>
    <p:sldId id="1096" r:id="rId23"/>
    <p:sldId id="1113" r:id="rId24"/>
    <p:sldId id="1027" r:id="rId25"/>
  </p:sldIdLst>
  <p:sldSz cx="12192000" cy="6858000"/>
  <p:notesSz cx="6858000" cy="9144000"/>
  <p:embeddedFontLst>
    <p:embeddedFont>
      <p:font typeface="Arial Narrow" panose="020B0606020202030204" pitchFamily="34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Jacobs Chronos" panose="020B0604020202020204" charset="0"/>
      <p:regular r:id="rId36"/>
      <p:bold r:id="rId37"/>
      <p:italic r:id="rId38"/>
      <p:boldItalic r:id="rId39"/>
    </p:embeddedFont>
    <p:embeddedFont>
      <p:font typeface="Jacobs Chronos Light" panose="020B0604020202020204" charset="0"/>
      <p:regular r:id="rId40"/>
      <p:italic r:id="rId41"/>
    </p:embeddedFont>
    <p:embeddedFont>
      <p:font typeface="MS Mincho" panose="02020609040205080304" pitchFamily="49" charset="-128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4B00"/>
    <a:srgbClr val="78FAC8"/>
    <a:srgbClr val="0AD287"/>
    <a:srgbClr val="007D55"/>
    <a:srgbClr val="0A7DFF"/>
    <a:srgbClr val="231EDC"/>
    <a:srgbClr val="C05C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C60F8704-076C-47E3-8B64-BA5440797084}">
  <a:tblStyle styleId="{C60F8704-076C-47E3-8B64-BA5440797084}" styleName="Jacobs Table 1 (accent &amp; primary themes)">
    <a:wholeTbl>
      <a:tcTxStyle b="off">
        <a:fontRef idx="major">
          <a:prstClr val="black"/>
        </a:fontRef>
        <a:schemeClr val="dk1"/>
      </a:tcTxStyle>
      <a:tcStyle>
        <a:tcBdr>
          <a:left>
            <a:ln w="0" cmpd="sng">
              <a:solidFill>
                <a:schemeClr val="accent1"/>
              </a:solidFill>
            </a:ln>
          </a:left>
          <a:right>
            <a:ln w="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firstRow>
      <a:tcTxStyle b="on">
        <a:fontRef idx="major">
          <a:prstClr val="black"/>
        </a:fontRef>
        <a:schemeClr val="lt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/>
          </a:solidFill>
        </a:fill>
      </a:tcStyle>
    </a:firstRow>
  </a:tblStyle>
  <a:tblStyle styleId="{BFCAF012-7E69-4072-AFDE-7F0A5DE60C18}" styleName="Jacobs Table 2 (accent themes)">
    <a:wholeTbl>
      <a:tcTxStyle b="off">
        <a:fontRef idx="major">
          <a:prstClr val="black"/>
        </a:fontRef>
        <a:schemeClr val="dk1"/>
      </a:tcTxStyle>
      <a:tcStyle>
        <a:tcBdr>
          <a:left>
            <a:ln w="0" cmpd="sng">
              <a:solidFill>
                <a:schemeClr val="bg2"/>
              </a:solidFill>
            </a:ln>
          </a:left>
          <a:right>
            <a:ln w="0" cmpd="sng">
              <a:solidFill>
                <a:schemeClr val="bg2"/>
              </a:solidFill>
            </a:ln>
          </a:right>
          <a:top>
            <a:ln w="0" cmpd="sng">
              <a:solidFill>
                <a:schemeClr val="bg2"/>
              </a:solidFill>
            </a:ln>
          </a:top>
          <a:bottom>
            <a:ln w="12700" cmpd="sng">
              <a:solidFill>
                <a:schemeClr val="bg2"/>
              </a:solidFill>
            </a:ln>
          </a:bottom>
          <a:insideH>
            <a:ln w="0" cmpd="sng">
              <a:solidFill>
                <a:schemeClr val="bg2"/>
              </a:solidFill>
            </a:ln>
          </a:insideH>
          <a:insideV>
            <a:ln w="12700" cmpd="sng">
              <a:solidFill>
                <a:schemeClr val="bg2"/>
              </a:solidFill>
            </a:ln>
          </a:insideV>
        </a:tcBdr>
        <a:fill>
          <a:noFill/>
        </a:fill>
      </a:tcStyle>
    </a:wholeTbl>
    <a:band2H>
      <a:tcTxStyle/>
      <a:tcStyle>
        <a:tcBdr>
          <a:left>
            <a:ln w="0" cmpd="sng">
              <a:solidFill>
                <a:schemeClr val="bg1"/>
              </a:solidFill>
            </a:ln>
          </a:left>
          <a:right>
            <a:ln w="0" cmpd="sng">
              <a:solidFill>
                <a:schemeClr val="bg1"/>
              </a:solidFill>
            </a:ln>
          </a:right>
          <a:top>
            <a:ln w="0" cmpd="sng">
              <a:solidFill>
                <a:schemeClr val="bg1"/>
              </a:solidFill>
            </a:ln>
          </a:top>
          <a:bottom>
            <a:ln w="0" cmpd="sng">
              <a:solidFill>
                <a:schemeClr val="bg1"/>
              </a:solidFill>
            </a:ln>
          </a:bottom>
          <a:insideH>
            <a:ln w="0" cmpd="sng">
              <a:solidFill>
                <a:schemeClr val="bg1"/>
              </a:solidFill>
            </a:ln>
          </a:insideH>
          <a:insideV>
            <a:ln w="12700" cmpd="sng">
              <a:solidFill>
                <a:schemeClr val="bg1"/>
              </a:solidFill>
            </a:ln>
          </a:insideV>
        </a:tcBdr>
        <a:fill>
          <a:solidFill>
            <a:schemeClr val="bg2"/>
          </a:solidFill>
        </a:fill>
      </a:tcStyle>
    </a:band2H>
    <a:firstCol>
      <a:tcTxStyle b="on">
        <a:fontRef idx="major">
          <a:prstClr val="black"/>
        </a:fontRef>
        <a:schemeClr val="lt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0" cmpd="sng">
              <a:solidFill>
                <a:schemeClr val="lt1"/>
              </a:solidFill>
            </a:ln>
          </a:insideV>
        </a:tcBdr>
        <a:fill>
          <a:solidFill>
            <a:schemeClr val="accent1"/>
          </a:solidFill>
        </a:fill>
      </a:tcStyle>
    </a:firstCol>
    <a:firstRow>
      <a:tcTxStyle b="on">
        <a:fontRef idx="major">
          <a:prstClr val="black"/>
        </a:fontRef>
        <a:schemeClr val="lt1"/>
      </a:tcTxStyle>
      <a:tcStyle>
        <a:tcBdr>
          <a:left>
            <a:ln w="0" cmpd="sng">
              <a:solidFill>
                <a:schemeClr val="accent4"/>
              </a:solidFill>
            </a:ln>
          </a:left>
          <a:right>
            <a:ln w="0" cmpd="sng">
              <a:solidFill>
                <a:schemeClr val="accent4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/>
          </a:solidFill>
        </a:fill>
      </a:tcStyle>
    </a:firstRow>
  </a:tblStyle>
  <a:tblStyle styleId="{BA5BF62F-6942-4ACC-8B22-EBB1B419A3F8}" styleName="Jacobs Table 2 (primary themes)">
    <a:wholeTbl>
      <a:tcTxStyle b="off">
        <a:fontRef idx="major">
          <a:prstClr val="black"/>
        </a:fontRef>
        <a:schemeClr val="dk1"/>
      </a:tcTxStyle>
      <a:tcStyle>
        <a:tcBdr>
          <a:left>
            <a:ln w="0" cmpd="sng">
              <a:solidFill>
                <a:schemeClr val="bg2"/>
              </a:solidFill>
            </a:ln>
          </a:left>
          <a:right>
            <a:ln w="0" cmpd="sng">
              <a:solidFill>
                <a:schemeClr val="bg2"/>
              </a:solidFill>
            </a:ln>
          </a:right>
          <a:top>
            <a:ln w="0" cmpd="sng">
              <a:solidFill>
                <a:schemeClr val="bg2"/>
              </a:solidFill>
            </a:ln>
          </a:top>
          <a:bottom>
            <a:ln w="12700" cmpd="sng">
              <a:solidFill>
                <a:schemeClr val="bg2"/>
              </a:solidFill>
            </a:ln>
          </a:bottom>
          <a:insideH>
            <a:ln w="0" cmpd="sng">
              <a:solidFill>
                <a:schemeClr val="bg2"/>
              </a:solidFill>
            </a:ln>
          </a:insideH>
          <a:insideV>
            <a:ln w="12700" cmpd="sng">
              <a:solidFill>
                <a:schemeClr val="bg2"/>
              </a:solidFill>
            </a:ln>
          </a:insideV>
        </a:tcBdr>
        <a:fill>
          <a:noFill/>
        </a:fill>
      </a:tcStyle>
    </a:wholeTbl>
    <a:band2H>
      <a:tcTxStyle/>
      <a:tcStyle>
        <a:tcBdr>
          <a:left>
            <a:ln w="0" cmpd="sng">
              <a:solidFill>
                <a:schemeClr val="bg1"/>
              </a:solidFill>
            </a:ln>
          </a:left>
          <a:right>
            <a:ln w="0" cmpd="sng">
              <a:solidFill>
                <a:schemeClr val="bg1"/>
              </a:solidFill>
            </a:ln>
          </a:right>
          <a:top>
            <a:ln w="0" cmpd="sng">
              <a:solidFill>
                <a:schemeClr val="bg1"/>
              </a:solidFill>
            </a:ln>
          </a:top>
          <a:bottom>
            <a:ln w="0" cmpd="sng">
              <a:solidFill>
                <a:schemeClr val="bg1"/>
              </a:solidFill>
            </a:ln>
          </a:bottom>
          <a:insideH>
            <a:ln w="0" cmpd="sng">
              <a:solidFill>
                <a:schemeClr val="bg1"/>
              </a:solidFill>
            </a:ln>
          </a:insideH>
          <a:insideV>
            <a:ln w="12700" cmpd="sng">
              <a:solidFill>
                <a:schemeClr val="bg1"/>
              </a:solidFill>
            </a:ln>
          </a:insideV>
        </a:tcBdr>
        <a:fill>
          <a:solidFill>
            <a:schemeClr val="bg2"/>
          </a:solidFill>
        </a:fill>
      </a:tcStyle>
    </a:band2H>
    <a:firstCol>
      <a:tcTxStyle b="on">
        <a:fontRef idx="major">
          <a:prstClr val="black"/>
        </a:fontRef>
        <a:schemeClr val="lt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0" cmpd="sng">
              <a:solidFill>
                <a:schemeClr val="lt1"/>
              </a:solidFill>
            </a:ln>
          </a:insideV>
        </a:tcBdr>
        <a:fill>
          <a:solidFill>
            <a:schemeClr val="accent1"/>
          </a:solidFill>
        </a:fill>
      </a:tcStyle>
    </a:firstCol>
    <a:firstRow>
      <a:tcTxStyle b="on">
        <a:fontRef idx="major">
          <a:prstClr val="black"/>
        </a:fontRef>
        <a:schemeClr val="lt1"/>
      </a:tcTxStyle>
      <a:tcStyle>
        <a:tcBdr>
          <a:left>
            <a:ln w="0" cmpd="sng">
              <a:solidFill>
                <a:schemeClr val="accent4"/>
              </a:solidFill>
            </a:ln>
          </a:left>
          <a:right>
            <a:ln w="0" cmpd="sng">
              <a:solidFill>
                <a:schemeClr val="accent4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/>
          </a:solidFill>
        </a:fill>
      </a:tcStyle>
    </a:firstRow>
  </a:tblStyle>
  <a:tblStyle styleId="{B1232FDD-9FA7-48EA-B9EF-A92EB47FDDB2}" styleName="Jacobs Table 3 (accent themes)">
    <a:wholeTbl>
      <a:tcTxStyle b="off">
        <a:fontRef idx="major">
          <a:prstClr val="black"/>
        </a:fontRef>
        <a:schemeClr val="dk1"/>
      </a:tcTxStyle>
      <a:tcStyle>
        <a:tcBdr>
          <a:left>
            <a:ln w="0" cmpd="sng">
              <a:solidFill>
                <a:schemeClr val="accent3"/>
              </a:solidFill>
            </a:ln>
          </a:left>
          <a:right>
            <a:ln w="0" cmpd="sng">
              <a:solidFill>
                <a:schemeClr val="accent3"/>
              </a:solidFill>
            </a:ln>
          </a:right>
          <a:top>
            <a:ln w="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TxStyle/>
      <a:tcStyle>
        <a:tcBdr>
          <a:left>
            <a:ln w="0" cmpd="sng">
              <a:solidFill>
                <a:schemeClr val="accent1"/>
              </a:solidFill>
            </a:ln>
          </a:left>
          <a:right>
            <a:ln w="0" cmpd="sng">
              <a:solidFill>
                <a:schemeClr val="accen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/>
          </a:solidFill>
        </a:fill>
      </a:tcStyle>
    </a:band1H>
    <a:firstRow>
      <a:tcTxStyle b="on">
        <a:fontRef idx="major">
          <a:prstClr val="black"/>
        </a:fontRef>
        <a:schemeClr val="lt1"/>
      </a:tcTxStyle>
      <a:tcStyle>
        <a:tcBdr>
          <a:left>
            <a:ln w="0" cmpd="sng">
              <a:solidFill>
                <a:schemeClr val="accent4"/>
              </a:solidFill>
            </a:ln>
          </a:left>
          <a:right>
            <a:ln w="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/>
          </a:solidFill>
        </a:fill>
      </a:tcStyle>
    </a:firstRow>
  </a:tblStyle>
  <a:tblStyle styleId="{54145A0A-0414-487F-9532-D67FCEE1F73A}" styleName="Jacobs Table 3 (primary themes)">
    <a:wholeTbl>
      <a:tcTxStyle b="off">
        <a:fontRef idx="major">
          <a:prstClr val="black"/>
        </a:fontRef>
        <a:schemeClr val="dk1"/>
      </a:tcTxStyle>
      <a:tcStyle>
        <a:tcBdr>
          <a:left>
            <a:ln w="0" cmpd="sng">
              <a:solidFill>
                <a:schemeClr val="accent1"/>
              </a:solidFill>
            </a:ln>
          </a:left>
          <a:right>
            <a:ln w="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TxStyle/>
      <a:tcStyle>
        <a:tcBdr>
          <a:left>
            <a:ln w="0" cmpd="sng">
              <a:solidFill>
                <a:schemeClr val="accent1"/>
              </a:solidFill>
            </a:ln>
          </a:left>
          <a:right>
            <a:ln w="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bg2"/>
          </a:solidFill>
        </a:fill>
      </a:tcStyle>
    </a:band1H>
    <a:firstRow>
      <a:tcTxStyle b="on">
        <a:fontRef idx="major">
          <a:prstClr val="black"/>
        </a:fontRef>
        <a:schemeClr val="lt1"/>
      </a:tcTxStyle>
      <a:tcStyle>
        <a:tcBdr>
          <a:left>
            <a:ln w="0" cmpd="sng">
              <a:solidFill>
                <a:schemeClr val="accent1"/>
              </a:solidFill>
            </a:ln>
          </a:left>
          <a:right>
            <a:ln w="0" cmpd="sng">
              <a:solidFill>
                <a:schemeClr val="accent1"/>
              </a:solidFill>
            </a:ln>
          </a:right>
          <a:top>
            <a:ln w="0" cmpd="sng">
              <a:solidFill>
                <a:schemeClr val="accent1"/>
              </a:solidFill>
            </a:ln>
          </a:top>
          <a:bottom>
            <a:ln w="0" cmpd="sng">
              <a:solidFill>
                <a:schemeClr val="accent1"/>
              </a:solidFill>
            </a:ln>
          </a:bottom>
          <a:insideH>
            <a:ln w="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9521" autoAdjust="0"/>
  </p:normalViewPr>
  <p:slideViewPr>
    <p:cSldViewPr snapToGrid="0">
      <p:cViewPr>
        <p:scale>
          <a:sx n="75" d="100"/>
          <a:sy n="75" d="100"/>
        </p:scale>
        <p:origin x="854" y="-1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72" d="100"/>
          <a:sy n="72" d="100"/>
        </p:scale>
        <p:origin x="-2502" y="-72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4.fntdata"/><Relationship Id="rId44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6E20A0-23F4-1744-A297-5F3522DF8D83}" type="doc">
      <dgm:prSet loTypeId="urn:microsoft.com/office/officeart/2005/8/layout/pyramid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62E14F5-E465-414E-ABBC-B08CE7232471}">
      <dgm:prSet phldrT="[Text]" custT="1"/>
      <dgm:spPr/>
      <dgm:t>
        <a:bodyPr/>
        <a:lstStyle/>
        <a:p>
          <a:r>
            <a:rPr lang="en-US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Technically, Logistically, &amp; Financially Possible Options</a:t>
          </a:r>
        </a:p>
      </dgm:t>
    </dgm:pt>
    <dgm:pt modelId="{B0729646-0189-074A-9BF8-6677C91F1FFC}" type="parTrans" cxnId="{D642202F-07A3-C94F-B052-58FEC630B6CA}">
      <dgm:prSet/>
      <dgm:spPr/>
      <dgm:t>
        <a:bodyPr/>
        <a:lstStyle/>
        <a:p>
          <a:endParaRPr lang="en-US"/>
        </a:p>
      </dgm:t>
    </dgm:pt>
    <dgm:pt modelId="{05184509-7C35-CE4F-AB62-5652D9F57088}" type="sibTrans" cxnId="{D642202F-07A3-C94F-B052-58FEC630B6CA}">
      <dgm:prSet/>
      <dgm:spPr/>
      <dgm:t>
        <a:bodyPr/>
        <a:lstStyle/>
        <a:p>
          <a:endParaRPr lang="en-US"/>
        </a:p>
      </dgm:t>
    </dgm:pt>
    <dgm:pt modelId="{1F45D114-240B-DA4B-A3F5-A361345AEA6F}">
      <dgm:prSet phldrT="[Text]" custT="1"/>
      <dgm:spPr>
        <a:ln>
          <a:noFill/>
        </a:ln>
      </dgm:spPr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Range of possible options</a:t>
          </a:r>
        </a:p>
      </dgm:t>
    </dgm:pt>
    <dgm:pt modelId="{5CF95605-618D-0A4A-AEF0-4E6A97E308EE}" type="parTrans" cxnId="{AF629FF1-C7A8-7046-BEF1-2BA99ADC379B}">
      <dgm:prSet/>
      <dgm:spPr/>
      <dgm:t>
        <a:bodyPr/>
        <a:lstStyle/>
        <a:p>
          <a:endParaRPr lang="en-US"/>
        </a:p>
      </dgm:t>
    </dgm:pt>
    <dgm:pt modelId="{AE5BBF92-7113-FA4B-8B5A-2CFEF5F1D0FB}" type="sibTrans" cxnId="{AF629FF1-C7A8-7046-BEF1-2BA99ADC379B}">
      <dgm:prSet/>
      <dgm:spPr/>
      <dgm:t>
        <a:bodyPr/>
        <a:lstStyle/>
        <a:p>
          <a:endParaRPr lang="en-US"/>
        </a:p>
      </dgm:t>
    </dgm:pt>
    <dgm:pt modelId="{AE454510-A508-7141-88B0-687BCE91C410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Evidence-Based Preferences</a:t>
          </a:r>
        </a:p>
      </dgm:t>
    </dgm:pt>
    <dgm:pt modelId="{BFEA1965-8C13-D140-9A20-0702245CB8E8}" type="parTrans" cxnId="{A7938C6C-CAF3-A04F-AE09-57C40636307E}">
      <dgm:prSet/>
      <dgm:spPr/>
      <dgm:t>
        <a:bodyPr/>
        <a:lstStyle/>
        <a:p>
          <a:endParaRPr lang="en-US"/>
        </a:p>
      </dgm:t>
    </dgm:pt>
    <dgm:pt modelId="{F7A4A12A-4123-E346-B6D5-F14509E1EA82}" type="sibTrans" cxnId="{A7938C6C-CAF3-A04F-AE09-57C40636307E}">
      <dgm:prSet/>
      <dgm:spPr/>
      <dgm:t>
        <a:bodyPr/>
        <a:lstStyle/>
        <a:p>
          <a:endParaRPr lang="en-US"/>
        </a:p>
      </dgm:t>
    </dgm:pt>
    <dgm:pt modelId="{A3220317-B930-BF48-902B-51D723BE3FD7}">
      <dgm:prSet phldrT="[Text]" custT="1"/>
      <dgm:spPr>
        <a:ln>
          <a:noFill/>
        </a:ln>
      </dgm:spPr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Options reduced by evidence</a:t>
          </a:r>
        </a:p>
      </dgm:t>
    </dgm:pt>
    <dgm:pt modelId="{3A74B103-C4D0-A147-87E4-7B51E9281711}" type="parTrans" cxnId="{5BECD2D3-1467-1C40-9B46-CB5FE4E3FEEE}">
      <dgm:prSet/>
      <dgm:spPr/>
      <dgm:t>
        <a:bodyPr/>
        <a:lstStyle/>
        <a:p>
          <a:endParaRPr lang="en-US"/>
        </a:p>
      </dgm:t>
    </dgm:pt>
    <dgm:pt modelId="{96D4FC31-86C9-5846-B94C-759A320D068A}" type="sibTrans" cxnId="{5BECD2D3-1467-1C40-9B46-CB5FE4E3FEEE}">
      <dgm:prSet/>
      <dgm:spPr/>
      <dgm:t>
        <a:bodyPr/>
        <a:lstStyle/>
        <a:p>
          <a:endParaRPr lang="en-US"/>
        </a:p>
      </dgm:t>
    </dgm:pt>
    <dgm:pt modelId="{9F935EC5-22F7-3645-97C1-4FCA44274971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Value Preferences</a:t>
          </a:r>
        </a:p>
      </dgm:t>
    </dgm:pt>
    <dgm:pt modelId="{3EA98F8C-A147-B041-90AD-E68EC57846DD}" type="parTrans" cxnId="{0BDA782B-26B1-FC47-AC31-17E25DF9CA8F}">
      <dgm:prSet/>
      <dgm:spPr/>
      <dgm:t>
        <a:bodyPr/>
        <a:lstStyle/>
        <a:p>
          <a:endParaRPr lang="en-US"/>
        </a:p>
      </dgm:t>
    </dgm:pt>
    <dgm:pt modelId="{261172D3-82A5-5049-B047-0C46BFC1C8C0}" type="sibTrans" cxnId="{0BDA782B-26B1-FC47-AC31-17E25DF9CA8F}">
      <dgm:prSet/>
      <dgm:spPr/>
      <dgm:t>
        <a:bodyPr/>
        <a:lstStyle/>
        <a:p>
          <a:endParaRPr lang="en-US"/>
        </a:p>
      </dgm:t>
    </dgm:pt>
    <dgm:pt modelId="{095D58E6-147A-4D4B-AB31-53D53211DC65}">
      <dgm:prSet phldrT="[Text]" custT="1"/>
      <dgm:spPr>
        <a:ln>
          <a:noFill/>
        </a:ln>
      </dgm:spPr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&gt; 1 evidence-based option exists, benefits are in equipoise or unknown:  stakeholders voice</a:t>
          </a:r>
        </a:p>
      </dgm:t>
    </dgm:pt>
    <dgm:pt modelId="{81F6F3AF-31CE-484D-AB0E-9DBDDDEA3416}" type="parTrans" cxnId="{3C11BA5E-BB22-BE42-AF4C-1AD6A50B26A0}">
      <dgm:prSet/>
      <dgm:spPr/>
      <dgm:t>
        <a:bodyPr/>
        <a:lstStyle/>
        <a:p>
          <a:endParaRPr lang="en-US"/>
        </a:p>
      </dgm:t>
    </dgm:pt>
    <dgm:pt modelId="{C6A09F6A-4831-5A4B-8387-D7A3F23F96DD}" type="sibTrans" cxnId="{3C11BA5E-BB22-BE42-AF4C-1AD6A50B26A0}">
      <dgm:prSet/>
      <dgm:spPr/>
      <dgm:t>
        <a:bodyPr/>
        <a:lstStyle/>
        <a:p>
          <a:endParaRPr lang="en-US"/>
        </a:p>
      </dgm:t>
    </dgm:pt>
    <dgm:pt modelId="{B0859EF4-C20F-1548-9BD4-369BB67A2B98}" type="pres">
      <dgm:prSet presAssocID="{A46E20A0-23F4-1744-A297-5F3522DF8D83}" presName="Name0" presStyleCnt="0">
        <dgm:presLayoutVars>
          <dgm:dir/>
          <dgm:animLvl val="lvl"/>
          <dgm:resizeHandles val="exact"/>
        </dgm:presLayoutVars>
      </dgm:prSet>
      <dgm:spPr/>
    </dgm:pt>
    <dgm:pt modelId="{43F0155E-97E6-1A43-A8DC-D36765296429}" type="pres">
      <dgm:prSet presAssocID="{E62E14F5-E465-414E-ABBC-B08CE7232471}" presName="Name8" presStyleCnt="0"/>
      <dgm:spPr/>
    </dgm:pt>
    <dgm:pt modelId="{8DD639D3-7DAA-E048-9BFB-A0B22F7D7678}" type="pres">
      <dgm:prSet presAssocID="{E62E14F5-E465-414E-ABBC-B08CE7232471}" presName="acctBkgd" presStyleLbl="alignAcc1" presStyleIdx="0" presStyleCnt="3"/>
      <dgm:spPr/>
    </dgm:pt>
    <dgm:pt modelId="{2A30BBA9-42DE-8C47-BDEB-B2537F5F0BF4}" type="pres">
      <dgm:prSet presAssocID="{E62E14F5-E465-414E-ABBC-B08CE7232471}" presName="acctTx" presStyleLbl="alignAcc1" presStyleIdx="0" presStyleCnt="3">
        <dgm:presLayoutVars>
          <dgm:bulletEnabled val="1"/>
        </dgm:presLayoutVars>
      </dgm:prSet>
      <dgm:spPr/>
    </dgm:pt>
    <dgm:pt modelId="{8F4FAFE8-E916-C944-9FCE-013FA3D6A981}" type="pres">
      <dgm:prSet presAssocID="{E62E14F5-E465-414E-ABBC-B08CE7232471}" presName="level" presStyleLbl="node1" presStyleIdx="0" presStyleCnt="3" custLinFactNeighborX="-727" custLinFactNeighborY="0">
        <dgm:presLayoutVars>
          <dgm:chMax val="1"/>
          <dgm:bulletEnabled val="1"/>
        </dgm:presLayoutVars>
      </dgm:prSet>
      <dgm:spPr/>
    </dgm:pt>
    <dgm:pt modelId="{A6BDFC4A-496C-C44B-8E6E-407C1F5A2C78}" type="pres">
      <dgm:prSet presAssocID="{E62E14F5-E465-414E-ABBC-B08CE723247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F4F00C6-1624-3C40-8997-B4A69AF167CD}" type="pres">
      <dgm:prSet presAssocID="{AE454510-A508-7141-88B0-687BCE91C410}" presName="Name8" presStyleCnt="0"/>
      <dgm:spPr/>
    </dgm:pt>
    <dgm:pt modelId="{66948073-9CE4-BF47-AE41-ACA9210AA0FE}" type="pres">
      <dgm:prSet presAssocID="{AE454510-A508-7141-88B0-687BCE91C410}" presName="acctBkgd" presStyleLbl="alignAcc1" presStyleIdx="1" presStyleCnt="3" custLinFactNeighborY="-1218"/>
      <dgm:spPr/>
    </dgm:pt>
    <dgm:pt modelId="{0DBD9338-1A7F-4141-B98E-59B8EFDC6C91}" type="pres">
      <dgm:prSet presAssocID="{AE454510-A508-7141-88B0-687BCE91C410}" presName="acctTx" presStyleLbl="alignAcc1" presStyleIdx="1" presStyleCnt="3">
        <dgm:presLayoutVars>
          <dgm:bulletEnabled val="1"/>
        </dgm:presLayoutVars>
      </dgm:prSet>
      <dgm:spPr/>
    </dgm:pt>
    <dgm:pt modelId="{E3EA999D-B40D-0942-888F-41DF0482D92F}" type="pres">
      <dgm:prSet presAssocID="{AE454510-A508-7141-88B0-687BCE91C410}" presName="level" presStyleLbl="node1" presStyleIdx="1" presStyleCnt="3">
        <dgm:presLayoutVars>
          <dgm:chMax val="1"/>
          <dgm:bulletEnabled val="1"/>
        </dgm:presLayoutVars>
      </dgm:prSet>
      <dgm:spPr/>
    </dgm:pt>
    <dgm:pt modelId="{D0F4354D-8C9D-044F-9899-E183E499425C}" type="pres">
      <dgm:prSet presAssocID="{AE454510-A508-7141-88B0-687BCE91C41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009F15A-1CD3-5049-B463-225580A8802F}" type="pres">
      <dgm:prSet presAssocID="{9F935EC5-22F7-3645-97C1-4FCA44274971}" presName="Name8" presStyleCnt="0"/>
      <dgm:spPr/>
    </dgm:pt>
    <dgm:pt modelId="{3ECB54AE-B48B-374B-9C81-D069D5F0AA16}" type="pres">
      <dgm:prSet presAssocID="{9F935EC5-22F7-3645-97C1-4FCA44274971}" presName="acctBkgd" presStyleLbl="alignAcc1" presStyleIdx="2" presStyleCnt="3" custLinFactX="1000000" custLinFactY="2366370" custLinFactNeighborX="1040000" custLinFactNeighborY="2400000"/>
      <dgm:spPr/>
    </dgm:pt>
    <dgm:pt modelId="{DB5FD1A2-2071-734E-BC1C-9C96C5634C3C}" type="pres">
      <dgm:prSet presAssocID="{9F935EC5-22F7-3645-97C1-4FCA44274971}" presName="acctTx" presStyleLbl="alignAcc1" presStyleIdx="2" presStyleCnt="3">
        <dgm:presLayoutVars>
          <dgm:bulletEnabled val="1"/>
        </dgm:presLayoutVars>
      </dgm:prSet>
      <dgm:spPr/>
    </dgm:pt>
    <dgm:pt modelId="{1459DC6C-C07D-694E-8CF9-057FDA414276}" type="pres">
      <dgm:prSet presAssocID="{9F935EC5-22F7-3645-97C1-4FCA44274971}" presName="level" presStyleLbl="node1" presStyleIdx="2" presStyleCnt="3">
        <dgm:presLayoutVars>
          <dgm:chMax val="1"/>
          <dgm:bulletEnabled val="1"/>
        </dgm:presLayoutVars>
      </dgm:prSet>
      <dgm:spPr/>
    </dgm:pt>
    <dgm:pt modelId="{228A091C-92B7-3248-8F53-EF8D4767BFF2}" type="pres">
      <dgm:prSet presAssocID="{9F935EC5-22F7-3645-97C1-4FCA44274971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0C8C3B18-EF27-4C2B-9A1A-F19B03906807}" type="presOf" srcId="{095D58E6-147A-4D4B-AB31-53D53211DC65}" destId="{DB5FD1A2-2071-734E-BC1C-9C96C5634C3C}" srcOrd="1" destOrd="0" presId="urn:microsoft.com/office/officeart/2005/8/layout/pyramid3"/>
    <dgm:cxn modelId="{C5FC5C1D-CA55-48B7-A357-DF8231A3E28B}" type="presOf" srcId="{E62E14F5-E465-414E-ABBC-B08CE7232471}" destId="{8F4FAFE8-E916-C944-9FCE-013FA3D6A981}" srcOrd="0" destOrd="0" presId="urn:microsoft.com/office/officeart/2005/8/layout/pyramid3"/>
    <dgm:cxn modelId="{B4FFDF23-034B-46A3-A8DD-57215B42BE45}" type="presOf" srcId="{9F935EC5-22F7-3645-97C1-4FCA44274971}" destId="{1459DC6C-C07D-694E-8CF9-057FDA414276}" srcOrd="0" destOrd="0" presId="urn:microsoft.com/office/officeart/2005/8/layout/pyramid3"/>
    <dgm:cxn modelId="{0BDA782B-26B1-FC47-AC31-17E25DF9CA8F}" srcId="{A46E20A0-23F4-1744-A297-5F3522DF8D83}" destId="{9F935EC5-22F7-3645-97C1-4FCA44274971}" srcOrd="2" destOrd="0" parTransId="{3EA98F8C-A147-B041-90AD-E68EC57846DD}" sibTransId="{261172D3-82A5-5049-B047-0C46BFC1C8C0}"/>
    <dgm:cxn modelId="{D642202F-07A3-C94F-B052-58FEC630B6CA}" srcId="{A46E20A0-23F4-1744-A297-5F3522DF8D83}" destId="{E62E14F5-E465-414E-ABBC-B08CE7232471}" srcOrd="0" destOrd="0" parTransId="{B0729646-0189-074A-9BF8-6677C91F1FFC}" sibTransId="{05184509-7C35-CE4F-AB62-5652D9F57088}"/>
    <dgm:cxn modelId="{EE6EB938-72FE-44D8-8DC9-5FB4853C96D3}" type="presOf" srcId="{AE454510-A508-7141-88B0-687BCE91C410}" destId="{E3EA999D-B40D-0942-888F-41DF0482D92F}" srcOrd="0" destOrd="0" presId="urn:microsoft.com/office/officeart/2005/8/layout/pyramid3"/>
    <dgm:cxn modelId="{3C11BA5E-BB22-BE42-AF4C-1AD6A50B26A0}" srcId="{9F935EC5-22F7-3645-97C1-4FCA44274971}" destId="{095D58E6-147A-4D4B-AB31-53D53211DC65}" srcOrd="0" destOrd="0" parTransId="{81F6F3AF-31CE-484D-AB0E-9DBDDDEA3416}" sibTransId="{C6A09F6A-4831-5A4B-8387-D7A3F23F96DD}"/>
    <dgm:cxn modelId="{99D28661-14F1-4E06-A58B-629CC5561BE7}" type="presOf" srcId="{A3220317-B930-BF48-902B-51D723BE3FD7}" destId="{0DBD9338-1A7F-4141-B98E-59B8EFDC6C91}" srcOrd="1" destOrd="0" presId="urn:microsoft.com/office/officeart/2005/8/layout/pyramid3"/>
    <dgm:cxn modelId="{A7938C6C-CAF3-A04F-AE09-57C40636307E}" srcId="{A46E20A0-23F4-1744-A297-5F3522DF8D83}" destId="{AE454510-A508-7141-88B0-687BCE91C410}" srcOrd="1" destOrd="0" parTransId="{BFEA1965-8C13-D140-9A20-0702245CB8E8}" sibTransId="{F7A4A12A-4123-E346-B6D5-F14509E1EA82}"/>
    <dgm:cxn modelId="{AA2E2154-C94F-4A12-BB55-D24D252ED646}" type="presOf" srcId="{095D58E6-147A-4D4B-AB31-53D53211DC65}" destId="{3ECB54AE-B48B-374B-9C81-D069D5F0AA16}" srcOrd="0" destOrd="0" presId="urn:microsoft.com/office/officeart/2005/8/layout/pyramid3"/>
    <dgm:cxn modelId="{215DDE7C-7751-4476-88A3-32E3F295B657}" type="presOf" srcId="{E62E14F5-E465-414E-ABBC-B08CE7232471}" destId="{A6BDFC4A-496C-C44B-8E6E-407C1F5A2C78}" srcOrd="1" destOrd="0" presId="urn:microsoft.com/office/officeart/2005/8/layout/pyramid3"/>
    <dgm:cxn modelId="{C2E3FE88-EFFA-469E-A1D9-288863A2F5C9}" type="presOf" srcId="{1F45D114-240B-DA4B-A3F5-A361345AEA6F}" destId="{2A30BBA9-42DE-8C47-BDEB-B2537F5F0BF4}" srcOrd="1" destOrd="0" presId="urn:microsoft.com/office/officeart/2005/8/layout/pyramid3"/>
    <dgm:cxn modelId="{D3A7559B-E3C7-4770-8C40-037668F62CAE}" type="presOf" srcId="{1F45D114-240B-DA4B-A3F5-A361345AEA6F}" destId="{8DD639D3-7DAA-E048-9BFB-A0B22F7D7678}" srcOrd="0" destOrd="0" presId="urn:microsoft.com/office/officeart/2005/8/layout/pyramid3"/>
    <dgm:cxn modelId="{3188ADBC-0B93-4EE5-B618-501D2BF86905}" type="presOf" srcId="{A46E20A0-23F4-1744-A297-5F3522DF8D83}" destId="{B0859EF4-C20F-1548-9BD4-369BB67A2B98}" srcOrd="0" destOrd="0" presId="urn:microsoft.com/office/officeart/2005/8/layout/pyramid3"/>
    <dgm:cxn modelId="{65E273C9-0B15-46DE-8EDE-B08C921580FA}" type="presOf" srcId="{AE454510-A508-7141-88B0-687BCE91C410}" destId="{D0F4354D-8C9D-044F-9899-E183E499425C}" srcOrd="1" destOrd="0" presId="urn:microsoft.com/office/officeart/2005/8/layout/pyramid3"/>
    <dgm:cxn modelId="{5BECD2D3-1467-1C40-9B46-CB5FE4E3FEEE}" srcId="{AE454510-A508-7141-88B0-687BCE91C410}" destId="{A3220317-B930-BF48-902B-51D723BE3FD7}" srcOrd="0" destOrd="0" parTransId="{3A74B103-C4D0-A147-87E4-7B51E9281711}" sibTransId="{96D4FC31-86C9-5846-B94C-759A320D068A}"/>
    <dgm:cxn modelId="{985992E7-4F8C-44F3-B02E-71A74ECC34AB}" type="presOf" srcId="{A3220317-B930-BF48-902B-51D723BE3FD7}" destId="{66948073-9CE4-BF47-AE41-ACA9210AA0FE}" srcOrd="0" destOrd="0" presId="urn:microsoft.com/office/officeart/2005/8/layout/pyramid3"/>
    <dgm:cxn modelId="{AF629FF1-C7A8-7046-BEF1-2BA99ADC379B}" srcId="{E62E14F5-E465-414E-ABBC-B08CE7232471}" destId="{1F45D114-240B-DA4B-A3F5-A361345AEA6F}" srcOrd="0" destOrd="0" parTransId="{5CF95605-618D-0A4A-AEF0-4E6A97E308EE}" sibTransId="{AE5BBF92-7113-FA4B-8B5A-2CFEF5F1D0FB}"/>
    <dgm:cxn modelId="{707D8DFB-327F-4FA1-8F41-E0E03EECAF19}" type="presOf" srcId="{9F935EC5-22F7-3645-97C1-4FCA44274971}" destId="{228A091C-92B7-3248-8F53-EF8D4767BFF2}" srcOrd="1" destOrd="0" presId="urn:microsoft.com/office/officeart/2005/8/layout/pyramid3"/>
    <dgm:cxn modelId="{DC316947-A5AA-45FB-9F3F-4CAE0FDC4FFF}" type="presParOf" srcId="{B0859EF4-C20F-1548-9BD4-369BB67A2B98}" destId="{43F0155E-97E6-1A43-A8DC-D36765296429}" srcOrd="0" destOrd="0" presId="urn:microsoft.com/office/officeart/2005/8/layout/pyramid3"/>
    <dgm:cxn modelId="{D7D5C535-66F9-4B22-A6A3-323434A9501C}" type="presParOf" srcId="{43F0155E-97E6-1A43-A8DC-D36765296429}" destId="{8DD639D3-7DAA-E048-9BFB-A0B22F7D7678}" srcOrd="0" destOrd="0" presId="urn:microsoft.com/office/officeart/2005/8/layout/pyramid3"/>
    <dgm:cxn modelId="{CEFB1BB8-8F64-4883-898A-65C8BC2ED087}" type="presParOf" srcId="{43F0155E-97E6-1A43-A8DC-D36765296429}" destId="{2A30BBA9-42DE-8C47-BDEB-B2537F5F0BF4}" srcOrd="1" destOrd="0" presId="urn:microsoft.com/office/officeart/2005/8/layout/pyramid3"/>
    <dgm:cxn modelId="{8D5FDB85-1477-4278-921E-79F0C1AFAB25}" type="presParOf" srcId="{43F0155E-97E6-1A43-A8DC-D36765296429}" destId="{8F4FAFE8-E916-C944-9FCE-013FA3D6A981}" srcOrd="2" destOrd="0" presId="urn:microsoft.com/office/officeart/2005/8/layout/pyramid3"/>
    <dgm:cxn modelId="{885D0957-50A8-4565-9624-FC811D0C286F}" type="presParOf" srcId="{43F0155E-97E6-1A43-A8DC-D36765296429}" destId="{A6BDFC4A-496C-C44B-8E6E-407C1F5A2C78}" srcOrd="3" destOrd="0" presId="urn:microsoft.com/office/officeart/2005/8/layout/pyramid3"/>
    <dgm:cxn modelId="{6761AD8D-71D1-418D-820B-B26064240B26}" type="presParOf" srcId="{B0859EF4-C20F-1548-9BD4-369BB67A2B98}" destId="{8F4F00C6-1624-3C40-8997-B4A69AF167CD}" srcOrd="1" destOrd="0" presId="urn:microsoft.com/office/officeart/2005/8/layout/pyramid3"/>
    <dgm:cxn modelId="{19227178-E5C5-4295-8277-AE376306B52A}" type="presParOf" srcId="{8F4F00C6-1624-3C40-8997-B4A69AF167CD}" destId="{66948073-9CE4-BF47-AE41-ACA9210AA0FE}" srcOrd="0" destOrd="0" presId="urn:microsoft.com/office/officeart/2005/8/layout/pyramid3"/>
    <dgm:cxn modelId="{F50FDDC6-9ED3-4C6F-9BC5-B8C5FE64EC63}" type="presParOf" srcId="{8F4F00C6-1624-3C40-8997-B4A69AF167CD}" destId="{0DBD9338-1A7F-4141-B98E-59B8EFDC6C91}" srcOrd="1" destOrd="0" presId="urn:microsoft.com/office/officeart/2005/8/layout/pyramid3"/>
    <dgm:cxn modelId="{C5089061-358C-4393-BE09-4232FDF781C4}" type="presParOf" srcId="{8F4F00C6-1624-3C40-8997-B4A69AF167CD}" destId="{E3EA999D-B40D-0942-888F-41DF0482D92F}" srcOrd="2" destOrd="0" presId="urn:microsoft.com/office/officeart/2005/8/layout/pyramid3"/>
    <dgm:cxn modelId="{88A5662D-F32E-47A4-8402-CAA1975731CB}" type="presParOf" srcId="{8F4F00C6-1624-3C40-8997-B4A69AF167CD}" destId="{D0F4354D-8C9D-044F-9899-E183E499425C}" srcOrd="3" destOrd="0" presId="urn:microsoft.com/office/officeart/2005/8/layout/pyramid3"/>
    <dgm:cxn modelId="{2869CCCF-71C0-47C2-B81A-5AF91F1F10CC}" type="presParOf" srcId="{B0859EF4-C20F-1548-9BD4-369BB67A2B98}" destId="{9009F15A-1CD3-5049-B463-225580A8802F}" srcOrd="2" destOrd="0" presId="urn:microsoft.com/office/officeart/2005/8/layout/pyramid3"/>
    <dgm:cxn modelId="{28F4E8A0-C116-48F2-AE0C-737F1CB8754E}" type="presParOf" srcId="{9009F15A-1CD3-5049-B463-225580A8802F}" destId="{3ECB54AE-B48B-374B-9C81-D069D5F0AA16}" srcOrd="0" destOrd="0" presId="urn:microsoft.com/office/officeart/2005/8/layout/pyramid3"/>
    <dgm:cxn modelId="{B11492AE-FFA8-4F5B-A40B-2F83EB67450E}" type="presParOf" srcId="{9009F15A-1CD3-5049-B463-225580A8802F}" destId="{DB5FD1A2-2071-734E-BC1C-9C96C5634C3C}" srcOrd="1" destOrd="0" presId="urn:microsoft.com/office/officeart/2005/8/layout/pyramid3"/>
    <dgm:cxn modelId="{B6240D04-1783-4E12-9922-0FBBEB1DEAB4}" type="presParOf" srcId="{9009F15A-1CD3-5049-B463-225580A8802F}" destId="{1459DC6C-C07D-694E-8CF9-057FDA414276}" srcOrd="2" destOrd="0" presId="urn:microsoft.com/office/officeart/2005/8/layout/pyramid3"/>
    <dgm:cxn modelId="{7165121F-3019-49E9-BE8E-D6F180EF3C83}" type="presParOf" srcId="{9009F15A-1CD3-5049-B463-225580A8802F}" destId="{228A091C-92B7-3248-8F53-EF8D4767BFF2}" srcOrd="3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D639D3-7DAA-E048-9BFB-A0B22F7D7678}">
      <dsp:nvSpPr>
        <dsp:cNvPr id="0" name=""/>
        <dsp:cNvSpPr/>
      </dsp:nvSpPr>
      <dsp:spPr>
        <a:xfrm>
          <a:off x="4762718" y="0"/>
          <a:ext cx="3642079" cy="1395548"/>
        </a:xfrm>
        <a:prstGeom prst="nonIsoscelesTrapezoid">
          <a:avLst>
            <a:gd name="adj1" fmla="val 68256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Range of possible options</a:t>
          </a:r>
        </a:p>
      </dsp:txBody>
      <dsp:txXfrm>
        <a:off x="5715262" y="0"/>
        <a:ext cx="2689535" cy="1395548"/>
      </dsp:txXfrm>
    </dsp:sp>
    <dsp:sp modelId="{8F4FAFE8-E916-C944-9FCE-013FA3D6A981}">
      <dsp:nvSpPr>
        <dsp:cNvPr id="0" name=""/>
        <dsp:cNvSpPr/>
      </dsp:nvSpPr>
      <dsp:spPr>
        <a:xfrm rot="10800000">
          <a:off x="0" y="0"/>
          <a:ext cx="5715262" cy="1395548"/>
        </a:xfrm>
        <a:prstGeom prst="trapezoid">
          <a:avLst>
            <a:gd name="adj" fmla="val 6825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Technically, Logistically, &amp; Financially Possible Options</a:t>
          </a:r>
        </a:p>
      </dsp:txBody>
      <dsp:txXfrm rot="-10800000">
        <a:off x="1000170" y="0"/>
        <a:ext cx="3714920" cy="1395548"/>
      </dsp:txXfrm>
    </dsp:sp>
    <dsp:sp modelId="{66948073-9CE4-BF47-AE41-ACA9210AA0FE}">
      <dsp:nvSpPr>
        <dsp:cNvPr id="0" name=""/>
        <dsp:cNvSpPr/>
      </dsp:nvSpPr>
      <dsp:spPr>
        <a:xfrm>
          <a:off x="3810175" y="1378550"/>
          <a:ext cx="4594622" cy="1395548"/>
        </a:xfrm>
        <a:prstGeom prst="nonIsoscelesTrapezoid">
          <a:avLst>
            <a:gd name="adj1" fmla="val 68256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Options reduced by evidence</a:t>
          </a:r>
        </a:p>
      </dsp:txBody>
      <dsp:txXfrm>
        <a:off x="4762718" y="1378550"/>
        <a:ext cx="3642079" cy="1395548"/>
      </dsp:txXfrm>
    </dsp:sp>
    <dsp:sp modelId="{E3EA999D-B40D-0942-888F-41DF0482D92F}">
      <dsp:nvSpPr>
        <dsp:cNvPr id="0" name=""/>
        <dsp:cNvSpPr/>
      </dsp:nvSpPr>
      <dsp:spPr>
        <a:xfrm rot="10800000">
          <a:off x="952543" y="1395548"/>
          <a:ext cx="3810175" cy="1395548"/>
        </a:xfrm>
        <a:prstGeom prst="trapezoid">
          <a:avLst>
            <a:gd name="adj" fmla="val 68256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Evidence-Based Preferences</a:t>
          </a:r>
        </a:p>
      </dsp:txBody>
      <dsp:txXfrm rot="-10800000">
        <a:off x="1619324" y="1395548"/>
        <a:ext cx="2476613" cy="1395548"/>
      </dsp:txXfrm>
    </dsp:sp>
    <dsp:sp modelId="{3ECB54AE-B48B-374B-9C81-D069D5F0AA16}">
      <dsp:nvSpPr>
        <dsp:cNvPr id="0" name=""/>
        <dsp:cNvSpPr/>
      </dsp:nvSpPr>
      <dsp:spPr>
        <a:xfrm>
          <a:off x="2857631" y="2791096"/>
          <a:ext cx="5547166" cy="1395548"/>
        </a:xfrm>
        <a:prstGeom prst="nonIsoscelesTrapezoid">
          <a:avLst>
            <a:gd name="adj1" fmla="val 68256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&gt; 1 evidence-based option exists, benefits are in equipoise or unknown:  stakeholders voice</a:t>
          </a:r>
        </a:p>
      </dsp:txBody>
      <dsp:txXfrm>
        <a:off x="3810175" y="2791096"/>
        <a:ext cx="4594622" cy="1395548"/>
      </dsp:txXfrm>
    </dsp:sp>
    <dsp:sp modelId="{1459DC6C-C07D-694E-8CF9-057FDA414276}">
      <dsp:nvSpPr>
        <dsp:cNvPr id="0" name=""/>
        <dsp:cNvSpPr/>
      </dsp:nvSpPr>
      <dsp:spPr>
        <a:xfrm rot="10800000">
          <a:off x="1905087" y="2791096"/>
          <a:ext cx="1905087" cy="1395548"/>
        </a:xfrm>
        <a:prstGeom prst="trapezoid">
          <a:avLst>
            <a:gd name="adj" fmla="val 68256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Value Preferences</a:t>
          </a:r>
        </a:p>
      </dsp:txBody>
      <dsp:txXfrm rot="-10800000">
        <a:off x="1905087" y="2791096"/>
        <a:ext cx="1905087" cy="13955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E334D18-2AE5-4FB2-88C0-AC58763A791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895A56-5745-40EA-9D7E-9B96F495197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97A51D-465D-438D-BB65-13C4828FA74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649E76-723B-461F-840E-22BB848450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C24E38-3B7A-4AE2-89B3-57702F01E66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3B27A0-9A40-4F0B-9547-846E5088B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68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82567-BB9E-4E87-B24B-87AB2D30DD49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35426C-CA4F-4579-8ACE-2CDAEC2AB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6333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12014">
              <a:defRPr/>
            </a:pPr>
            <a:endParaRPr lang="en-CA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47B73-6B03-4EF3-AD40-683CE00DABF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4915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47B73-6B03-4EF3-AD40-683CE00DABF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884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EBD is primarily focused on patient outcomes,</a:t>
            </a:r>
            <a:r>
              <a:rPr lang="en-GB" baseline="0" dirty="0"/>
              <a:t> and began</a:t>
            </a:r>
            <a:r>
              <a:rPr lang="en-GB" dirty="0"/>
              <a:t> that way. Everywhere</a:t>
            </a:r>
            <a:r>
              <a:rPr lang="en-GB" baseline="0" dirty="0"/>
              <a:t> you see the headlines “putting patients first”, “transforming the patient experience”. </a:t>
            </a:r>
            <a:r>
              <a:rPr lang="en-GB" i="1" dirty="0">
                <a:solidFill>
                  <a:srgbClr val="FF0000"/>
                </a:solidFill>
              </a:rPr>
              <a:t>But</a:t>
            </a:r>
            <a:r>
              <a:rPr lang="en-GB" i="1" baseline="0" dirty="0">
                <a:solidFill>
                  <a:srgbClr val="FF0000"/>
                </a:solidFill>
              </a:rPr>
              <a:t> w</a:t>
            </a:r>
            <a:r>
              <a:rPr lang="en-GB" i="1" dirty="0">
                <a:solidFill>
                  <a:srgbClr val="FF0000"/>
                </a:solidFill>
              </a:rPr>
              <a:t>hose voice should be prioritised when funding and designing hospitals and health services? In other words, who are we designing hospitals for­­- the clinicians, the patients and their families, the administrators?  </a:t>
            </a:r>
          </a:p>
          <a:p>
            <a:r>
              <a:rPr lang="en-GB" i="1" dirty="0">
                <a:solidFill>
                  <a:srgbClr val="FF0000"/>
                </a:solidFill>
              </a:rPr>
              <a:t>By</a:t>
            </a:r>
            <a:r>
              <a:rPr lang="en-GB" i="1" baseline="0" dirty="0">
                <a:solidFill>
                  <a:srgbClr val="FF0000"/>
                </a:solidFill>
              </a:rPr>
              <a:t> “our” I don’t mean only the architects but also the policy makers, administrators </a:t>
            </a:r>
            <a:r>
              <a:rPr lang="en-GB" i="1" baseline="0" dirty="0" err="1">
                <a:solidFill>
                  <a:srgbClr val="FF0000"/>
                </a:solidFill>
              </a:rPr>
              <a:t>etc</a:t>
            </a:r>
            <a:endParaRPr lang="en-GB" i="1" baseline="0" dirty="0">
              <a:solidFill>
                <a:srgbClr val="FF0000"/>
              </a:solidFill>
            </a:endParaRPr>
          </a:p>
          <a:p>
            <a:endParaRPr lang="en-GB" i="1" baseline="0" dirty="0">
              <a:solidFill>
                <a:srgbClr val="FF0000"/>
              </a:solidFill>
            </a:endParaRPr>
          </a:p>
          <a:p>
            <a:r>
              <a:rPr lang="en-CA" dirty="0"/>
              <a:t>Stakeholder engagement /design equity, and inclusivity User feedback - Clinician and not Clinician Peer review and post occupancy Evidence integration</a:t>
            </a:r>
          </a:p>
          <a:p>
            <a:r>
              <a:rPr lang="en-CA" dirty="0"/>
              <a:t> </a:t>
            </a:r>
          </a:p>
          <a:p>
            <a:r>
              <a:rPr lang="en-CA" dirty="0"/>
              <a:t>Who what when where why?</a:t>
            </a:r>
          </a:p>
          <a:p>
            <a:r>
              <a:rPr lang="en-CA" dirty="0"/>
              <a:t>How to integrate these into design process.</a:t>
            </a:r>
          </a:p>
          <a:p>
            <a:r>
              <a:rPr lang="en-CA" dirty="0"/>
              <a:t>Who should do it? Should there be a national level thing or individual firms </a:t>
            </a:r>
          </a:p>
          <a:p>
            <a:r>
              <a:rPr lang="en-CA" dirty="0"/>
              <a:t>When should this occur in the design process. On multiple points or just at the start or at the end</a:t>
            </a:r>
          </a:p>
          <a:p>
            <a:r>
              <a:rPr lang="en-CA" dirty="0"/>
              <a:t> </a:t>
            </a:r>
          </a:p>
          <a:p>
            <a:r>
              <a:rPr lang="en-CA" dirty="0"/>
              <a:t>Discussion of design versus standardization with subthemes. And questions. Use </a:t>
            </a:r>
            <a:r>
              <a:rPr lang="en-CA" dirty="0" err="1"/>
              <a:t>shari</a:t>
            </a:r>
            <a:r>
              <a:rPr lang="en-CA" dirty="0"/>
              <a:t> graphic printed? Cards and markers?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Fireside session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Ask questions and brainstorm answers? </a:t>
            </a:r>
            <a:r>
              <a:rPr lang="en-US" dirty="0" err="1"/>
              <a:t>Ie</a:t>
            </a:r>
            <a:r>
              <a:rPr lang="en-US" dirty="0"/>
              <a:t>: who should do this research, funding, </a:t>
            </a:r>
            <a:r>
              <a:rPr lang="en-US" dirty="0" err="1"/>
              <a:t>etc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Print stuff and have cards and markers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Design equity – stakeholder engagement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5Ms? Framework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POE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“</a:t>
            </a:r>
            <a:r>
              <a:rPr lang="en-US" i="1" dirty="0"/>
              <a:t>Who should decide whether and how stakeholders’ needs are met?” </a:t>
            </a:r>
          </a:p>
          <a:p>
            <a:endParaRPr lang="en-US" i="1" dirty="0"/>
          </a:p>
          <a:p>
            <a:r>
              <a:rPr lang="en-US" dirty="0"/>
              <a:t>can be answered in the same way we make other decisions in healthcare that involve technical expertise and normative concerns: shared decision-making.</a:t>
            </a:r>
            <a:endParaRPr lang="en-CA" dirty="0"/>
          </a:p>
          <a:p>
            <a:r>
              <a:rPr lang="en-US" dirty="0"/>
              <a:t> </a:t>
            </a:r>
            <a:endParaRPr lang="en-CA" dirty="0"/>
          </a:p>
          <a:p>
            <a:r>
              <a:rPr lang="en-US" dirty="0"/>
              <a:t>Shared decision-making allows for a role delineation for healthcare providers and patients or their families; providers are responsible for determining the range of appropriate options based on the best available evidence. When that is lacking, providers rely on clinical judgment borne out of long practice. </a:t>
            </a:r>
            <a:endParaRPr lang="en-CA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CA" dirty="0"/>
          </a:p>
          <a:p>
            <a:endParaRPr lang="en-GB" i="1" dirty="0">
              <a:solidFill>
                <a:srgbClr val="FF0000"/>
              </a:solidFill>
            </a:endParaRPr>
          </a:p>
          <a:p>
            <a:endParaRPr lang="en-GB" i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47B73-6B03-4EF3-AD40-683CE00DABF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9786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Geographical info by assessed site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Demographic Overlay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5426C-CA4F-4579-8ACE-2CDAEC2AB0C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1886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12014">
              <a:defRPr/>
            </a:pPr>
            <a:endParaRPr lang="en-CA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47B73-6B03-4EF3-AD40-683CE00DABF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491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12014">
              <a:defRPr/>
            </a:pPr>
            <a:endParaRPr lang="en-CA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47B73-6B03-4EF3-AD40-683CE00DABF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491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EBD is primarily focused on patient outcomes,</a:t>
            </a:r>
            <a:r>
              <a:rPr lang="en-GB" baseline="0" dirty="0"/>
              <a:t> and began</a:t>
            </a:r>
            <a:r>
              <a:rPr lang="en-GB" dirty="0"/>
              <a:t> that way. Everywhere</a:t>
            </a:r>
            <a:r>
              <a:rPr lang="en-GB" baseline="0" dirty="0"/>
              <a:t> you see the headlines “putting patients first”, “transforming the patient experience”. </a:t>
            </a:r>
            <a:r>
              <a:rPr lang="en-GB" i="1" dirty="0">
                <a:solidFill>
                  <a:srgbClr val="FF0000"/>
                </a:solidFill>
              </a:rPr>
              <a:t>But</a:t>
            </a:r>
            <a:r>
              <a:rPr lang="en-GB" i="1" baseline="0" dirty="0">
                <a:solidFill>
                  <a:srgbClr val="FF0000"/>
                </a:solidFill>
              </a:rPr>
              <a:t> w</a:t>
            </a:r>
            <a:r>
              <a:rPr lang="en-GB" i="1" dirty="0">
                <a:solidFill>
                  <a:srgbClr val="FF0000"/>
                </a:solidFill>
              </a:rPr>
              <a:t>hose voice should be prioritised when funding and designing hospitals and health services? In other words, who are we designing hospitals for­­- the clinicians, the patients and their families, the administrators?  </a:t>
            </a:r>
          </a:p>
          <a:p>
            <a:r>
              <a:rPr lang="en-GB" i="1" dirty="0">
                <a:solidFill>
                  <a:srgbClr val="FF0000"/>
                </a:solidFill>
              </a:rPr>
              <a:t>By</a:t>
            </a:r>
            <a:r>
              <a:rPr lang="en-GB" i="1" baseline="0" dirty="0">
                <a:solidFill>
                  <a:srgbClr val="FF0000"/>
                </a:solidFill>
              </a:rPr>
              <a:t> “our” I don’t mean only the architects but also the policy makers, administrators </a:t>
            </a:r>
            <a:r>
              <a:rPr lang="en-GB" i="1" baseline="0" dirty="0" err="1">
                <a:solidFill>
                  <a:srgbClr val="FF0000"/>
                </a:solidFill>
              </a:rPr>
              <a:t>etc</a:t>
            </a:r>
            <a:endParaRPr lang="en-GB" i="1" baseline="0" dirty="0">
              <a:solidFill>
                <a:srgbClr val="FF0000"/>
              </a:solidFill>
            </a:endParaRPr>
          </a:p>
          <a:p>
            <a:endParaRPr lang="en-GB" i="1" baseline="0" dirty="0">
              <a:solidFill>
                <a:srgbClr val="FF0000"/>
              </a:solidFill>
            </a:endParaRPr>
          </a:p>
          <a:p>
            <a:r>
              <a:rPr lang="en-CA" dirty="0"/>
              <a:t>Stakeholder engagement /design equity, and inclusivity User feedback - Clinician and not Clinician Peer review and post occupancy Evidence integration</a:t>
            </a:r>
          </a:p>
          <a:p>
            <a:r>
              <a:rPr lang="en-CA" dirty="0"/>
              <a:t> </a:t>
            </a:r>
          </a:p>
          <a:p>
            <a:r>
              <a:rPr lang="en-CA" dirty="0"/>
              <a:t>Who what when where why?</a:t>
            </a:r>
          </a:p>
          <a:p>
            <a:r>
              <a:rPr lang="en-CA" dirty="0"/>
              <a:t>How to integrate these into design process.</a:t>
            </a:r>
          </a:p>
          <a:p>
            <a:r>
              <a:rPr lang="en-CA" dirty="0"/>
              <a:t>Who should do it? Should there be a national level thing or individual firms </a:t>
            </a:r>
          </a:p>
          <a:p>
            <a:r>
              <a:rPr lang="en-CA" dirty="0"/>
              <a:t>When should this occur in the design process. On multiple points or just at the start or at the end</a:t>
            </a:r>
          </a:p>
          <a:p>
            <a:r>
              <a:rPr lang="en-CA" dirty="0"/>
              <a:t> </a:t>
            </a:r>
          </a:p>
          <a:p>
            <a:r>
              <a:rPr lang="en-CA" dirty="0"/>
              <a:t>Discussion of design versus standardization with subthemes. And questions. Use </a:t>
            </a:r>
            <a:r>
              <a:rPr lang="en-CA" dirty="0" err="1"/>
              <a:t>shari</a:t>
            </a:r>
            <a:r>
              <a:rPr lang="en-CA" dirty="0"/>
              <a:t> graphic printed? Cards and markers?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Fireside session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Ask questions and brainstorm answers? </a:t>
            </a:r>
            <a:r>
              <a:rPr lang="en-US" dirty="0" err="1"/>
              <a:t>Ie</a:t>
            </a:r>
            <a:r>
              <a:rPr lang="en-US" dirty="0"/>
              <a:t>: who should do this research, funding, </a:t>
            </a:r>
            <a:r>
              <a:rPr lang="en-US" dirty="0" err="1"/>
              <a:t>etc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Print stuff and have cards and markers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Design equity – stakeholder engagement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5Ms? Framework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POE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“</a:t>
            </a:r>
            <a:r>
              <a:rPr lang="en-US" i="1" dirty="0"/>
              <a:t>Who should decide whether and how stakeholders’ needs are met?” </a:t>
            </a:r>
          </a:p>
          <a:p>
            <a:endParaRPr lang="en-US" i="1" dirty="0"/>
          </a:p>
          <a:p>
            <a:r>
              <a:rPr lang="en-US" dirty="0"/>
              <a:t>can be answered in the same way we make other decisions in healthcare that involve technical expertise and normative concerns: shared decision-making.</a:t>
            </a:r>
            <a:endParaRPr lang="en-CA" dirty="0"/>
          </a:p>
          <a:p>
            <a:r>
              <a:rPr lang="en-US" dirty="0"/>
              <a:t> </a:t>
            </a:r>
            <a:endParaRPr lang="en-CA" dirty="0"/>
          </a:p>
          <a:p>
            <a:r>
              <a:rPr lang="en-US" dirty="0"/>
              <a:t>Shared decision-making allows for a role delineation for healthcare providers and patients or their families; providers are responsible for determining the range of appropriate options based on the best available evidence. When that is lacking, providers rely on clinical judgment borne out of long practice. </a:t>
            </a:r>
            <a:endParaRPr lang="en-CA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CA" dirty="0"/>
          </a:p>
          <a:p>
            <a:endParaRPr lang="en-GB" i="1" dirty="0">
              <a:solidFill>
                <a:srgbClr val="FF0000"/>
              </a:solidFill>
            </a:endParaRPr>
          </a:p>
          <a:p>
            <a:endParaRPr lang="en-GB" i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47B73-6B03-4EF3-AD40-683CE00DABF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978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548591">
              <a:defRPr/>
            </a:pPr>
            <a:r>
              <a:rPr lang="en-CA" dirty="0"/>
              <a:t>Can architecture have the power to support caregivers’ ability to heal and delivery of care? There is often a gap between design intent and user experience. The classic urban planning example of this is seen with campus planning.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47B73-6B03-4EF3-AD40-683CE00DABF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539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Range of technically possible options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Wide options reduced by evidence-based performance assessment; where is the most benefit accrued?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Where more than one evidence-based options exists, or benefits are in equipoise (or unknown), stakeholders affected should have a voice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5426C-CA4F-4579-8ACE-2CDAEC2AB0C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62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EBD is primarily focused on patient outcomes,</a:t>
            </a:r>
            <a:r>
              <a:rPr lang="en-GB" baseline="0" dirty="0"/>
              <a:t> and began</a:t>
            </a:r>
            <a:r>
              <a:rPr lang="en-GB" dirty="0"/>
              <a:t> that way. Everywhere</a:t>
            </a:r>
            <a:r>
              <a:rPr lang="en-GB" baseline="0" dirty="0"/>
              <a:t> you see the headlines “putting patients first”, “transforming the patient experience”. </a:t>
            </a:r>
            <a:r>
              <a:rPr lang="en-GB" i="1" dirty="0">
                <a:solidFill>
                  <a:srgbClr val="FF0000"/>
                </a:solidFill>
              </a:rPr>
              <a:t>But</a:t>
            </a:r>
            <a:r>
              <a:rPr lang="en-GB" i="1" baseline="0" dirty="0">
                <a:solidFill>
                  <a:srgbClr val="FF0000"/>
                </a:solidFill>
              </a:rPr>
              <a:t> w</a:t>
            </a:r>
            <a:r>
              <a:rPr lang="en-GB" i="1" dirty="0">
                <a:solidFill>
                  <a:srgbClr val="FF0000"/>
                </a:solidFill>
              </a:rPr>
              <a:t>hose voice should be prioritised when funding and designing hospitals and health services? In other words, who are we designing hospitals for­­- the clinicians, the patients and their families, the administrators?  </a:t>
            </a:r>
          </a:p>
          <a:p>
            <a:r>
              <a:rPr lang="en-GB" i="1" dirty="0">
                <a:solidFill>
                  <a:srgbClr val="FF0000"/>
                </a:solidFill>
              </a:rPr>
              <a:t>By</a:t>
            </a:r>
            <a:r>
              <a:rPr lang="en-GB" i="1" baseline="0" dirty="0">
                <a:solidFill>
                  <a:srgbClr val="FF0000"/>
                </a:solidFill>
              </a:rPr>
              <a:t> “our” I don’t mean only the architects but also the policy makers, administrators </a:t>
            </a:r>
            <a:r>
              <a:rPr lang="en-GB" i="1" baseline="0" dirty="0" err="1">
                <a:solidFill>
                  <a:srgbClr val="FF0000"/>
                </a:solidFill>
              </a:rPr>
              <a:t>etc</a:t>
            </a:r>
            <a:endParaRPr lang="en-GB" i="1" baseline="0" dirty="0">
              <a:solidFill>
                <a:srgbClr val="FF0000"/>
              </a:solidFill>
            </a:endParaRPr>
          </a:p>
          <a:p>
            <a:endParaRPr lang="en-GB" i="1" baseline="0" dirty="0">
              <a:solidFill>
                <a:srgbClr val="FF0000"/>
              </a:solidFill>
            </a:endParaRPr>
          </a:p>
          <a:p>
            <a:r>
              <a:rPr lang="en-CA" dirty="0"/>
              <a:t>Stakeholder engagement /design equity, and inclusivity User feedback - Clinician and not Clinician Peer review and post occupancy Evidence integration</a:t>
            </a:r>
          </a:p>
          <a:p>
            <a:r>
              <a:rPr lang="en-CA" dirty="0"/>
              <a:t> </a:t>
            </a:r>
          </a:p>
          <a:p>
            <a:r>
              <a:rPr lang="en-CA" dirty="0"/>
              <a:t>Who what when where why?</a:t>
            </a:r>
          </a:p>
          <a:p>
            <a:r>
              <a:rPr lang="en-CA" dirty="0"/>
              <a:t>How to integrate these into design process.</a:t>
            </a:r>
          </a:p>
          <a:p>
            <a:r>
              <a:rPr lang="en-CA" dirty="0"/>
              <a:t>Who should do it? Should there be a national level thing or individual firms </a:t>
            </a:r>
          </a:p>
          <a:p>
            <a:r>
              <a:rPr lang="en-CA" dirty="0"/>
              <a:t>When should this occur in the design process. On multiple points or just at the start or at the end</a:t>
            </a:r>
          </a:p>
          <a:p>
            <a:r>
              <a:rPr lang="en-CA" dirty="0"/>
              <a:t> </a:t>
            </a:r>
          </a:p>
          <a:p>
            <a:r>
              <a:rPr lang="en-CA" dirty="0"/>
              <a:t>Discussion of design versus standardization with subthemes. And questions. Use </a:t>
            </a:r>
            <a:r>
              <a:rPr lang="en-CA" dirty="0" err="1"/>
              <a:t>shari</a:t>
            </a:r>
            <a:r>
              <a:rPr lang="en-CA" dirty="0"/>
              <a:t> graphic printed? Cards and markers?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Fireside session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Ask questions and brainstorm answers? </a:t>
            </a:r>
            <a:r>
              <a:rPr lang="en-US" dirty="0" err="1"/>
              <a:t>Ie</a:t>
            </a:r>
            <a:r>
              <a:rPr lang="en-US" dirty="0"/>
              <a:t>: who should do this research, funding, </a:t>
            </a:r>
            <a:r>
              <a:rPr lang="en-US" dirty="0" err="1"/>
              <a:t>etc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Print stuff and have cards and markers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Design equity – stakeholder engagement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5Ms? Framework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POE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“</a:t>
            </a:r>
            <a:r>
              <a:rPr lang="en-US" i="1" dirty="0"/>
              <a:t>Who should decide whether and how stakeholders’ needs are met?” </a:t>
            </a:r>
          </a:p>
          <a:p>
            <a:endParaRPr lang="en-US" i="1" dirty="0"/>
          </a:p>
          <a:p>
            <a:r>
              <a:rPr lang="en-US" dirty="0"/>
              <a:t>can be answered in the same way we make other decisions in healthcare that involve technical expertise and normative concerns: shared decision-making.</a:t>
            </a:r>
            <a:endParaRPr lang="en-CA" dirty="0"/>
          </a:p>
          <a:p>
            <a:r>
              <a:rPr lang="en-US" dirty="0"/>
              <a:t> </a:t>
            </a:r>
            <a:endParaRPr lang="en-CA" dirty="0"/>
          </a:p>
          <a:p>
            <a:r>
              <a:rPr lang="en-US" dirty="0"/>
              <a:t>Shared decision-making allows for a role delineation for healthcare providers and patients or their families; providers are responsible for determining the range of appropriate options based on the best available evidence. When that is lacking, providers rely on clinical judgment borne out of long practice. </a:t>
            </a:r>
            <a:endParaRPr lang="en-CA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CA" dirty="0"/>
          </a:p>
          <a:p>
            <a:endParaRPr lang="en-GB" i="1" dirty="0">
              <a:solidFill>
                <a:srgbClr val="FF0000"/>
              </a:solidFill>
            </a:endParaRPr>
          </a:p>
          <a:p>
            <a:endParaRPr lang="en-GB" i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47B73-6B03-4EF3-AD40-683CE00DABF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978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69875" indent="-269875"/>
            <a:r>
              <a:rPr lang="en-GB" dirty="0">
                <a:latin typeface="Jacobs Chronos"/>
                <a:cs typeface="Jacobs Chronos"/>
              </a:rPr>
              <a:t>Set of 5 evidence-based elements of high quality care</a:t>
            </a:r>
            <a:endParaRPr lang="en-GB" dirty="0"/>
          </a:p>
          <a:p>
            <a:pPr marL="269875" indent="-269875"/>
            <a:r>
              <a:rPr lang="en-GB" dirty="0">
                <a:latin typeface="Jacobs Chronos"/>
                <a:cs typeface="Jacobs Chronos"/>
              </a:rPr>
              <a:t>When implemented together shifts focus towards user needs</a:t>
            </a:r>
          </a:p>
          <a:p>
            <a:pPr marL="269875" indent="-269875"/>
            <a:r>
              <a:rPr lang="en-GB" dirty="0">
                <a:latin typeface="Jacobs Chronos"/>
                <a:cs typeface="Jacobs Chronos"/>
              </a:rPr>
              <a:t>Inclusive of complex biopsychosocial situations</a:t>
            </a:r>
            <a:endParaRPr lang="en-GB" dirty="0"/>
          </a:p>
          <a:p>
            <a:pPr marL="269875" indent="-269875"/>
            <a:r>
              <a:rPr lang="en-GB" dirty="0">
                <a:latin typeface="Jacobs Chronos"/>
                <a:cs typeface="Jacobs Chronos"/>
              </a:rPr>
              <a:t>Application across spatial scales: </a:t>
            </a:r>
            <a:endParaRPr lang="en-GB" dirty="0"/>
          </a:p>
          <a:p>
            <a:pPr marL="539750" lvl="1" indent="-269875"/>
            <a:r>
              <a:rPr lang="en-GB" dirty="0">
                <a:latin typeface="Jacobs Chronos"/>
                <a:cs typeface="Jacobs Chronos"/>
              </a:rPr>
              <a:t>patients &amp; caregivers</a:t>
            </a:r>
            <a:endParaRPr lang="en-GB" dirty="0"/>
          </a:p>
          <a:p>
            <a:pPr marL="539750" lvl="1" indent="-269875"/>
            <a:r>
              <a:rPr lang="en-GB" dirty="0">
                <a:latin typeface="Jacobs Chronos"/>
                <a:cs typeface="Jacobs Chronos"/>
              </a:rPr>
              <a:t>healthcare buildings</a:t>
            </a:r>
            <a:endParaRPr lang="en-GB" dirty="0"/>
          </a:p>
          <a:p>
            <a:pPr marL="539750" lvl="1" indent="-269875"/>
            <a:r>
              <a:rPr lang="en-GB" dirty="0">
                <a:latin typeface="Jacobs Chronos"/>
                <a:cs typeface="Jacobs Chronos"/>
              </a:rPr>
              <a:t>urban fabric &amp; community</a:t>
            </a:r>
            <a:endParaRPr lang="en-GB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5426C-CA4F-4579-8ACE-2CDAEC2AB0C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103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street ballet, to invoke Jane Jacobs</a:t>
            </a:r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47B73-6B03-4EF3-AD40-683CE00DABF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41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47B73-6B03-4EF3-AD40-683CE00DABF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742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Horizontal Colo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50233-4E83-4DC3-B0FF-BDAF1A79C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Slide title, 28pt bold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DFC9E-1133-4011-BE9F-F92542AC3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253A9E-4157-4649-9B03-BC26F137140A}"/>
              </a:ext>
            </a:extLst>
          </p:cNvPr>
          <p:cNvSpPr/>
          <p:nvPr userDrawn="1"/>
        </p:nvSpPr>
        <p:spPr>
          <a:xfrm>
            <a:off x="9245604" y="6675120"/>
            <a:ext cx="2651760" cy="182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63FB71-8D46-41BB-99AC-A9B032B64908}"/>
              </a:ext>
            </a:extLst>
          </p:cNvPr>
          <p:cNvSpPr/>
          <p:nvPr userDrawn="1"/>
        </p:nvSpPr>
        <p:spPr>
          <a:xfrm>
            <a:off x="11868149" y="6675120"/>
            <a:ext cx="323851" cy="1828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3CB1E7-BEDB-4F9E-B40E-BE0317677C35}"/>
              </a:ext>
            </a:extLst>
          </p:cNvPr>
          <p:cNvSpPr/>
          <p:nvPr userDrawn="1"/>
        </p:nvSpPr>
        <p:spPr>
          <a:xfrm>
            <a:off x="0" y="6675120"/>
            <a:ext cx="9323754" cy="1828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76585DA-F70E-4CB6-B203-9BDB720302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9723" y="1243013"/>
            <a:ext cx="11521440" cy="4935537"/>
          </a:xfrm>
        </p:spPr>
        <p:txBody>
          <a:bodyPr/>
          <a:lstStyle>
            <a:lvl1pPr>
              <a:lnSpc>
                <a:spcPct val="100000"/>
              </a:lnSpc>
              <a:buClr>
                <a:schemeClr val="accent1"/>
              </a:buClr>
              <a:defRPr sz="2000"/>
            </a:lvl1pPr>
            <a:lvl2pPr>
              <a:lnSpc>
                <a:spcPct val="100000"/>
              </a:lnSpc>
              <a:buClr>
                <a:schemeClr val="accent1"/>
              </a:buClr>
              <a:defRPr sz="2000"/>
            </a:lvl2pPr>
            <a:lvl3pPr>
              <a:lnSpc>
                <a:spcPct val="100000"/>
              </a:lnSpc>
              <a:buClr>
                <a:schemeClr val="accent1"/>
              </a:buClr>
              <a:defRPr sz="1800"/>
            </a:lvl3pPr>
            <a:lvl4pPr>
              <a:lnSpc>
                <a:spcPct val="100000"/>
              </a:lnSpc>
              <a:buClr>
                <a:schemeClr val="accent1"/>
              </a:buClr>
              <a:defRPr sz="1600"/>
            </a:lvl4pPr>
            <a:lvl5pPr>
              <a:lnSpc>
                <a:spcPct val="100000"/>
              </a:lnSpc>
              <a:buClr>
                <a:schemeClr val="accent1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4469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F2AF2-EA92-44F8-853B-5E3554E36C48}" type="datetimeFigureOut">
              <a:rPr lang="en-US" smtClean="0"/>
              <a:t>5/13/2024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5539-BFBE-477A-BDB6-9CA7B44D81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354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2" indent="0" algn="ctr">
              <a:buNone/>
              <a:defRPr sz="2000"/>
            </a:lvl2pPr>
            <a:lvl3pPr marL="914363" indent="0" algn="ctr">
              <a:buNone/>
              <a:defRPr sz="1800"/>
            </a:lvl3pPr>
            <a:lvl4pPr marL="1371545" indent="0" algn="ctr">
              <a:buNone/>
              <a:defRPr sz="1600"/>
            </a:lvl4pPr>
            <a:lvl5pPr marL="1828727" indent="0" algn="ctr">
              <a:buNone/>
              <a:defRPr sz="1600"/>
            </a:lvl5pPr>
            <a:lvl6pPr marL="2285909" indent="0" algn="ctr">
              <a:buNone/>
              <a:defRPr sz="1600"/>
            </a:lvl6pPr>
            <a:lvl7pPr marL="2743090" indent="0" algn="ctr">
              <a:buNone/>
              <a:defRPr sz="1600"/>
            </a:lvl7pPr>
            <a:lvl8pPr marL="3200272" indent="0" algn="ctr">
              <a:buNone/>
              <a:defRPr sz="1600"/>
            </a:lvl8pPr>
            <a:lvl9pPr marL="365745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76197" tIns="38098" rIns="76197" bIns="38098"/>
          <a:lstStyle/>
          <a:p>
            <a:fld id="{C20F2AF2-EA92-44F8-853B-5E3554E36C48}" type="datetimeFigureOut">
              <a:rPr lang="en-US" smtClean="0"/>
              <a:t>5/13/2024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76197" tIns="38098" rIns="76197" bIns="38098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5539-BFBE-477A-BDB6-9CA7B44D81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667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76197" tIns="38098" rIns="76197" bIns="38098"/>
          <a:lstStyle/>
          <a:p>
            <a:fld id="{C20F2AF2-EA92-44F8-853B-5E3554E36C48}" type="datetimeFigureOut">
              <a:rPr lang="en-US" smtClean="0"/>
              <a:t>5/13/2024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76197" tIns="38098" rIns="76197" bIns="38098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5539-BFBE-477A-BDB6-9CA7B44D81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166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Gre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50233-4E83-4DC3-B0FF-BDAF1A79C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title, 28pt bold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68160C-305B-4527-8177-840ACDC9C0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©Jacobs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DFC9E-1133-4011-BE9F-F92542AC3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65AAE8-1348-4C39-A60F-D29A796686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9723" y="1243013"/>
            <a:ext cx="11521440" cy="4935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8374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403051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 Blue Accent Them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DFC9E-1133-4011-BE9F-F92542AC3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20040" y="6309360"/>
            <a:ext cx="781674" cy="274320"/>
          </a:xfrm>
          <a:prstGeom prst="rect">
            <a:avLst/>
          </a:prstGeom>
        </p:spPr>
        <p:txBody>
          <a:bodyPr/>
          <a:lstStyle/>
          <a:p>
            <a:fld id="{9B3E39EC-4BE2-4DEA-81C0-4ABC0AAB4AC0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621785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1A0ABA-277A-494D-AFC5-4231A957C667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320040" y="486795"/>
            <a:ext cx="11521440" cy="6400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Slide title, 28pt bold</a:t>
            </a:r>
            <a:endParaRPr lang="en-AU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30F616C-87D7-4D71-A540-D0E1DC2FB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039" y="1384917"/>
            <a:ext cx="11521440" cy="4741563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013D39C-859A-4492-96A6-21F28975B4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0040" y="6309360"/>
            <a:ext cx="781674" cy="27432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 b="1">
                <a:solidFill>
                  <a:schemeClr val="tx1"/>
                </a:solidFill>
                <a:latin typeface="+mn-lt"/>
                <a:cs typeface="JacobsChronos" pitchFamily="34" charset="0"/>
              </a:defRPr>
            </a:lvl1pPr>
          </a:lstStyle>
          <a:p>
            <a:fld id="{9B3E39EC-4BE2-4DEA-81C0-4ABC0AAB4AC0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92374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4095" r:id="rId2"/>
    <p:sldLayoutId id="2147484098" r:id="rId3"/>
    <p:sldLayoutId id="2147484099" r:id="rId4"/>
    <p:sldLayoutId id="2147484103" r:id="rId5"/>
    <p:sldLayoutId id="2147484104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Jacobs Chronos" panose="010B0603030503030204" pitchFamily="34" charset="0"/>
        </a:defRPr>
      </a:lvl1pPr>
    </p:titleStyle>
    <p:bodyStyle>
      <a:lvl1pPr marL="270000" indent="-2700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1pPr>
      <a:lvl2pPr marL="540000" indent="-270000" algn="l" defTabSz="914400" rtl="0" eaLnBrk="1" latinLnBrk="0" hangingPunct="1">
        <a:lnSpc>
          <a:spcPct val="90000"/>
        </a:lnSpc>
        <a:spcBef>
          <a:spcPts val="500"/>
        </a:spcBef>
        <a:buFont typeface="Jacobs Chronos" panose="010B0603030503030204" pitchFamily="34" charset="0"/>
        <a:buChar char="−"/>
        <a:defRPr sz="22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2pPr>
      <a:lvl3pPr marL="810000" indent="-2700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3pPr>
      <a:lvl4pPr marL="1080000" indent="-270000" algn="l" defTabSz="914400" rtl="0" eaLnBrk="1" latinLnBrk="0" hangingPunct="1">
        <a:lnSpc>
          <a:spcPct val="90000"/>
        </a:lnSpc>
        <a:spcBef>
          <a:spcPts val="500"/>
        </a:spcBef>
        <a:buFont typeface="Jacobs Chronos" panose="010B0603030503030204" pitchFamily="34" charset="0"/>
        <a:buChar char="−"/>
        <a:defRPr sz="18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4pPr>
      <a:lvl5pPr marL="1350000" indent="-2700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1A0ABA-277A-494D-AFC5-4231A957C667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320040" y="486795"/>
            <a:ext cx="11521440" cy="6400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Slide title, 28pt bold</a:t>
            </a:r>
            <a:endParaRPr lang="en-AU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30F616C-87D7-4D71-A540-D0E1DC2FB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039" y="1384917"/>
            <a:ext cx="11521440" cy="4741563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3632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Jacobs Chronos" panose="010B0603030503030204" pitchFamily="34" charset="0"/>
        </a:defRPr>
      </a:lvl1pPr>
    </p:titleStyle>
    <p:bodyStyle>
      <a:lvl1pPr marL="270000" indent="-2700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1pPr>
      <a:lvl2pPr marL="540000" indent="-270000" algn="l" defTabSz="914400" rtl="0" eaLnBrk="1" latinLnBrk="0" hangingPunct="1">
        <a:lnSpc>
          <a:spcPct val="90000"/>
        </a:lnSpc>
        <a:spcBef>
          <a:spcPts val="500"/>
        </a:spcBef>
        <a:buFont typeface="Jacobs Chronos" panose="010B0603030503030204" pitchFamily="34" charset="0"/>
        <a:buChar char="−"/>
        <a:defRPr sz="22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2pPr>
      <a:lvl3pPr marL="810000" indent="-2700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3pPr>
      <a:lvl4pPr marL="1080000" indent="-270000" algn="l" defTabSz="914400" rtl="0" eaLnBrk="1" latinLnBrk="0" hangingPunct="1">
        <a:lnSpc>
          <a:spcPct val="90000"/>
        </a:lnSpc>
        <a:spcBef>
          <a:spcPts val="500"/>
        </a:spcBef>
        <a:buFont typeface="Jacobs Chronos" panose="010B0603030503030204" pitchFamily="34" charset="0"/>
        <a:buChar char="−"/>
        <a:defRPr sz="18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4pPr>
      <a:lvl5pPr marL="1350000" indent="-2700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18" Type="http://schemas.openxmlformats.org/officeDocument/2006/relationships/image" Target="../media/image23.svg"/><Relationship Id="rId26" Type="http://schemas.openxmlformats.org/officeDocument/2006/relationships/image" Target="../media/image31.svg"/><Relationship Id="rId3" Type="http://schemas.openxmlformats.org/officeDocument/2006/relationships/image" Target="../media/image6.png"/><Relationship Id="rId21" Type="http://schemas.openxmlformats.org/officeDocument/2006/relationships/image" Target="../media/image26.png"/><Relationship Id="rId34" Type="http://schemas.openxmlformats.org/officeDocument/2006/relationships/image" Target="../media/image39.sv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3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1.svg"/><Relationship Id="rId20" Type="http://schemas.openxmlformats.org/officeDocument/2006/relationships/image" Target="../media/image25.sv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svg"/><Relationship Id="rId32" Type="http://schemas.openxmlformats.org/officeDocument/2006/relationships/image" Target="../media/image37.svg"/><Relationship Id="rId5" Type="http://schemas.openxmlformats.org/officeDocument/2006/relationships/image" Target="../media/image10.sv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svg"/><Relationship Id="rId10" Type="http://schemas.openxmlformats.org/officeDocument/2006/relationships/image" Target="../media/image15.svg"/><Relationship Id="rId19" Type="http://schemas.openxmlformats.org/officeDocument/2006/relationships/image" Target="../media/image24.png"/><Relationship Id="rId31" Type="http://schemas.openxmlformats.org/officeDocument/2006/relationships/image" Target="../media/image36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svg"/><Relationship Id="rId22" Type="http://schemas.openxmlformats.org/officeDocument/2006/relationships/image" Target="../media/image27.svg"/><Relationship Id="rId27" Type="http://schemas.openxmlformats.org/officeDocument/2006/relationships/image" Target="../media/image32.png"/><Relationship Id="rId30" Type="http://schemas.openxmlformats.org/officeDocument/2006/relationships/image" Target="../media/image3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" t="52863" r="966" b="7669"/>
          <a:stretch/>
        </p:blipFill>
        <p:spPr>
          <a:xfrm>
            <a:off x="0" y="0"/>
            <a:ext cx="12192000" cy="66557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2507" y="2049613"/>
            <a:ext cx="11310943" cy="3662537"/>
          </a:xfrm>
          <a:prstGeom prst="rect">
            <a:avLst/>
          </a:prstGeom>
          <a:noFill/>
        </p:spPr>
        <p:txBody>
          <a:bodyPr wrap="square" lIns="76197" tIns="38098" rIns="76197" bIns="38098" rtlCol="0" anchor="t">
            <a:spAutoFit/>
          </a:bodyPr>
          <a:lstStyle/>
          <a:p>
            <a:endParaRPr lang="en-CA" sz="3000" dirty="0">
              <a:latin typeface="Arial"/>
              <a:cs typeface="Arial"/>
            </a:endParaRPr>
          </a:p>
          <a:p>
            <a:r>
              <a:rPr lang="en-CA" sz="3600" b="1" dirty="0">
                <a:latin typeface="Arial" panose="020B0604020202020204" pitchFamily="34" charset="0"/>
                <a:cs typeface="Arial" panose="020B0604020202020204" pitchFamily="34" charset="0"/>
              </a:rPr>
              <a:t>Architectural Design as a Determinant of Health</a:t>
            </a:r>
          </a:p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Fireside Chat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2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Diana Anderson, MD, </a:t>
            </a:r>
            <a:r>
              <a:rPr lang="en-US" sz="2200" b="1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M.Arch</a:t>
            </a:r>
            <a:r>
              <a:rPr lang="en-US" sz="22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FACHA</a:t>
            </a:r>
          </a:p>
          <a:p>
            <a:pPr lvl="0"/>
            <a:r>
              <a:rPr lang="en-US" sz="2200" dirty="0">
                <a:latin typeface="Arial" panose="020B0604020202020204" pitchFamily="34" charset="0"/>
                <a:ea typeface="Roboto Light"/>
                <a:cs typeface="Arial" panose="020B0604020202020204" pitchFamily="34" charset="0"/>
                <a:sym typeface="Roboto Light"/>
              </a:rPr>
              <a:t>Assistant Professor of Neurology, Boston University</a:t>
            </a:r>
          </a:p>
          <a:p>
            <a:pPr lvl="0"/>
            <a:r>
              <a:rPr lang="en-US" sz="2200" dirty="0">
                <a:latin typeface="Arial" panose="020B0604020202020204" pitchFamily="34" charset="0"/>
                <a:ea typeface="Roboto Light"/>
                <a:cs typeface="Arial" panose="020B0604020202020204" pitchFamily="34" charset="0"/>
                <a:sym typeface="Roboto Light"/>
              </a:rPr>
              <a:t>Co-Founder, MGB Health Design Lab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Healthcare Principal, Jacobs </a:t>
            </a:r>
          </a:p>
          <a:p>
            <a:pPr lvl="0"/>
            <a:endParaRPr lang="en-US" sz="1500" dirty="0">
              <a:solidFill>
                <a:srgbClr val="4B4F5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1515" y="6406732"/>
            <a:ext cx="11310943" cy="692493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dochitect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www.dochitect.com   diana.anderson@dochitect.com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Shape 92"/>
          <p:cNvPicPr preferRelativeResize="0"/>
          <p:nvPr/>
        </p:nvPicPr>
        <p:blipFill rotWithShape="1">
          <a:blip r:embed="rId4">
            <a:alphaModFix/>
          </a:blip>
          <a:srcRect l="5517" t="18017" r="4879" b="12859"/>
          <a:stretch/>
        </p:blipFill>
        <p:spPr>
          <a:xfrm>
            <a:off x="9384683" y="6298404"/>
            <a:ext cx="1894806" cy="454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76" t="23958" r="21761" b="67651"/>
          <a:stretch/>
        </p:blipFill>
        <p:spPr>
          <a:xfrm>
            <a:off x="7836632" y="6244060"/>
            <a:ext cx="1556020" cy="6139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489" y="6184800"/>
            <a:ext cx="744781" cy="59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664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56" b="9339"/>
          <a:stretch/>
        </p:blipFill>
        <p:spPr>
          <a:xfrm>
            <a:off x="0" y="-31751"/>
            <a:ext cx="12192000" cy="691983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20B8383-F6B1-421E-9074-388D984F8EBB}"/>
              </a:ext>
            </a:extLst>
          </p:cNvPr>
          <p:cNvSpPr txBox="1">
            <a:spLocks/>
          </p:cNvSpPr>
          <p:nvPr/>
        </p:nvSpPr>
        <p:spPr bwMode="white">
          <a:xfrm>
            <a:off x="472440" y="448695"/>
            <a:ext cx="11400155" cy="64008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j-lt"/>
                <a:ea typeface="+mj-ea"/>
                <a:cs typeface="Jacobs Chronos" panose="010B0603030503030204" pitchFamily="34" charset="0"/>
              </a:defRPr>
            </a:lvl1pPr>
          </a:lstStyle>
          <a:p>
            <a:pPr algn="l"/>
            <a:r>
              <a:rPr lang="en-GB" sz="3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Medications</a:t>
            </a:r>
            <a:endParaRPr lang="en-US" sz="36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9993A4-C244-4A85-B635-EDDCF515DA95}"/>
              </a:ext>
            </a:extLst>
          </p:cNvPr>
          <p:cNvSpPr/>
          <p:nvPr/>
        </p:nvSpPr>
        <p:spPr>
          <a:xfrm>
            <a:off x="399624" y="6283306"/>
            <a:ext cx="5772893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Narrow"/>
                <a:ea typeface="Calibri" panose="020F0502020204030204" pitchFamily="34" charset="0"/>
                <a:cs typeface="Times New Roman"/>
              </a:rPr>
              <a:t>Photo credit: Diana Anderson</a:t>
            </a:r>
            <a:endParaRPr lang="en-US" sz="1200" dirty="0">
              <a:solidFill>
                <a:schemeClr val="bg1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584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3" b="13977"/>
          <a:stretch/>
        </p:blipFill>
        <p:spPr>
          <a:xfrm>
            <a:off x="0" y="0"/>
            <a:ext cx="12280605" cy="698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162948" y="6032364"/>
            <a:ext cx="3837215" cy="630938"/>
          </a:xfrm>
          <a:prstGeom prst="rect">
            <a:avLst/>
          </a:prstGeom>
        </p:spPr>
        <p:txBody>
          <a:bodyPr wrap="square" lIns="76197" tIns="38098" rIns="76197" bIns="38098">
            <a:spAutoFit/>
          </a:bodyPr>
          <a:lstStyle/>
          <a:p>
            <a:pPr algn="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n-US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Hogeweyk</a:t>
            </a: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Dementia Village </a:t>
            </a:r>
          </a:p>
          <a:p>
            <a:pPr algn="r"/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Weesp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 Netherlands</a:t>
            </a:r>
          </a:p>
          <a:p>
            <a:pPr algn="r"/>
            <a:r>
              <a:rPr lang="en-US" sz="1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Molenaar</a:t>
            </a:r>
            <a:r>
              <a:rPr lang="en-U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sz="1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</a:t>
            </a:r>
            <a:r>
              <a:rPr lang="en-U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sz="1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VanDillen</a:t>
            </a:r>
            <a:endParaRPr lang="en-US" sz="1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C70CE27-2D28-4317-AD63-15C893E9E0A4}"/>
              </a:ext>
            </a:extLst>
          </p:cNvPr>
          <p:cNvSpPr txBox="1">
            <a:spLocks/>
          </p:cNvSpPr>
          <p:nvPr/>
        </p:nvSpPr>
        <p:spPr bwMode="white">
          <a:xfrm>
            <a:off x="624840" y="601095"/>
            <a:ext cx="11400155" cy="6400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Jacobs Chronos" panose="010B0603030503030204" pitchFamily="34" charset="0"/>
              </a:defRPr>
            </a:lvl1pPr>
          </a:lstStyle>
          <a:p>
            <a:r>
              <a:rPr lang="en-GB" sz="3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Mobility</a:t>
            </a:r>
            <a:endParaRPr lang="en-US" sz="36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915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F73A4960-8078-4D3C-99C3-FDFEFF227D9D}"/>
              </a:ext>
            </a:extLst>
          </p:cNvPr>
          <p:cNvSpPr/>
          <p:nvPr/>
        </p:nvSpPr>
        <p:spPr>
          <a:xfrm>
            <a:off x="0" y="0"/>
            <a:ext cx="12192000" cy="68569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19F764AC-E185-4CF6-A278-E2B60CC559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008" t="11146" r="-907" b="20885"/>
          <a:stretch/>
        </p:blipFill>
        <p:spPr>
          <a:xfrm>
            <a:off x="1598085" y="32808"/>
            <a:ext cx="10696065" cy="67870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0B8383-F6B1-421E-9074-388D984F8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448695"/>
            <a:ext cx="11400155" cy="640080"/>
          </a:xfrm>
          <a:ln>
            <a:noFill/>
          </a:ln>
        </p:spPr>
        <p:txBody>
          <a:bodyPr/>
          <a:lstStyle/>
          <a:p>
            <a:r>
              <a:rPr lang="en-GB" sz="3600" b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Multicomplexity</a:t>
            </a:r>
            <a:endParaRPr lang="en-US" sz="36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523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363A996-3C38-46DE-9D8C-6FFE62BCFC7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370" y="1207905"/>
            <a:ext cx="9754510" cy="47368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AE96D34-326C-4B1B-A35D-1A4F7EC4F32B}"/>
              </a:ext>
            </a:extLst>
          </p:cNvPr>
          <p:cNvSpPr/>
          <p:nvPr/>
        </p:nvSpPr>
        <p:spPr>
          <a:xfrm>
            <a:off x="7437468" y="5841856"/>
            <a:ext cx="3620628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en-US" sz="12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Graphic: Thomas Grey, Trinity College, Dublin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9598DA-9641-4DA5-8E11-A10FEC100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448695"/>
            <a:ext cx="11400155" cy="640080"/>
          </a:xfrm>
        </p:spPr>
        <p:txBody>
          <a:bodyPr/>
          <a:lstStyle/>
          <a:p>
            <a:r>
              <a:rPr lang="en-GB" sz="3600" b="0" dirty="0">
                <a:latin typeface="Arial" panose="020B0604020202020204" pitchFamily="34" charset="0"/>
                <a:cs typeface="Arial" panose="020B0604020202020204" pitchFamily="34" charset="0"/>
              </a:rPr>
              <a:t>Matters Most</a:t>
            </a:r>
          </a:p>
        </p:txBody>
      </p:sp>
    </p:spTree>
    <p:extLst>
      <p:ext uri="{BB962C8B-B14F-4D97-AF65-F5344CB8AC3E}">
        <p14:creationId xmlns:p14="http://schemas.microsoft.com/office/powerpoint/2010/main" val="2553689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5" t="-2" b="12567"/>
          <a:stretch/>
        </p:blipFill>
        <p:spPr>
          <a:xfrm>
            <a:off x="0" y="0"/>
            <a:ext cx="12192000" cy="70045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5600" y="5424956"/>
            <a:ext cx="10561200" cy="1184934"/>
          </a:xfrm>
          <a:prstGeom prst="rect">
            <a:avLst/>
          </a:prstGeom>
          <a:noFill/>
        </p:spPr>
        <p:txBody>
          <a:bodyPr wrap="square" lIns="76193" tIns="38097" rIns="76193" bIns="38097" rtlCol="0">
            <a:spAutoFit/>
          </a:bodyPr>
          <a:lstStyle/>
          <a:p>
            <a:r>
              <a:rPr lang="en-US" sz="3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advance evidence-based research / functional performance assessments?</a:t>
            </a:r>
          </a:p>
        </p:txBody>
      </p:sp>
    </p:spTree>
    <p:extLst>
      <p:ext uri="{BB962C8B-B14F-4D97-AF65-F5344CB8AC3E}">
        <p14:creationId xmlns:p14="http://schemas.microsoft.com/office/powerpoint/2010/main" val="4122447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5F32F4E4-10D1-4F48-A0CE-484ABD73D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240" y="401602"/>
            <a:ext cx="11521440" cy="640080"/>
          </a:xfrm>
        </p:spPr>
        <p:txBody>
          <a:bodyPr/>
          <a:lstStyle/>
          <a:p>
            <a:r>
              <a:rPr lang="en-US" sz="3600" b="0" dirty="0">
                <a:latin typeface="Arial" panose="020B0604020202020204" pitchFamily="34" charset="0"/>
                <a:cs typeface="Arial" panose="020B0604020202020204" pitchFamily="34" charset="0"/>
              </a:rPr>
              <a:t>Building Performance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AD81C7-B3F3-2A55-1AEE-D5B0E428A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021" y="2309406"/>
            <a:ext cx="3601726" cy="38679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5135E3-A963-4416-DECD-175A01F578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149" b="1476"/>
          <a:stretch/>
        </p:blipFill>
        <p:spPr>
          <a:xfrm>
            <a:off x="6337299" y="295200"/>
            <a:ext cx="4926127" cy="53198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A509CB-BEAB-88EB-C1D0-26DA07DA7B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964" y="5780057"/>
            <a:ext cx="4306570" cy="180340"/>
          </a:xfrm>
          <a:prstGeom prst="rect">
            <a:avLst/>
          </a:prstGeom>
        </p:spPr>
      </p:pic>
      <p:sp>
        <p:nvSpPr>
          <p:cNvPr id="12" name="Text Box 217">
            <a:extLst>
              <a:ext uri="{FF2B5EF4-FFF2-40B4-BE49-F238E27FC236}">
                <a16:creationId xmlns:a16="http://schemas.microsoft.com/office/drawing/2014/main" id="{50D407FB-8EDE-A803-80AC-6436DC658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4565" y="5960397"/>
            <a:ext cx="4393262" cy="2862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90000"/>
              </a:lnSpc>
              <a:tabLst>
                <a:tab pos="1028700" algn="l"/>
                <a:tab pos="1943100" algn="l"/>
                <a:tab pos="3028950" algn="l"/>
                <a:tab pos="4400550" algn="r"/>
              </a:tabLst>
            </a:pPr>
            <a:r>
              <a:rPr lang="en-AU" sz="140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Optimal	Good	Satisfactory	Limited	Poor</a:t>
            </a:r>
            <a:endParaRPr lang="en-NZ" sz="140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DD33FF-EBA0-6060-60EA-C4E5985FF83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69861" y="3069978"/>
            <a:ext cx="1980539" cy="23468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29CF9B9-0976-731D-753F-4863D612EAD2}"/>
              </a:ext>
            </a:extLst>
          </p:cNvPr>
          <p:cNvSpPr txBox="1"/>
          <p:nvPr/>
        </p:nvSpPr>
        <p:spPr>
          <a:xfrm>
            <a:off x="1195756" y="3990064"/>
            <a:ext cx="15258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Physical Rating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49C008D-07BC-4A61-A96A-6DF439234285}"/>
              </a:ext>
            </a:extLst>
          </p:cNvPr>
          <p:cNvSpPr txBox="1">
            <a:spLocks/>
          </p:cNvSpPr>
          <p:nvPr/>
        </p:nvSpPr>
        <p:spPr>
          <a:xfrm>
            <a:off x="751723" y="1406601"/>
            <a:ext cx="4806677" cy="11313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tx1"/>
                </a:solidFill>
                <a:latin typeface="+mn-lt"/>
                <a:ea typeface="+mn-ea"/>
                <a:cs typeface="JacobsChronos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0" dirty="0"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0" dirty="0">
                <a:latin typeface="Arial" panose="020B0604020202020204" pitchFamily="34" charset="0"/>
                <a:cs typeface="Arial" panose="020B0604020202020204" pitchFamily="34" charset="0"/>
              </a:rPr>
              <a:t>Resilience (seismic)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0" dirty="0">
                <a:latin typeface="Arial" panose="020B0604020202020204" pitchFamily="34" charset="0"/>
                <a:cs typeface="Arial" panose="020B0604020202020204" pitchFamily="34" charset="0"/>
              </a:rPr>
              <a:t>Fabric &amp; Service Condition</a:t>
            </a:r>
          </a:p>
        </p:txBody>
      </p:sp>
    </p:spTree>
    <p:extLst>
      <p:ext uri="{BB962C8B-B14F-4D97-AF65-F5344CB8AC3E}">
        <p14:creationId xmlns:p14="http://schemas.microsoft.com/office/powerpoint/2010/main" val="2789018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5F32F4E4-10D1-4F48-A0CE-484ABD73D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486795"/>
            <a:ext cx="3638427" cy="640080"/>
          </a:xfrm>
        </p:spPr>
        <p:txBody>
          <a:bodyPr/>
          <a:lstStyle/>
          <a:p>
            <a:r>
              <a:rPr lang="en-US" sz="3600" b="0" dirty="0">
                <a:latin typeface="Arial" panose="020B0604020202020204" pitchFamily="34" charset="0"/>
                <a:cs typeface="Arial" panose="020B0604020202020204" pitchFamily="34" charset="0"/>
              </a:rPr>
              <a:t>Rating Matrix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2251C6-3E51-146A-836F-0DF729CF0F5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2182" y="1453943"/>
            <a:ext cx="1265735" cy="14998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2CA272-9DF3-2F1A-456F-CC08704EF709}"/>
              </a:ext>
            </a:extLst>
          </p:cNvPr>
          <p:cNvSpPr txBox="1"/>
          <p:nvPr/>
        </p:nvSpPr>
        <p:spPr>
          <a:xfrm>
            <a:off x="852180" y="3029117"/>
            <a:ext cx="20193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Building Physical Rating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A34E815-1300-2ED8-1447-5D8704F0BFC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68715" y="1453941"/>
            <a:ext cx="1265736" cy="14998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48B886-9CB1-6679-AAFD-96F270AD8E21}"/>
              </a:ext>
            </a:extLst>
          </p:cNvPr>
          <p:cNvSpPr txBox="1"/>
          <p:nvPr/>
        </p:nvSpPr>
        <p:spPr>
          <a:xfrm>
            <a:off x="3468714" y="3029117"/>
            <a:ext cx="27880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Building Functional Rating</a:t>
            </a:r>
          </a:p>
          <a:p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Departmental Functional Rating</a:t>
            </a:r>
          </a:p>
          <a:p>
            <a:endParaRPr lang="en-GB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lus Sign 13">
            <a:extLst>
              <a:ext uri="{FF2B5EF4-FFF2-40B4-BE49-F238E27FC236}">
                <a16:creationId xmlns:a16="http://schemas.microsoft.com/office/drawing/2014/main" id="{44D00D27-FFB2-D715-86EF-2257D2C46D36}"/>
              </a:ext>
            </a:extLst>
          </p:cNvPr>
          <p:cNvSpPr/>
          <p:nvPr/>
        </p:nvSpPr>
        <p:spPr>
          <a:xfrm>
            <a:off x="2525085" y="2166599"/>
            <a:ext cx="536461" cy="536461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latin typeface="+mj-lt"/>
            </a:endParaRPr>
          </a:p>
        </p:txBody>
      </p:sp>
      <p:sp>
        <p:nvSpPr>
          <p:cNvPr id="13" name="Equals 14">
            <a:extLst>
              <a:ext uri="{FF2B5EF4-FFF2-40B4-BE49-F238E27FC236}">
                <a16:creationId xmlns:a16="http://schemas.microsoft.com/office/drawing/2014/main" id="{CC11570F-6688-D392-1887-600F11AD02D2}"/>
              </a:ext>
            </a:extLst>
          </p:cNvPr>
          <p:cNvSpPr/>
          <p:nvPr/>
        </p:nvSpPr>
        <p:spPr>
          <a:xfrm>
            <a:off x="5446486" y="2186750"/>
            <a:ext cx="536461" cy="536461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71B6D7-1D0B-FC69-86AB-E7283B0DC776}"/>
              </a:ext>
            </a:extLst>
          </p:cNvPr>
          <p:cNvSpPr txBox="1"/>
          <p:nvPr/>
        </p:nvSpPr>
        <p:spPr>
          <a:xfrm>
            <a:off x="37454" y="4930146"/>
            <a:ext cx="69455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00000"/>
              </a:lnSpc>
            </a:pPr>
            <a:r>
              <a:rPr lang="en-US" sz="2000" b="1" dirty="0">
                <a:solidFill>
                  <a:srgbClr val="96D7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Retain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Buildings that achieve a high score in physical and functional performance.  </a:t>
            </a:r>
          </a:p>
          <a:p>
            <a:pPr lvl="1">
              <a:lnSpc>
                <a:spcPct val="100000"/>
              </a:lnSpc>
            </a:pPr>
            <a:r>
              <a:rPr lang="en-US" sz="2000" b="1" dirty="0">
                <a:solidFill>
                  <a:srgbClr val="D9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Refurbish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Buildings that achieve a physical performance of under 50% but achieve a great functional performance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4839F6-3C21-D076-CA27-93E39BA46BC3}"/>
              </a:ext>
            </a:extLst>
          </p:cNvPr>
          <p:cNvSpPr txBox="1"/>
          <p:nvPr/>
        </p:nvSpPr>
        <p:spPr>
          <a:xfrm>
            <a:off x="6489600" y="4995458"/>
            <a:ext cx="5702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00000"/>
              </a:lnSpc>
            </a:pPr>
            <a:r>
              <a:rPr lang="en-US" sz="2000" b="1" dirty="0">
                <a:solidFill>
                  <a:srgbClr val="157B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Repurpose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Buildings that achieve a low functional score but are physically performing well</a:t>
            </a:r>
          </a:p>
          <a:p>
            <a:pPr lvl="1">
              <a:lnSpc>
                <a:spcPct val="100000"/>
              </a:lnSpc>
            </a:pPr>
            <a:r>
              <a:rPr lang="en-US" sz="2000" b="1" dirty="0">
                <a:solidFill>
                  <a:srgbClr val="713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Low score in both functionality and physical performance. 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A46BFBD-3BA7-333C-6394-346665ADE2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8870" y="269280"/>
            <a:ext cx="5830621" cy="466137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36DE4DBA-7FC8-D5F1-0F67-3A32094F5622}"/>
              </a:ext>
            </a:extLst>
          </p:cNvPr>
          <p:cNvSpPr/>
          <p:nvPr/>
        </p:nvSpPr>
        <p:spPr>
          <a:xfrm>
            <a:off x="10059029" y="1453941"/>
            <a:ext cx="456586" cy="466707"/>
          </a:xfrm>
          <a:prstGeom prst="ellipse">
            <a:avLst/>
          </a:prstGeom>
          <a:solidFill>
            <a:srgbClr val="92D050">
              <a:alpha val="70000"/>
            </a:srgbClr>
          </a:solidFill>
          <a:ln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7827442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5F32F4E4-10D1-4F48-A0CE-484ABD73D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486795"/>
            <a:ext cx="11521440" cy="640080"/>
          </a:xfrm>
        </p:spPr>
        <p:txBody>
          <a:bodyPr/>
          <a:lstStyle/>
          <a:p>
            <a:r>
              <a:rPr lang="en-US" sz="3600" b="0" dirty="0">
                <a:latin typeface="Arial" panose="020B0604020202020204" pitchFamily="34" charset="0"/>
                <a:cs typeface="Arial" panose="020B0604020202020204" pitchFamily="34" charset="0"/>
              </a:rPr>
              <a:t>Combined Assessment Maps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2CA272-9DF3-2F1A-456F-CC08704EF709}"/>
              </a:ext>
            </a:extLst>
          </p:cNvPr>
          <p:cNvSpPr txBox="1"/>
          <p:nvPr/>
        </p:nvSpPr>
        <p:spPr>
          <a:xfrm>
            <a:off x="442872" y="4176425"/>
            <a:ext cx="208221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Building Physical Rating </a:t>
            </a:r>
          </a:p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</a:p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Departmental Functional Rating</a:t>
            </a:r>
          </a:p>
        </p:txBody>
      </p:sp>
      <p:sp>
        <p:nvSpPr>
          <p:cNvPr id="5" name="Plus Sign 13">
            <a:extLst>
              <a:ext uri="{FF2B5EF4-FFF2-40B4-BE49-F238E27FC236}">
                <a16:creationId xmlns:a16="http://schemas.microsoft.com/office/drawing/2014/main" id="{44D00D27-FFB2-D715-86EF-2257D2C46D36}"/>
              </a:ext>
            </a:extLst>
          </p:cNvPr>
          <p:cNvSpPr/>
          <p:nvPr/>
        </p:nvSpPr>
        <p:spPr>
          <a:xfrm>
            <a:off x="2525085" y="2750635"/>
            <a:ext cx="536461" cy="536461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latin typeface="+mj-lt"/>
            </a:endParaRPr>
          </a:p>
        </p:txBody>
      </p:sp>
      <p:sp>
        <p:nvSpPr>
          <p:cNvPr id="6" name="Equals 14">
            <a:extLst>
              <a:ext uri="{FF2B5EF4-FFF2-40B4-BE49-F238E27FC236}">
                <a16:creationId xmlns:a16="http://schemas.microsoft.com/office/drawing/2014/main" id="{CC11570F-6688-D392-1887-600F11AD02D2}"/>
              </a:ext>
            </a:extLst>
          </p:cNvPr>
          <p:cNvSpPr/>
          <p:nvPr/>
        </p:nvSpPr>
        <p:spPr>
          <a:xfrm>
            <a:off x="5446486" y="2770786"/>
            <a:ext cx="536461" cy="536461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833B88-9116-A9D5-521C-21B55C271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319" y="1571194"/>
            <a:ext cx="4411907" cy="31513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FC30C7-FDAC-7B1D-9B89-2C55445708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6133" y="4190648"/>
            <a:ext cx="1467093" cy="5239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103F27-FEFD-31E2-1B69-F5ED54B695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4141"/>
          <a:stretch/>
        </p:blipFill>
        <p:spPr>
          <a:xfrm>
            <a:off x="442872" y="1867707"/>
            <a:ext cx="2267135" cy="21110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80D17B-7F78-4285-BB4B-0B49DA6170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3527" y="1734410"/>
            <a:ext cx="1827590" cy="22805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3639AB-3929-ED20-8A7A-25AA2C7D34FE}"/>
              </a:ext>
            </a:extLst>
          </p:cNvPr>
          <p:cNvSpPr txBox="1"/>
          <p:nvPr/>
        </p:nvSpPr>
        <p:spPr>
          <a:xfrm>
            <a:off x="3068879" y="4190648"/>
            <a:ext cx="21368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Geographical info by assessed site</a:t>
            </a:r>
          </a:p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+/-</a:t>
            </a:r>
          </a:p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Demographic overlay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E88207-23AF-A502-6F2C-94D6C1E26B77}"/>
              </a:ext>
            </a:extLst>
          </p:cNvPr>
          <p:cNvSpPr txBox="1"/>
          <p:nvPr/>
        </p:nvSpPr>
        <p:spPr>
          <a:xfrm>
            <a:off x="6411318" y="1071402"/>
            <a:ext cx="49214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Regional Ratings by Department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586C12D-BBA8-0924-D18E-BA24528180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35755" y="1443184"/>
            <a:ext cx="4608186" cy="3134421"/>
          </a:xfrm>
          <a:prstGeom prst="rect">
            <a:avLst/>
          </a:prstGeom>
        </p:spPr>
      </p:pic>
      <p:pic>
        <p:nvPicPr>
          <p:cNvPr id="16" name="Picture 15" descr="A group of yellow and green circles&#10;&#10;Description automatically generated">
            <a:extLst>
              <a:ext uri="{FF2B5EF4-FFF2-40B4-BE49-F238E27FC236}">
                <a16:creationId xmlns:a16="http://schemas.microsoft.com/office/drawing/2014/main" id="{6772CE45-48C5-9383-F2B2-CDB77B95CB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2149" y="1768876"/>
            <a:ext cx="2814181" cy="230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904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schematic&#10;&#10;Description automatically generated">
            <a:extLst>
              <a:ext uri="{FF2B5EF4-FFF2-40B4-BE49-F238E27FC236}">
                <a16:creationId xmlns:a16="http://schemas.microsoft.com/office/drawing/2014/main" id="{7217ADB3-E247-40E5-A8AA-4522952CAF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15F139-3087-44D6-88CB-B85029176896}"/>
              </a:ext>
            </a:extLst>
          </p:cNvPr>
          <p:cNvSpPr txBox="1"/>
          <p:nvPr/>
        </p:nvSpPr>
        <p:spPr>
          <a:xfrm>
            <a:off x="-1" y="0"/>
            <a:ext cx="417130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E1F958A2-8215-443C-B4B7-B9D4A11DA932}"/>
              </a:ext>
            </a:extLst>
          </p:cNvPr>
          <p:cNvSpPr txBox="1">
            <a:spLocks/>
          </p:cNvSpPr>
          <p:nvPr/>
        </p:nvSpPr>
        <p:spPr>
          <a:xfrm>
            <a:off x="769717" y="3164061"/>
            <a:ext cx="3649820" cy="140134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000">
              <a:solidFill>
                <a:schemeClr val="bg1"/>
              </a:solidFill>
              <a:cs typeface="Jacobs Chronos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17D1F424-F3BA-4C66-B3A3-CD635817304A}"/>
              </a:ext>
            </a:extLst>
          </p:cNvPr>
          <p:cNvSpPr txBox="1">
            <a:spLocks/>
          </p:cNvSpPr>
          <p:nvPr/>
        </p:nvSpPr>
        <p:spPr>
          <a:xfrm>
            <a:off x="897510" y="3009460"/>
            <a:ext cx="3394234" cy="57101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dirty="0"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Discussion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952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" t="52863" r="966" b="7669"/>
          <a:stretch/>
        </p:blipFill>
        <p:spPr>
          <a:xfrm>
            <a:off x="0" y="0"/>
            <a:ext cx="12192000" cy="66557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0528" y="2042413"/>
            <a:ext cx="11310943" cy="2985429"/>
          </a:xfrm>
          <a:prstGeom prst="rect">
            <a:avLst/>
          </a:prstGeom>
          <a:noFill/>
        </p:spPr>
        <p:txBody>
          <a:bodyPr wrap="square" lIns="76197" tIns="38098" rIns="76197" bIns="38098" rtlCol="0" anchor="t">
            <a:spAutoFit/>
          </a:bodyPr>
          <a:lstStyle/>
          <a:p>
            <a:endParaRPr lang="en-CA" sz="3000" dirty="0">
              <a:latin typeface="Arial"/>
              <a:cs typeface="Arial"/>
            </a:endParaRPr>
          </a:p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2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Diana Anderson, MD, </a:t>
            </a:r>
            <a:r>
              <a:rPr lang="en-US" sz="2200" b="1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M.Arch</a:t>
            </a:r>
            <a:r>
              <a:rPr lang="en-US" sz="22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FACHA</a:t>
            </a:r>
          </a:p>
          <a:p>
            <a:pPr lvl="0"/>
            <a:r>
              <a:rPr lang="en-US" sz="2200" dirty="0">
                <a:latin typeface="Arial" panose="020B0604020202020204" pitchFamily="34" charset="0"/>
                <a:ea typeface="Roboto Light"/>
                <a:cs typeface="Arial" panose="020B0604020202020204" pitchFamily="34" charset="0"/>
                <a:sym typeface="Roboto Light"/>
              </a:rPr>
              <a:t>Assistant Professor of Neurology, Boston University</a:t>
            </a:r>
          </a:p>
          <a:p>
            <a:pPr lvl="0"/>
            <a:r>
              <a:rPr lang="en-US" sz="2200" dirty="0">
                <a:latin typeface="Arial" panose="020B0604020202020204" pitchFamily="34" charset="0"/>
                <a:ea typeface="Roboto Light"/>
                <a:cs typeface="Arial" panose="020B0604020202020204" pitchFamily="34" charset="0"/>
                <a:sym typeface="Roboto Light"/>
              </a:rPr>
              <a:t>Co-Founder, MGB Health Design Lab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Healthcare Principal, Jacobs </a:t>
            </a:r>
          </a:p>
          <a:p>
            <a:pPr lvl="0"/>
            <a:endParaRPr lang="en-US" sz="1500" dirty="0">
              <a:solidFill>
                <a:srgbClr val="4B4F5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1515" y="6406732"/>
            <a:ext cx="11310943" cy="692493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dochitect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www.dochitect.com   diana.anderson@dochitect.com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Shape 92"/>
          <p:cNvPicPr preferRelativeResize="0"/>
          <p:nvPr/>
        </p:nvPicPr>
        <p:blipFill rotWithShape="1">
          <a:blip r:embed="rId4">
            <a:alphaModFix/>
          </a:blip>
          <a:srcRect l="5517" t="18017" r="4879" b="12859"/>
          <a:stretch/>
        </p:blipFill>
        <p:spPr>
          <a:xfrm>
            <a:off x="9384683" y="6298404"/>
            <a:ext cx="1894806" cy="454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76" t="23958" r="21761" b="67651"/>
          <a:stretch/>
        </p:blipFill>
        <p:spPr>
          <a:xfrm>
            <a:off x="7836632" y="6244060"/>
            <a:ext cx="1556020" cy="6139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489" y="6184800"/>
            <a:ext cx="744781" cy="59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71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" t="52863" r="966" b="7669"/>
          <a:stretch/>
        </p:blipFill>
        <p:spPr>
          <a:xfrm>
            <a:off x="0" y="0"/>
            <a:ext cx="12192000" cy="66557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0527" y="2827716"/>
            <a:ext cx="11310943" cy="1369602"/>
          </a:xfrm>
          <a:prstGeom prst="rect">
            <a:avLst/>
          </a:prstGeom>
          <a:noFill/>
        </p:spPr>
        <p:txBody>
          <a:bodyPr wrap="square" lIns="76197" tIns="38098" rIns="76197" bIns="38098" rtlCol="0" anchor="t">
            <a:spAutoFit/>
          </a:bodyPr>
          <a:lstStyle/>
          <a:p>
            <a:r>
              <a:rPr lang="en-US" sz="2800" b="1" dirty="0">
                <a:latin typeface="Arial"/>
                <a:cs typeface="Arial"/>
              </a:rPr>
              <a:t>Funding Sources:</a:t>
            </a:r>
          </a:p>
          <a:p>
            <a:r>
              <a:rPr lang="en-US" sz="2800" dirty="0">
                <a:latin typeface="Arial"/>
                <a:cs typeface="Arial"/>
              </a:rPr>
              <a:t>Alzheimer’s Association Clinician Scientist Fellowship</a:t>
            </a:r>
          </a:p>
          <a:p>
            <a:r>
              <a:rPr lang="en-US" sz="2800" dirty="0">
                <a:latin typeface="Arial"/>
                <a:cs typeface="Arial"/>
              </a:rPr>
              <a:t>Mass General Brigham – Health Design Lab</a:t>
            </a:r>
            <a:endParaRPr lang="en-CA" sz="28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1515" y="6406732"/>
            <a:ext cx="11310943" cy="692493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dochitect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www.dochitect.com   diana.anderson@dochitect.com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Shape 92"/>
          <p:cNvPicPr preferRelativeResize="0"/>
          <p:nvPr/>
        </p:nvPicPr>
        <p:blipFill rotWithShape="1">
          <a:blip r:embed="rId4">
            <a:alphaModFix/>
          </a:blip>
          <a:srcRect l="5517" t="18017" r="4879" b="12859"/>
          <a:stretch/>
        </p:blipFill>
        <p:spPr>
          <a:xfrm>
            <a:off x="9384683" y="6298404"/>
            <a:ext cx="1894806" cy="454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76" t="23958" r="21761" b="67651"/>
          <a:stretch/>
        </p:blipFill>
        <p:spPr>
          <a:xfrm>
            <a:off x="7836632" y="6244060"/>
            <a:ext cx="1556020" cy="6139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489" y="6184800"/>
            <a:ext cx="744781" cy="59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052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, schematic&#10;&#10;Description automatically generated">
            <a:extLst>
              <a:ext uri="{FF2B5EF4-FFF2-40B4-BE49-F238E27FC236}">
                <a16:creationId xmlns:a16="http://schemas.microsoft.com/office/drawing/2014/main" id="{C43C4CF7-07B0-4ADD-A15B-654972F014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0B8383-F6B1-421E-9074-388D984F8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523" y="184994"/>
            <a:ext cx="11400155" cy="640080"/>
          </a:xfrm>
        </p:spPr>
        <p:txBody>
          <a:bodyPr/>
          <a:lstStyle/>
          <a:p>
            <a:r>
              <a:rPr lang="en-GB" sz="3600" b="0" dirty="0">
                <a:latin typeface="Arial" panose="020B0604020202020204" pitchFamily="34" charset="0"/>
                <a:cs typeface="Arial" panose="020B0604020202020204" pitchFamily="34" charset="0"/>
              </a:rPr>
              <a:t>Health Architecture is a Public Health Issue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D534A7-4761-4B5A-870D-BA7DE6EB49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03941" y="1604382"/>
            <a:ext cx="1539556" cy="274320"/>
          </a:xfrm>
          <a:solidFill>
            <a:schemeClr val="tx1"/>
          </a:solidFill>
        </p:spPr>
        <p:txBody>
          <a:bodyPr anchor="ctr"/>
          <a:lstStyle/>
          <a:p>
            <a:pPr marL="0" indent="0" algn="ctr">
              <a:buNone/>
            </a:pPr>
            <a:r>
              <a:rPr lang="en-GB" sz="1200" b="1">
                <a:solidFill>
                  <a:schemeClr val="bg1"/>
                </a:solidFill>
              </a:rPr>
              <a:t>Health in the City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E81206-4B4A-4407-B0E5-010154457C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592" r="54142"/>
          <a:stretch/>
        </p:blipFill>
        <p:spPr>
          <a:xfrm>
            <a:off x="11025473" y="157929"/>
            <a:ext cx="904405" cy="247811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8D96FE0-3C9C-45BD-8003-14CD8A9CBF7C}"/>
              </a:ext>
            </a:extLst>
          </p:cNvPr>
          <p:cNvSpPr txBox="1">
            <a:spLocks/>
          </p:cNvSpPr>
          <p:nvPr/>
        </p:nvSpPr>
        <p:spPr>
          <a:xfrm>
            <a:off x="472123" y="5150025"/>
            <a:ext cx="1394143" cy="274320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rtlCol="0" anchor="ctr">
            <a:noAutofit/>
          </a:bodyPr>
          <a:lstStyle>
            <a:lvl1pPr marL="270000" indent="-270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Jacobs Chronos" panose="010B0603030503030204" pitchFamily="34" charset="0"/>
                <a:ea typeface="+mn-ea"/>
                <a:cs typeface="Jacobs Chronos" panose="010B0603030503030204" pitchFamily="34" charset="0"/>
              </a:defRPr>
            </a:lvl1pPr>
            <a:lvl2pPr marL="54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Jacobs Chronos" panose="010B0603030503030204" pitchFamily="34" charset="0"/>
              <a:buChar char="−"/>
              <a:defRPr sz="2200" kern="1200">
                <a:solidFill>
                  <a:schemeClr val="tx1"/>
                </a:solidFill>
                <a:latin typeface="Jacobs Chronos" panose="010B0603030503030204" pitchFamily="34" charset="0"/>
                <a:ea typeface="+mn-ea"/>
                <a:cs typeface="Jacobs Chronos" panose="010B0603030503030204" pitchFamily="34" charset="0"/>
              </a:defRPr>
            </a:lvl2pPr>
            <a:lvl3pPr marL="81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Jacobs Chronos" panose="010B0603030503030204" pitchFamily="34" charset="0"/>
                <a:ea typeface="+mn-ea"/>
                <a:cs typeface="Jacobs Chronos" panose="010B0603030503030204" pitchFamily="34" charset="0"/>
              </a:defRPr>
            </a:lvl3pPr>
            <a:lvl4pPr marL="108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Jacobs Chronos" panose="010B0603030503030204" pitchFamily="34" charset="0"/>
              <a:buChar char="−"/>
              <a:defRPr sz="1800" kern="1200">
                <a:solidFill>
                  <a:schemeClr val="tx1"/>
                </a:solidFill>
                <a:latin typeface="Jacobs Chronos" panose="010B0603030503030204" pitchFamily="34" charset="0"/>
                <a:ea typeface="+mn-ea"/>
                <a:cs typeface="Jacobs Chronos" panose="010B0603030503030204" pitchFamily="34" charset="0"/>
              </a:defRPr>
            </a:lvl4pPr>
            <a:lvl5pPr marL="135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Jacobs Chronos" panose="010B0603030503030204" pitchFamily="34" charset="0"/>
                <a:ea typeface="+mn-ea"/>
                <a:cs typeface="Jacobs Chronos" panose="010B0603030503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b="1">
                <a:solidFill>
                  <a:schemeClr val="bg1"/>
                </a:solidFill>
                <a:latin typeface="Jacobs Chronos"/>
                <a:cs typeface="Jacobs Chronos"/>
              </a:rPr>
              <a:t>People in the City</a:t>
            </a: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348DC74C-5447-48A2-BD59-CFD428444B6A}"/>
              </a:ext>
            </a:extLst>
          </p:cNvPr>
          <p:cNvSpPr txBox="1">
            <a:spLocks/>
          </p:cNvSpPr>
          <p:nvPr/>
        </p:nvSpPr>
        <p:spPr>
          <a:xfrm>
            <a:off x="8494640" y="1088775"/>
            <a:ext cx="3096470" cy="274321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rtlCol="0" anchor="ctr">
            <a:noAutofit/>
          </a:bodyPr>
          <a:lstStyle>
            <a:lvl1pPr marL="270000" indent="-270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Jacobs Chronos" panose="010B0603030503030204" pitchFamily="34" charset="0"/>
                <a:ea typeface="+mn-ea"/>
                <a:cs typeface="Jacobs Chronos" panose="010B0603030503030204" pitchFamily="34" charset="0"/>
              </a:defRPr>
            </a:lvl1pPr>
            <a:lvl2pPr marL="54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Jacobs Chronos" panose="010B0603030503030204" pitchFamily="34" charset="0"/>
              <a:buChar char="−"/>
              <a:defRPr sz="2200" kern="1200">
                <a:solidFill>
                  <a:schemeClr val="tx1"/>
                </a:solidFill>
                <a:latin typeface="Jacobs Chronos" panose="010B0603030503030204" pitchFamily="34" charset="0"/>
                <a:ea typeface="+mn-ea"/>
                <a:cs typeface="Jacobs Chronos" panose="010B0603030503030204" pitchFamily="34" charset="0"/>
              </a:defRPr>
            </a:lvl2pPr>
            <a:lvl3pPr marL="81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Jacobs Chronos" panose="010B0603030503030204" pitchFamily="34" charset="0"/>
                <a:ea typeface="+mn-ea"/>
                <a:cs typeface="Jacobs Chronos" panose="010B0603030503030204" pitchFamily="34" charset="0"/>
              </a:defRPr>
            </a:lvl3pPr>
            <a:lvl4pPr marL="108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Jacobs Chronos" panose="010B0603030503030204" pitchFamily="34" charset="0"/>
              <a:buChar char="−"/>
              <a:defRPr sz="1800" kern="1200">
                <a:solidFill>
                  <a:schemeClr val="tx1"/>
                </a:solidFill>
                <a:latin typeface="Jacobs Chronos" panose="010B0603030503030204" pitchFamily="34" charset="0"/>
                <a:ea typeface="+mn-ea"/>
                <a:cs typeface="Jacobs Chronos" panose="010B0603030503030204" pitchFamily="34" charset="0"/>
              </a:defRPr>
            </a:lvl4pPr>
            <a:lvl5pPr marL="135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Jacobs Chronos" panose="010B0603030503030204" pitchFamily="34" charset="0"/>
                <a:ea typeface="+mn-ea"/>
                <a:cs typeface="Jacobs Chronos" panose="010B0603030503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1200" b="1">
                <a:solidFill>
                  <a:schemeClr val="bg1"/>
                </a:solidFill>
              </a:rPr>
              <a:t>Placemaking and the Role of the Arts</a:t>
            </a:r>
            <a:endParaRPr lang="en-GB" sz="1200" b="1">
              <a:solidFill>
                <a:schemeClr val="bg1"/>
              </a:solidFill>
            </a:endParaRP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BD6C487D-B6D1-4BB2-8BBC-15E88549505B}"/>
              </a:ext>
            </a:extLst>
          </p:cNvPr>
          <p:cNvSpPr txBox="1">
            <a:spLocks/>
          </p:cNvSpPr>
          <p:nvPr/>
        </p:nvSpPr>
        <p:spPr>
          <a:xfrm>
            <a:off x="9240445" y="5928021"/>
            <a:ext cx="940526" cy="274320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rtlCol="0" anchor="ctr">
            <a:noAutofit/>
          </a:bodyPr>
          <a:lstStyle>
            <a:lvl1pPr marL="270000" indent="-270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Jacobs Chronos" panose="010B0603030503030204" pitchFamily="34" charset="0"/>
                <a:ea typeface="+mn-ea"/>
                <a:cs typeface="Jacobs Chronos" panose="010B0603030503030204" pitchFamily="34" charset="0"/>
              </a:defRPr>
            </a:lvl1pPr>
            <a:lvl2pPr marL="54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Jacobs Chronos" panose="010B0603030503030204" pitchFamily="34" charset="0"/>
              <a:buChar char="−"/>
              <a:defRPr sz="2200" kern="1200">
                <a:solidFill>
                  <a:schemeClr val="tx1"/>
                </a:solidFill>
                <a:latin typeface="Jacobs Chronos" panose="010B0603030503030204" pitchFamily="34" charset="0"/>
                <a:ea typeface="+mn-ea"/>
                <a:cs typeface="Jacobs Chronos" panose="010B0603030503030204" pitchFamily="34" charset="0"/>
              </a:defRPr>
            </a:lvl2pPr>
            <a:lvl3pPr marL="81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Jacobs Chronos" panose="010B0603030503030204" pitchFamily="34" charset="0"/>
                <a:ea typeface="+mn-ea"/>
                <a:cs typeface="Jacobs Chronos" panose="010B0603030503030204" pitchFamily="34" charset="0"/>
              </a:defRPr>
            </a:lvl3pPr>
            <a:lvl4pPr marL="108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Jacobs Chronos" panose="010B0603030503030204" pitchFamily="34" charset="0"/>
              <a:buChar char="−"/>
              <a:defRPr sz="1800" kern="1200">
                <a:solidFill>
                  <a:schemeClr val="tx1"/>
                </a:solidFill>
                <a:latin typeface="Jacobs Chronos" panose="010B0603030503030204" pitchFamily="34" charset="0"/>
                <a:ea typeface="+mn-ea"/>
                <a:cs typeface="Jacobs Chronos" panose="010B0603030503030204" pitchFamily="34" charset="0"/>
              </a:defRPr>
            </a:lvl4pPr>
            <a:lvl5pPr marL="135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Jacobs Chronos" panose="010B0603030503030204" pitchFamily="34" charset="0"/>
                <a:ea typeface="+mn-ea"/>
                <a:cs typeface="Jacobs Chronos" panose="010B0603030503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1200" b="1">
                <a:solidFill>
                  <a:schemeClr val="bg1"/>
                </a:solidFill>
              </a:rPr>
              <a:t>Wellness</a:t>
            </a:r>
            <a:endParaRPr lang="en-GB" sz="1200" b="1">
              <a:solidFill>
                <a:schemeClr val="bg1"/>
              </a:solidFill>
            </a:endParaRP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43D3CDE8-E86A-402B-B10E-408ADB14E74F}"/>
              </a:ext>
            </a:extLst>
          </p:cNvPr>
          <p:cNvSpPr txBox="1">
            <a:spLocks/>
          </p:cNvSpPr>
          <p:nvPr/>
        </p:nvSpPr>
        <p:spPr>
          <a:xfrm>
            <a:off x="5659988" y="1195808"/>
            <a:ext cx="1653698" cy="274320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rtlCol="0" anchor="ctr">
            <a:noAutofit/>
          </a:bodyPr>
          <a:lstStyle>
            <a:lvl1pPr marL="270000" indent="-270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Jacobs Chronos" panose="010B0603030503030204" pitchFamily="34" charset="0"/>
                <a:ea typeface="+mn-ea"/>
                <a:cs typeface="Jacobs Chronos" panose="010B0603030503030204" pitchFamily="34" charset="0"/>
              </a:defRPr>
            </a:lvl1pPr>
            <a:lvl2pPr marL="54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Jacobs Chronos" panose="010B0603030503030204" pitchFamily="34" charset="0"/>
              <a:buChar char="−"/>
              <a:defRPr sz="2200" kern="1200">
                <a:solidFill>
                  <a:schemeClr val="tx1"/>
                </a:solidFill>
                <a:latin typeface="Jacobs Chronos" panose="010B0603030503030204" pitchFamily="34" charset="0"/>
                <a:ea typeface="+mn-ea"/>
                <a:cs typeface="Jacobs Chronos" panose="010B0603030503030204" pitchFamily="34" charset="0"/>
              </a:defRPr>
            </a:lvl2pPr>
            <a:lvl3pPr marL="81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Jacobs Chronos" panose="010B0603030503030204" pitchFamily="34" charset="0"/>
                <a:ea typeface="+mn-ea"/>
                <a:cs typeface="Jacobs Chronos" panose="010B0603030503030204" pitchFamily="34" charset="0"/>
              </a:defRPr>
            </a:lvl3pPr>
            <a:lvl4pPr marL="108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Jacobs Chronos" panose="010B0603030503030204" pitchFamily="34" charset="0"/>
              <a:buChar char="−"/>
              <a:defRPr sz="1800" kern="1200">
                <a:solidFill>
                  <a:schemeClr val="tx1"/>
                </a:solidFill>
                <a:latin typeface="Jacobs Chronos" panose="010B0603030503030204" pitchFamily="34" charset="0"/>
                <a:ea typeface="+mn-ea"/>
                <a:cs typeface="Jacobs Chronos" panose="010B0603030503030204" pitchFamily="34" charset="0"/>
              </a:defRPr>
            </a:lvl4pPr>
            <a:lvl5pPr marL="135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Jacobs Chronos" panose="010B0603030503030204" pitchFamily="34" charset="0"/>
                <a:ea typeface="+mn-ea"/>
                <a:cs typeface="Jacobs Chronos" panose="010B0603030503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1200" b="1">
                <a:solidFill>
                  <a:schemeClr val="bg1"/>
                </a:solidFill>
              </a:rPr>
              <a:t>Virtual Technology</a:t>
            </a:r>
            <a:endParaRPr lang="en-GB" sz="1200" b="1">
              <a:solidFill>
                <a:schemeClr val="bg1"/>
              </a:solidFill>
            </a:endParaRPr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AAD06FDF-442F-4AF8-A3FE-849E3AF69D5C}"/>
              </a:ext>
            </a:extLst>
          </p:cNvPr>
          <p:cNvCxnSpPr>
            <a:cxnSpLocks/>
            <a:stCxn id="5" idx="2"/>
            <a:endCxn id="16" idx="2"/>
          </p:cNvCxnSpPr>
          <p:nvPr/>
        </p:nvCxnSpPr>
        <p:spPr>
          <a:xfrm rot="16200000" flipH="1">
            <a:off x="3227703" y="824718"/>
            <a:ext cx="346225" cy="2454192"/>
          </a:xfrm>
          <a:prstGeom prst="bent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A56681CF-1550-4680-831D-5A0245C463E4}"/>
              </a:ext>
            </a:extLst>
          </p:cNvPr>
          <p:cNvSpPr/>
          <p:nvPr/>
        </p:nvSpPr>
        <p:spPr>
          <a:xfrm>
            <a:off x="4627911" y="2135188"/>
            <a:ext cx="179478" cy="17947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87DA69C-55A9-4268-8170-C3A32483EA8A}"/>
              </a:ext>
            </a:extLst>
          </p:cNvPr>
          <p:cNvSpPr/>
          <p:nvPr/>
        </p:nvSpPr>
        <p:spPr>
          <a:xfrm>
            <a:off x="8995259" y="1788962"/>
            <a:ext cx="179478" cy="17947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C826353E-B4CF-4254-ABE2-069DD0983E08}"/>
              </a:ext>
            </a:extLst>
          </p:cNvPr>
          <p:cNvCxnSpPr>
            <a:cxnSpLocks/>
            <a:stCxn id="12" idx="2"/>
            <a:endCxn id="23" idx="0"/>
          </p:cNvCxnSpPr>
          <p:nvPr/>
        </p:nvCxnSpPr>
        <p:spPr>
          <a:xfrm rot="5400000">
            <a:off x="9351004" y="1097091"/>
            <a:ext cx="425866" cy="957877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FED556E7-0FF0-44E1-B5BD-91838A86FBCC}"/>
              </a:ext>
            </a:extLst>
          </p:cNvPr>
          <p:cNvSpPr/>
          <p:nvPr/>
        </p:nvSpPr>
        <p:spPr>
          <a:xfrm>
            <a:off x="1994241" y="4753200"/>
            <a:ext cx="179478" cy="17947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74E1D233-C4AB-4B7B-9C8A-CC084B56B06A}"/>
              </a:ext>
            </a:extLst>
          </p:cNvPr>
          <p:cNvCxnSpPr>
            <a:cxnSpLocks/>
            <a:stCxn id="27" idx="4"/>
            <a:endCxn id="11" idx="0"/>
          </p:cNvCxnSpPr>
          <p:nvPr/>
        </p:nvCxnSpPr>
        <p:spPr>
          <a:xfrm rot="5400000">
            <a:off x="1517915" y="4583959"/>
            <a:ext cx="217347" cy="914785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29522F93-BABC-43F3-B0B6-9592A6C8D31C}"/>
              </a:ext>
            </a:extLst>
          </p:cNvPr>
          <p:cNvSpPr/>
          <p:nvPr/>
        </p:nvSpPr>
        <p:spPr>
          <a:xfrm>
            <a:off x="6610662" y="2741509"/>
            <a:ext cx="179478" cy="17947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08A5AB0-1518-483C-91C1-17FC2B80CFF6}"/>
              </a:ext>
            </a:extLst>
          </p:cNvPr>
          <p:cNvSpPr/>
          <p:nvPr/>
        </p:nvSpPr>
        <p:spPr>
          <a:xfrm>
            <a:off x="10180971" y="4466871"/>
            <a:ext cx="179478" cy="17947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EE28A632-31CA-43B7-B5CF-59E5E51DB604}"/>
              </a:ext>
            </a:extLst>
          </p:cNvPr>
          <p:cNvCxnSpPr>
            <a:cxnSpLocks/>
            <a:stCxn id="40" idx="4"/>
            <a:endCxn id="13" idx="0"/>
          </p:cNvCxnSpPr>
          <p:nvPr/>
        </p:nvCxnSpPr>
        <p:spPr>
          <a:xfrm rot="5400000">
            <a:off x="9349873" y="5007184"/>
            <a:ext cx="1281672" cy="560002"/>
          </a:xfrm>
          <a:prstGeom prst="bentConnector3">
            <a:avLst>
              <a:gd name="adj1" fmla="val 74971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606761C8-9B1B-4FE0-8262-8F1D806EEE27}"/>
              </a:ext>
            </a:extLst>
          </p:cNvPr>
          <p:cNvCxnSpPr>
            <a:cxnSpLocks/>
            <a:endCxn id="37" idx="0"/>
          </p:cNvCxnSpPr>
          <p:nvPr/>
        </p:nvCxnSpPr>
        <p:spPr>
          <a:xfrm rot="16200000" flipH="1">
            <a:off x="5957928" y="1999036"/>
            <a:ext cx="1271382" cy="213563"/>
          </a:xfrm>
          <a:prstGeom prst="bentConnector3">
            <a:avLst>
              <a:gd name="adj1" fmla="val 11791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should fund and conduct the evidence-based research / functional performance?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7155" y="5654714"/>
            <a:ext cx="11997690" cy="1184934"/>
          </a:xfrm>
          <a:prstGeom prst="rect">
            <a:avLst/>
          </a:prstGeom>
          <a:noFill/>
        </p:spPr>
        <p:txBody>
          <a:bodyPr wrap="square" lIns="76193" tIns="38097" rIns="76193" bIns="38097" rtlCol="0">
            <a:spAutoFit/>
          </a:bodyPr>
          <a:lstStyle/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1- Standardization of stakeholder feedback</a:t>
            </a:r>
          </a:p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2- Design frameworks to ensure inclusivity</a:t>
            </a:r>
          </a:p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3- Funding and conducting research / functional performance</a:t>
            </a:r>
          </a:p>
        </p:txBody>
      </p:sp>
    </p:spTree>
    <p:extLst>
      <p:ext uri="{BB962C8B-B14F-4D97-AF65-F5344CB8AC3E}">
        <p14:creationId xmlns:p14="http://schemas.microsoft.com/office/powerpoint/2010/main" val="2319317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5" t="-2" b="12567"/>
          <a:stretch/>
        </p:blipFill>
        <p:spPr>
          <a:xfrm>
            <a:off x="0" y="0"/>
            <a:ext cx="12192000" cy="70045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5600" y="5424956"/>
            <a:ext cx="10561200" cy="1184934"/>
          </a:xfrm>
          <a:prstGeom prst="rect">
            <a:avLst/>
          </a:prstGeom>
          <a:noFill/>
        </p:spPr>
        <p:txBody>
          <a:bodyPr wrap="square" lIns="76193" tIns="38097" rIns="76193" bIns="38097" rtlCol="0">
            <a:spAutoFit/>
          </a:bodyPr>
          <a:lstStyle/>
          <a:p>
            <a:r>
              <a:rPr lang="en-US" sz="3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we standardize the process of stakeholder feedback?</a:t>
            </a:r>
          </a:p>
        </p:txBody>
      </p:sp>
    </p:spTree>
    <p:extLst>
      <p:ext uri="{BB962C8B-B14F-4D97-AF65-F5344CB8AC3E}">
        <p14:creationId xmlns:p14="http://schemas.microsoft.com/office/powerpoint/2010/main" val="470129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9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" t="3907" b="17093"/>
          <a:stretch/>
        </p:blipFill>
        <p:spPr>
          <a:xfrm>
            <a:off x="0" y="-632600"/>
            <a:ext cx="12192000" cy="74906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373011" y="3668060"/>
            <a:ext cx="4672213" cy="538609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3000" b="1" kern="0" dirty="0">
                <a:solidFill>
                  <a:schemeClr val="bg1"/>
                </a:solidFill>
                <a:latin typeface="Univers LT Std 45 Light" pitchFamily="34" charset="0"/>
              </a:rPr>
              <a:t>Design Intent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03483" y="5322035"/>
            <a:ext cx="6385035" cy="538609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3000" b="1" kern="0" dirty="0">
                <a:solidFill>
                  <a:schemeClr val="bg1"/>
                </a:solidFill>
                <a:latin typeface="Univers LT Std 45 Light" pitchFamily="34" charset="0"/>
              </a:rPr>
              <a:t>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2527665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157859359"/>
              </p:ext>
            </p:extLst>
          </p:nvPr>
        </p:nvGraphicFramePr>
        <p:xfrm>
          <a:off x="3787201" y="609601"/>
          <a:ext cx="8404798" cy="4186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Oval 4"/>
          <p:cNvSpPr/>
          <p:nvPr/>
        </p:nvSpPr>
        <p:spPr>
          <a:xfrm>
            <a:off x="4982400" y="4958242"/>
            <a:ext cx="3086603" cy="150015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252791" y="5057756"/>
            <a:ext cx="27010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Balanced Stakeholder Representation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52400" y="29527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16462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16462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16462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16462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16462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6462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6462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6462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6462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46238" algn="l"/>
              </a:tabLst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728400" y="1891136"/>
            <a:ext cx="404520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16462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16462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16462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16462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16462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6462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6462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6462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6462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46238" algn="l"/>
              </a:tabLst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Successful decision-making involving the available range of options, evaluated by evidence, and a consensus approach with stakeholders affected by the decision.</a:t>
            </a:r>
            <a:endParaRPr kumimoji="0" lang="en-CA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46238" algn="l"/>
              </a:tabLst>
            </a:pPr>
            <a:endParaRPr kumimoji="0" lang="en-CA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58CF9604-9103-6952-0C61-5911506E54B6}"/>
              </a:ext>
            </a:extLst>
          </p:cNvPr>
          <p:cNvSpPr txBox="1">
            <a:spLocks/>
          </p:cNvSpPr>
          <p:nvPr/>
        </p:nvSpPr>
        <p:spPr>
          <a:xfrm>
            <a:off x="670559" y="472395"/>
            <a:ext cx="11521440" cy="6400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Jacobs Chronos" panose="010B0603030503030204" pitchFamily="34" charset="0"/>
              </a:defRPr>
            </a:lvl1pPr>
          </a:lstStyle>
          <a:p>
            <a:r>
              <a:rPr lang="en-US" sz="3600" b="0" dirty="0">
                <a:latin typeface="Arial" panose="020B0604020202020204" pitchFamily="34" charset="0"/>
                <a:cs typeface="Arial" panose="020B0604020202020204" pitchFamily="34" charset="0"/>
              </a:rPr>
              <a:t>Stakeholder </a:t>
            </a:r>
          </a:p>
          <a:p>
            <a:r>
              <a:rPr lang="en-US" sz="3600" b="0" dirty="0">
                <a:latin typeface="Arial" panose="020B0604020202020204" pitchFamily="34" charset="0"/>
                <a:cs typeface="Arial" panose="020B0604020202020204" pitchFamily="34" charset="0"/>
              </a:rPr>
              <a:t>Inclusivity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8400" y="6512138"/>
            <a:ext cx="12039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  <a:cs typeface="Arial" panose="020B0604020202020204" pitchFamily="34" charset="0"/>
              </a:rPr>
              <a:t>Anderson D, Teti S. </a:t>
            </a:r>
            <a:r>
              <a:rPr lang="en-CA" sz="1200" dirty="0">
                <a:latin typeface="Arial Narrow" panose="020B0606020202030204" pitchFamily="34" charset="0"/>
                <a:cs typeface="Arial" panose="020B0604020202020204" pitchFamily="34" charset="0"/>
              </a:rPr>
              <a:t>Shared Decision-Making in Healthcare Facility Design. AMA Journal of Ethics. 2024 (Accepted for Publication).</a:t>
            </a:r>
          </a:p>
        </p:txBody>
      </p:sp>
      <p:sp>
        <p:nvSpPr>
          <p:cNvPr id="2" name="Rectangle 1"/>
          <p:cNvSpPr/>
          <p:nvPr/>
        </p:nvSpPr>
        <p:spPr>
          <a:xfrm>
            <a:off x="7518203" y="3677979"/>
            <a:ext cx="511200" cy="396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3" name="Rectangle 12"/>
          <p:cNvSpPr/>
          <p:nvPr/>
        </p:nvSpPr>
        <p:spPr>
          <a:xfrm>
            <a:off x="8477003" y="2260779"/>
            <a:ext cx="511200" cy="396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4" name="Rectangle 13"/>
          <p:cNvSpPr/>
          <p:nvPr/>
        </p:nvSpPr>
        <p:spPr>
          <a:xfrm>
            <a:off x="9333803" y="914159"/>
            <a:ext cx="511200" cy="396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28880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5" t="-2" b="12567"/>
          <a:stretch/>
        </p:blipFill>
        <p:spPr>
          <a:xfrm>
            <a:off x="0" y="0"/>
            <a:ext cx="12192000" cy="70045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5600" y="5424956"/>
            <a:ext cx="10561200" cy="1184934"/>
          </a:xfrm>
          <a:prstGeom prst="rect">
            <a:avLst/>
          </a:prstGeom>
          <a:noFill/>
        </p:spPr>
        <p:txBody>
          <a:bodyPr wrap="square" lIns="76193" tIns="38097" rIns="76193" bIns="38097" rtlCol="0">
            <a:spAutoFit/>
          </a:bodyPr>
          <a:lstStyle/>
          <a:p>
            <a:r>
              <a:rPr lang="en-US" sz="3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of design frameworks to ensure inclusivity (e.g.: 5Ms)? </a:t>
            </a:r>
          </a:p>
        </p:txBody>
      </p:sp>
    </p:spTree>
    <p:extLst>
      <p:ext uri="{BB962C8B-B14F-4D97-AF65-F5344CB8AC3E}">
        <p14:creationId xmlns:p14="http://schemas.microsoft.com/office/powerpoint/2010/main" val="4122447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9E81206-4B4A-4407-B0E5-010154457C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592" r="54142"/>
          <a:stretch/>
        </p:blipFill>
        <p:spPr>
          <a:xfrm>
            <a:off x="11167742" y="6480562"/>
            <a:ext cx="904405" cy="247811"/>
          </a:xfrm>
          <a:prstGeom prst="rect">
            <a:avLst/>
          </a:prstGeom>
        </p:spPr>
      </p:pic>
      <p:pic>
        <p:nvPicPr>
          <p:cNvPr id="4" name="Graphic 3" descr="Streetcar">
            <a:extLst>
              <a:ext uri="{FF2B5EF4-FFF2-40B4-BE49-F238E27FC236}">
                <a16:creationId xmlns:a16="http://schemas.microsoft.com/office/drawing/2014/main" id="{64004A35-F9D8-4E48-AFD2-68E853C222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43828" y="3185369"/>
            <a:ext cx="752383" cy="752383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20167F75-94AA-439B-B10C-877178EB549F}"/>
              </a:ext>
            </a:extLst>
          </p:cNvPr>
          <p:cNvGrpSpPr/>
          <p:nvPr/>
        </p:nvGrpSpPr>
        <p:grpSpPr>
          <a:xfrm>
            <a:off x="2840894" y="680184"/>
            <a:ext cx="6510211" cy="5497631"/>
            <a:chOff x="2837431" y="693345"/>
            <a:chExt cx="6510211" cy="5497631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CB99254-3752-460D-9EF7-A4CC2D552090}"/>
                </a:ext>
              </a:extLst>
            </p:cNvPr>
            <p:cNvSpPr txBox="1"/>
            <p:nvPr/>
          </p:nvSpPr>
          <p:spPr>
            <a:xfrm rot="19938850">
              <a:off x="3721768" y="1966513"/>
              <a:ext cx="4219832" cy="4224463"/>
            </a:xfrm>
            <a:prstGeom prst="rect">
              <a:avLst/>
            </a:prstGeom>
            <a:noFill/>
          </p:spPr>
          <p:txBody>
            <a:bodyPr wrap="square" rtlCol="0">
              <a:prstTxWarp prst="textCircle">
                <a:avLst>
                  <a:gd name="adj" fmla="val 8854755"/>
                </a:avLst>
              </a:prstTxWarp>
              <a:spAutoFit/>
            </a:bodyPr>
            <a:lstStyle/>
            <a:p>
              <a:pPr algn="ctr"/>
              <a:r>
                <a:rPr lang="en-GB" sz="2400" b="1" dirty="0"/>
                <a:t> </a:t>
              </a:r>
              <a:r>
                <a:rPr lang="en-GB" sz="13800" b="1" dirty="0"/>
                <a:t>- Community Context -  </a:t>
              </a:r>
              <a:endParaRPr lang="en-GB" sz="2400" b="1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E8A8FC9-3BAF-48C9-8FB2-2D935B294F6E}"/>
                </a:ext>
              </a:extLst>
            </p:cNvPr>
            <p:cNvSpPr/>
            <p:nvPr/>
          </p:nvSpPr>
          <p:spPr>
            <a:xfrm>
              <a:off x="4889867" y="2359200"/>
              <a:ext cx="2843764" cy="2843764"/>
            </a:xfrm>
            <a:prstGeom prst="ellipse">
              <a:avLst/>
            </a:prstGeom>
            <a:noFill/>
            <a:ln w="28575">
              <a:solidFill>
                <a:srgbClr val="33333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BB554A2F-69C0-4AFF-9CD4-372663E68A4C}"/>
                </a:ext>
              </a:extLst>
            </p:cNvPr>
            <p:cNvGrpSpPr/>
            <p:nvPr/>
          </p:nvGrpSpPr>
          <p:grpSpPr>
            <a:xfrm>
              <a:off x="5617760" y="3028044"/>
              <a:ext cx="1381824" cy="1390446"/>
              <a:chOff x="2605361" y="1698830"/>
              <a:chExt cx="1113877" cy="1113861"/>
            </a:xfrm>
          </p:grpSpPr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BCDED9F6-1E9C-47BA-BD71-1E26F2E3CA7E}"/>
                  </a:ext>
                </a:extLst>
              </p:cNvPr>
              <p:cNvSpPr/>
              <p:nvPr/>
            </p:nvSpPr>
            <p:spPr>
              <a:xfrm>
                <a:off x="2605361" y="1698830"/>
                <a:ext cx="1113877" cy="1113861"/>
              </a:xfrm>
              <a:prstGeom prst="ellipse">
                <a:avLst/>
              </a:prstGeom>
              <a:solidFill>
                <a:srgbClr val="333333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90" name="Oval 4">
                <a:extLst>
                  <a:ext uri="{FF2B5EF4-FFF2-40B4-BE49-F238E27FC236}">
                    <a16:creationId xmlns:a16="http://schemas.microsoft.com/office/drawing/2014/main" id="{C30D9253-4462-4A29-885A-B1939CEA6B5A}"/>
                  </a:ext>
                </a:extLst>
              </p:cNvPr>
              <p:cNvSpPr txBox="1"/>
              <p:nvPr/>
            </p:nvSpPr>
            <p:spPr>
              <a:xfrm>
                <a:off x="2768485" y="1861951"/>
                <a:ext cx="787629" cy="78761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0" tIns="57150" rIns="57150" bIns="57150" numCol="1" spcCol="1270" anchor="ctr" anchorCtr="0">
                <a:noAutofit/>
              </a:bodyPr>
              <a:lstStyle/>
              <a:p>
                <a:pPr marL="0" lvl="0" indent="0" algn="ctr" defTabSz="2000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4500" kern="1200"/>
                  <a:t> </a:t>
                </a:r>
              </a:p>
            </p:txBody>
          </p:sp>
        </p:grpSp>
        <p:pic>
          <p:nvPicPr>
            <p:cNvPr id="55" name="Picture 54" descr="Qr code&#10;&#10;Description automatically generated">
              <a:extLst>
                <a:ext uri="{FF2B5EF4-FFF2-40B4-BE49-F238E27FC236}">
                  <a16:creationId xmlns:a16="http://schemas.microsoft.com/office/drawing/2014/main" id="{2F281965-1F23-4DE7-9F9D-D6A7E60A9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095" y="3207112"/>
              <a:ext cx="557647" cy="557647"/>
            </a:xfrm>
            <a:prstGeom prst="rect">
              <a:avLst/>
            </a:prstGeom>
          </p:spPr>
        </p:pic>
        <p:sp>
          <p:nvSpPr>
            <p:cNvPr id="56" name="Oval 31">
              <a:extLst>
                <a:ext uri="{FF2B5EF4-FFF2-40B4-BE49-F238E27FC236}">
                  <a16:creationId xmlns:a16="http://schemas.microsoft.com/office/drawing/2014/main" id="{9DBBA5F6-1C9D-4932-9769-716981A8842F}"/>
                </a:ext>
              </a:extLst>
            </p:cNvPr>
            <p:cNvSpPr/>
            <p:nvPr/>
          </p:nvSpPr>
          <p:spPr>
            <a:xfrm>
              <a:off x="3911448" y="1380782"/>
              <a:ext cx="4800600" cy="2400300"/>
            </a:xfrm>
            <a:custGeom>
              <a:avLst/>
              <a:gdLst>
                <a:gd name="connsiteX0" fmla="*/ 0 w 4800600"/>
                <a:gd name="connsiteY0" fmla="*/ 2400300 h 4800600"/>
                <a:gd name="connsiteX1" fmla="*/ 2400300 w 4800600"/>
                <a:gd name="connsiteY1" fmla="*/ 0 h 4800600"/>
                <a:gd name="connsiteX2" fmla="*/ 4800600 w 4800600"/>
                <a:gd name="connsiteY2" fmla="*/ 2400300 h 4800600"/>
                <a:gd name="connsiteX3" fmla="*/ 2400300 w 4800600"/>
                <a:gd name="connsiteY3" fmla="*/ 4800600 h 4800600"/>
                <a:gd name="connsiteX4" fmla="*/ 0 w 4800600"/>
                <a:gd name="connsiteY4" fmla="*/ 2400300 h 4800600"/>
                <a:gd name="connsiteX0" fmla="*/ 0 w 4800600"/>
                <a:gd name="connsiteY0" fmla="*/ 2400300 h 2700337"/>
                <a:gd name="connsiteX1" fmla="*/ 2400300 w 4800600"/>
                <a:gd name="connsiteY1" fmla="*/ 0 h 2700337"/>
                <a:gd name="connsiteX2" fmla="*/ 4800600 w 4800600"/>
                <a:gd name="connsiteY2" fmla="*/ 2400300 h 2700337"/>
                <a:gd name="connsiteX3" fmla="*/ 0 w 4800600"/>
                <a:gd name="connsiteY3" fmla="*/ 2400300 h 2700337"/>
                <a:gd name="connsiteX0" fmla="*/ 0 w 4800600"/>
                <a:gd name="connsiteY0" fmla="*/ 2400300 h 2712876"/>
                <a:gd name="connsiteX1" fmla="*/ 2400300 w 4800600"/>
                <a:gd name="connsiteY1" fmla="*/ 0 h 2712876"/>
                <a:gd name="connsiteX2" fmla="*/ 4800600 w 4800600"/>
                <a:gd name="connsiteY2" fmla="*/ 2400300 h 2712876"/>
                <a:gd name="connsiteX3" fmla="*/ 91440 w 4800600"/>
                <a:gd name="connsiteY3" fmla="*/ 2491740 h 2712876"/>
                <a:gd name="connsiteX0" fmla="*/ 0 w 4800600"/>
                <a:gd name="connsiteY0" fmla="*/ 2400300 h 2400300"/>
                <a:gd name="connsiteX1" fmla="*/ 2400300 w 4800600"/>
                <a:gd name="connsiteY1" fmla="*/ 0 h 2400300"/>
                <a:gd name="connsiteX2" fmla="*/ 4800600 w 4800600"/>
                <a:gd name="connsiteY2" fmla="*/ 2400300 h 240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00600" h="2400300">
                  <a:moveTo>
                    <a:pt x="0" y="2400300"/>
                  </a:moveTo>
                  <a:cubicBezTo>
                    <a:pt x="0" y="1074651"/>
                    <a:pt x="1074651" y="0"/>
                    <a:pt x="2400300" y="0"/>
                  </a:cubicBezTo>
                  <a:cubicBezTo>
                    <a:pt x="3725949" y="0"/>
                    <a:pt x="4800600" y="1074651"/>
                    <a:pt x="4800600" y="2400300"/>
                  </a:cubicBezTo>
                </a:path>
              </a:pathLst>
            </a:custGeom>
            <a:noFill/>
            <a:ln w="28575">
              <a:solidFill>
                <a:srgbClr val="3333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7" name="Graphic 56">
              <a:extLst>
                <a:ext uri="{FF2B5EF4-FFF2-40B4-BE49-F238E27FC236}">
                  <a16:creationId xmlns:a16="http://schemas.microsoft.com/office/drawing/2014/main" id="{97200B1A-6BE9-4A95-9A56-87D63983D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361825">
              <a:off x="2837431" y="2925492"/>
              <a:ext cx="1143000" cy="561975"/>
            </a:xfrm>
            <a:prstGeom prst="rect">
              <a:avLst/>
            </a:prstGeom>
          </p:spPr>
        </p:pic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DC674F83-EFC8-47D4-96FD-AA0BA7E16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87931">
              <a:off x="3853999" y="2505970"/>
              <a:ext cx="323850" cy="457200"/>
            </a:xfrm>
            <a:prstGeom prst="rect">
              <a:avLst/>
            </a:prstGeom>
          </p:spPr>
        </p:pic>
        <p:pic>
          <p:nvPicPr>
            <p:cNvPr id="59" name="Graphic 58">
              <a:extLst>
                <a:ext uri="{FF2B5EF4-FFF2-40B4-BE49-F238E27FC236}">
                  <a16:creationId xmlns:a16="http://schemas.microsoft.com/office/drawing/2014/main" id="{C96D2904-0B4C-4FDB-BCF0-B9EA46D83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015924" y="2119692"/>
              <a:ext cx="381000" cy="361950"/>
            </a:xfrm>
            <a:prstGeom prst="rect">
              <a:avLst/>
            </a:prstGeom>
          </p:spPr>
        </p:pic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45230A2E-3BFD-4B2C-9515-DD875940F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21428744">
              <a:off x="3965133" y="1248060"/>
              <a:ext cx="826416" cy="879980"/>
            </a:xfrm>
            <a:prstGeom prst="rect">
              <a:avLst/>
            </a:prstGeom>
          </p:spPr>
        </p:pic>
        <p:pic>
          <p:nvPicPr>
            <p:cNvPr id="61" name="Graphic 60">
              <a:extLst>
                <a:ext uri="{FF2B5EF4-FFF2-40B4-BE49-F238E27FC236}">
                  <a16:creationId xmlns:a16="http://schemas.microsoft.com/office/drawing/2014/main" id="{268C5098-D135-43BD-BF7C-16E1AEA43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501534" y="801679"/>
              <a:ext cx="742950" cy="1000125"/>
            </a:xfrm>
            <a:prstGeom prst="rect">
              <a:avLst/>
            </a:prstGeom>
          </p:spPr>
        </p:pic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D7D75BF1-C6D2-42A1-83D4-C12EB1628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5162819" y="693345"/>
              <a:ext cx="547428" cy="837730"/>
            </a:xfrm>
            <a:prstGeom prst="rect">
              <a:avLst/>
            </a:prstGeom>
          </p:spPr>
        </p:pic>
        <p:pic>
          <p:nvPicPr>
            <p:cNvPr id="63" name="Graphic 62">
              <a:extLst>
                <a:ext uri="{FF2B5EF4-FFF2-40B4-BE49-F238E27FC236}">
                  <a16:creationId xmlns:a16="http://schemas.microsoft.com/office/drawing/2014/main" id="{4F5FD0F2-8B5F-49A2-A9DC-2389FDDF8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 rot="21225540">
              <a:off x="5845732" y="1152908"/>
              <a:ext cx="556800" cy="236936"/>
            </a:xfrm>
            <a:prstGeom prst="rect">
              <a:avLst/>
            </a:prstGeom>
          </p:spPr>
        </p:pic>
        <p:pic>
          <p:nvPicPr>
            <p:cNvPr id="64" name="Graphic 63">
              <a:extLst>
                <a:ext uri="{FF2B5EF4-FFF2-40B4-BE49-F238E27FC236}">
                  <a16:creationId xmlns:a16="http://schemas.microsoft.com/office/drawing/2014/main" id="{B4DF7994-767F-42B2-B73A-2E63B3A5F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 rot="21141211">
              <a:off x="6531657" y="865987"/>
              <a:ext cx="304800" cy="504825"/>
            </a:xfrm>
            <a:prstGeom prst="rect">
              <a:avLst/>
            </a:prstGeom>
          </p:spPr>
        </p:pic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44B24928-254C-47B7-8AA8-633A469E0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 rot="21097171">
              <a:off x="6773502" y="799999"/>
              <a:ext cx="602242" cy="731838"/>
            </a:xfrm>
            <a:prstGeom prst="rect">
              <a:avLst/>
            </a:prstGeom>
          </p:spPr>
        </p:pic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C3DB3677-5F83-4726-9ECD-93DF04756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 rot="21159554">
              <a:off x="7345627" y="893943"/>
              <a:ext cx="876300" cy="876300"/>
            </a:xfrm>
            <a:prstGeom prst="rect">
              <a:avLst/>
            </a:prstGeom>
          </p:spPr>
        </p:pic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5372FE66-E524-4889-8F41-B0040C82E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 rot="20716699">
              <a:off x="7825597" y="1492821"/>
              <a:ext cx="561975" cy="457200"/>
            </a:xfrm>
            <a:prstGeom prst="rect">
              <a:avLst/>
            </a:prstGeom>
          </p:spPr>
        </p:pic>
        <p:pic>
          <p:nvPicPr>
            <p:cNvPr id="68" name="Graphic 67">
              <a:extLst>
                <a:ext uri="{FF2B5EF4-FFF2-40B4-BE49-F238E27FC236}">
                  <a16:creationId xmlns:a16="http://schemas.microsoft.com/office/drawing/2014/main" id="{FF594747-CFB7-41CD-B3EC-4297B1FC7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 rot="18447902">
              <a:off x="8189235" y="2039732"/>
              <a:ext cx="321142" cy="682426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0ADD31B5-BC5F-4156-9385-A7CAD3EBE288}"/>
                </a:ext>
              </a:extLst>
            </p:cNvPr>
            <p:cNvSpPr txBox="1"/>
            <p:nvPr/>
          </p:nvSpPr>
          <p:spPr>
            <a:xfrm>
              <a:off x="5764210" y="3781082"/>
              <a:ext cx="11044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Hospital / LTC</a:t>
              </a:r>
              <a:endParaRPr lang="en-GB" sz="2000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70" name="Graphic 69">
              <a:extLst>
                <a:ext uri="{FF2B5EF4-FFF2-40B4-BE49-F238E27FC236}">
                  <a16:creationId xmlns:a16="http://schemas.microsoft.com/office/drawing/2014/main" id="{822483F9-4642-4AE6-A2F2-2B6E16A14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 rot="20326316">
              <a:off x="8531101" y="2671830"/>
              <a:ext cx="781050" cy="161925"/>
            </a:xfrm>
            <a:prstGeom prst="rect">
              <a:avLst/>
            </a:prstGeom>
          </p:spPr>
        </p:pic>
        <p:pic>
          <p:nvPicPr>
            <p:cNvPr id="71" name="Graphic 70">
              <a:extLst>
                <a:ext uri="{FF2B5EF4-FFF2-40B4-BE49-F238E27FC236}">
                  <a16:creationId xmlns:a16="http://schemas.microsoft.com/office/drawing/2014/main" id="{422523F9-9ED3-4E18-8C82-6256CA774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 rot="17045518">
              <a:off x="8414192" y="2896370"/>
              <a:ext cx="1038225" cy="828675"/>
            </a:xfrm>
            <a:prstGeom prst="rect">
              <a:avLst/>
            </a:prstGeom>
          </p:spPr>
        </p:pic>
        <p:sp>
          <p:nvSpPr>
            <p:cNvPr id="72" name="Oval 31">
              <a:extLst>
                <a:ext uri="{FF2B5EF4-FFF2-40B4-BE49-F238E27FC236}">
                  <a16:creationId xmlns:a16="http://schemas.microsoft.com/office/drawing/2014/main" id="{AF1A7096-7247-4933-9C0A-37920C075E79}"/>
                </a:ext>
              </a:extLst>
            </p:cNvPr>
            <p:cNvSpPr/>
            <p:nvPr/>
          </p:nvSpPr>
          <p:spPr>
            <a:xfrm rot="10800000">
              <a:off x="3911448" y="3764759"/>
              <a:ext cx="4800600" cy="2400300"/>
            </a:xfrm>
            <a:custGeom>
              <a:avLst/>
              <a:gdLst>
                <a:gd name="connsiteX0" fmla="*/ 0 w 4800600"/>
                <a:gd name="connsiteY0" fmla="*/ 2400300 h 4800600"/>
                <a:gd name="connsiteX1" fmla="*/ 2400300 w 4800600"/>
                <a:gd name="connsiteY1" fmla="*/ 0 h 4800600"/>
                <a:gd name="connsiteX2" fmla="*/ 4800600 w 4800600"/>
                <a:gd name="connsiteY2" fmla="*/ 2400300 h 4800600"/>
                <a:gd name="connsiteX3" fmla="*/ 2400300 w 4800600"/>
                <a:gd name="connsiteY3" fmla="*/ 4800600 h 4800600"/>
                <a:gd name="connsiteX4" fmla="*/ 0 w 4800600"/>
                <a:gd name="connsiteY4" fmla="*/ 2400300 h 4800600"/>
                <a:gd name="connsiteX0" fmla="*/ 0 w 4800600"/>
                <a:gd name="connsiteY0" fmla="*/ 2400300 h 2700337"/>
                <a:gd name="connsiteX1" fmla="*/ 2400300 w 4800600"/>
                <a:gd name="connsiteY1" fmla="*/ 0 h 2700337"/>
                <a:gd name="connsiteX2" fmla="*/ 4800600 w 4800600"/>
                <a:gd name="connsiteY2" fmla="*/ 2400300 h 2700337"/>
                <a:gd name="connsiteX3" fmla="*/ 0 w 4800600"/>
                <a:gd name="connsiteY3" fmla="*/ 2400300 h 2700337"/>
                <a:gd name="connsiteX0" fmla="*/ 0 w 4800600"/>
                <a:gd name="connsiteY0" fmla="*/ 2400300 h 2712876"/>
                <a:gd name="connsiteX1" fmla="*/ 2400300 w 4800600"/>
                <a:gd name="connsiteY1" fmla="*/ 0 h 2712876"/>
                <a:gd name="connsiteX2" fmla="*/ 4800600 w 4800600"/>
                <a:gd name="connsiteY2" fmla="*/ 2400300 h 2712876"/>
                <a:gd name="connsiteX3" fmla="*/ 91440 w 4800600"/>
                <a:gd name="connsiteY3" fmla="*/ 2491740 h 2712876"/>
                <a:gd name="connsiteX0" fmla="*/ 0 w 4800600"/>
                <a:gd name="connsiteY0" fmla="*/ 2400300 h 2400300"/>
                <a:gd name="connsiteX1" fmla="*/ 2400300 w 4800600"/>
                <a:gd name="connsiteY1" fmla="*/ 0 h 2400300"/>
                <a:gd name="connsiteX2" fmla="*/ 4800600 w 4800600"/>
                <a:gd name="connsiteY2" fmla="*/ 2400300 h 240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00600" h="2400300">
                  <a:moveTo>
                    <a:pt x="0" y="2400300"/>
                  </a:moveTo>
                  <a:cubicBezTo>
                    <a:pt x="0" y="1074651"/>
                    <a:pt x="1074651" y="0"/>
                    <a:pt x="2400300" y="0"/>
                  </a:cubicBezTo>
                  <a:cubicBezTo>
                    <a:pt x="3725949" y="0"/>
                    <a:pt x="4800600" y="1074651"/>
                    <a:pt x="4800600" y="2400300"/>
                  </a:cubicBezTo>
                </a:path>
              </a:pathLst>
            </a:custGeom>
            <a:noFill/>
            <a:ln w="28575">
              <a:solidFill>
                <a:srgbClr val="3333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785CFE07-0C7D-410C-891E-72E740DBBAD5}"/>
                </a:ext>
              </a:extLst>
            </p:cNvPr>
            <p:cNvGrpSpPr/>
            <p:nvPr/>
          </p:nvGrpSpPr>
          <p:grpSpPr>
            <a:xfrm>
              <a:off x="7365536" y="2752793"/>
              <a:ext cx="1117613" cy="1117613"/>
              <a:chOff x="4216086" y="1172991"/>
              <a:chExt cx="1117613" cy="1117613"/>
            </a:xfrm>
            <a:solidFill>
              <a:schemeClr val="bg1">
                <a:lumMod val="75000"/>
              </a:schemeClr>
            </a:solidFill>
          </p:grpSpPr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397B0749-5971-40B5-AC70-16E7236BD145}"/>
                  </a:ext>
                </a:extLst>
              </p:cNvPr>
              <p:cNvSpPr/>
              <p:nvPr/>
            </p:nvSpPr>
            <p:spPr>
              <a:xfrm>
                <a:off x="4216086" y="1172991"/>
                <a:ext cx="1117613" cy="111761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88" name="Oval 6">
                <a:extLst>
                  <a:ext uri="{FF2B5EF4-FFF2-40B4-BE49-F238E27FC236}">
                    <a16:creationId xmlns:a16="http://schemas.microsoft.com/office/drawing/2014/main" id="{FF655F7B-88B3-4AE2-B81B-ED7D622D18B6}"/>
                  </a:ext>
                </a:extLst>
              </p:cNvPr>
              <p:cNvSpPr txBox="1"/>
              <p:nvPr/>
            </p:nvSpPr>
            <p:spPr>
              <a:xfrm>
                <a:off x="4379757" y="1336662"/>
                <a:ext cx="790271" cy="79027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1200" kern="1200"/>
                  <a:t>Mind</a:t>
                </a: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C5A5D1EE-01C8-4D9D-802B-D0E585A57DD2}"/>
                </a:ext>
              </a:extLst>
            </p:cNvPr>
            <p:cNvGrpSpPr/>
            <p:nvPr/>
          </p:nvGrpSpPr>
          <p:grpSpPr>
            <a:xfrm>
              <a:off x="5752943" y="1581176"/>
              <a:ext cx="1117613" cy="1117613"/>
              <a:chOff x="2603493" y="1374"/>
              <a:chExt cx="1117613" cy="1117613"/>
            </a:xfrm>
            <a:solidFill>
              <a:schemeClr val="accent1"/>
            </a:solidFill>
          </p:grpSpPr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F48078A2-C232-4CC3-9D76-A9295D36987E}"/>
                  </a:ext>
                </a:extLst>
              </p:cNvPr>
              <p:cNvSpPr/>
              <p:nvPr/>
            </p:nvSpPr>
            <p:spPr>
              <a:xfrm>
                <a:off x="2603493" y="1374"/>
                <a:ext cx="1117613" cy="1117613"/>
              </a:xfrm>
              <a:prstGeom prst="ellipse">
                <a:avLst/>
              </a:prstGeom>
              <a:solidFill>
                <a:srgbClr val="5AE6FF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86" name="Oval 4">
                <a:extLst>
                  <a:ext uri="{FF2B5EF4-FFF2-40B4-BE49-F238E27FC236}">
                    <a16:creationId xmlns:a16="http://schemas.microsoft.com/office/drawing/2014/main" id="{43649BBF-F53E-4F2B-975F-DC194F981FB3}"/>
                  </a:ext>
                </a:extLst>
              </p:cNvPr>
              <p:cNvSpPr txBox="1"/>
              <p:nvPr/>
            </p:nvSpPr>
            <p:spPr>
              <a:xfrm>
                <a:off x="2767164" y="165045"/>
                <a:ext cx="790271" cy="790271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2000" dirty="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Mobility</a:t>
                </a:r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9B20440E-E70D-4EE5-907A-5D628B1065A0}"/>
                </a:ext>
              </a:extLst>
            </p:cNvPr>
            <p:cNvGrpSpPr/>
            <p:nvPr/>
          </p:nvGrpSpPr>
          <p:grpSpPr>
            <a:xfrm>
              <a:off x="4140349" y="2752793"/>
              <a:ext cx="1117613" cy="1117613"/>
              <a:chOff x="990899" y="1172991"/>
              <a:chExt cx="1117613" cy="1117613"/>
            </a:xfrm>
            <a:solidFill>
              <a:schemeClr val="bg1">
                <a:lumMod val="75000"/>
              </a:schemeClr>
            </a:solidFill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11512D1A-B64D-46D2-8C53-3CBA757B9D47}"/>
                  </a:ext>
                </a:extLst>
              </p:cNvPr>
              <p:cNvSpPr/>
              <p:nvPr/>
            </p:nvSpPr>
            <p:spPr>
              <a:xfrm>
                <a:off x="990899" y="1172991"/>
                <a:ext cx="1117613" cy="1117613"/>
              </a:xfrm>
              <a:prstGeom prst="ellipse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84" name="Oval 12">
                <a:extLst>
                  <a:ext uri="{FF2B5EF4-FFF2-40B4-BE49-F238E27FC236}">
                    <a16:creationId xmlns:a16="http://schemas.microsoft.com/office/drawing/2014/main" id="{C7764DCC-B60E-4F0C-B76B-0786BC8D62C3}"/>
                  </a:ext>
                </a:extLst>
              </p:cNvPr>
              <p:cNvSpPr txBox="1"/>
              <p:nvPr/>
            </p:nvSpPr>
            <p:spPr>
              <a:xfrm>
                <a:off x="1154570" y="1336662"/>
                <a:ext cx="790271" cy="790271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1200" kern="1200"/>
                  <a:t>Matters</a:t>
                </a:r>
                <a:br>
                  <a:rPr lang="en-GB" sz="1200" kern="1200"/>
                </a:br>
                <a:r>
                  <a:rPr lang="en-GB" sz="1200" kern="1200"/>
                  <a:t>Most</a:t>
                </a: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844CA71B-DD06-45FF-870A-474183C9CF66}"/>
                </a:ext>
              </a:extLst>
            </p:cNvPr>
            <p:cNvGrpSpPr/>
            <p:nvPr/>
          </p:nvGrpSpPr>
          <p:grpSpPr>
            <a:xfrm>
              <a:off x="4798121" y="4611282"/>
              <a:ext cx="1117613" cy="1117613"/>
              <a:chOff x="1606855" y="3068708"/>
              <a:chExt cx="1117613" cy="1117613"/>
            </a:xfrm>
            <a:solidFill>
              <a:schemeClr val="bg1">
                <a:lumMod val="75000"/>
              </a:schemeClr>
            </a:solidFill>
          </p:grpSpPr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8B63855D-07BC-40A8-A1D6-C3F238C0D7A6}"/>
                  </a:ext>
                </a:extLst>
              </p:cNvPr>
              <p:cNvSpPr/>
              <p:nvPr/>
            </p:nvSpPr>
            <p:spPr>
              <a:xfrm>
                <a:off x="1606855" y="3068708"/>
                <a:ext cx="1117613" cy="111761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82" name="Oval 10">
                <a:extLst>
                  <a:ext uri="{FF2B5EF4-FFF2-40B4-BE49-F238E27FC236}">
                    <a16:creationId xmlns:a16="http://schemas.microsoft.com/office/drawing/2014/main" id="{3E2FC141-E8C1-465F-A012-78B61248F115}"/>
                  </a:ext>
                </a:extLst>
              </p:cNvPr>
              <p:cNvSpPr txBox="1"/>
              <p:nvPr/>
            </p:nvSpPr>
            <p:spPr>
              <a:xfrm>
                <a:off x="1770526" y="3232379"/>
                <a:ext cx="790271" cy="79027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GB" sz="1200" kern="1200"/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1A694BC-7566-49BD-B8F1-8B36E7DEE131}"/>
                </a:ext>
              </a:extLst>
            </p:cNvPr>
            <p:cNvGrpSpPr/>
            <p:nvPr/>
          </p:nvGrpSpPr>
          <p:grpSpPr>
            <a:xfrm>
              <a:off x="6755084" y="4553805"/>
              <a:ext cx="1117613" cy="1117613"/>
              <a:chOff x="3600130" y="3068708"/>
              <a:chExt cx="1117613" cy="1117613"/>
            </a:xfrm>
            <a:solidFill>
              <a:schemeClr val="bg1">
                <a:lumMod val="75000"/>
              </a:schemeClr>
            </a:solidFill>
          </p:grpSpPr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3F75B4A5-A912-40CD-9C25-8F6AD1834C2E}"/>
                  </a:ext>
                </a:extLst>
              </p:cNvPr>
              <p:cNvSpPr/>
              <p:nvPr/>
            </p:nvSpPr>
            <p:spPr>
              <a:xfrm>
                <a:off x="3600130" y="3068708"/>
                <a:ext cx="1117613" cy="1117613"/>
              </a:xfrm>
              <a:prstGeom prst="ellipse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80" name="Oval 8">
                <a:extLst>
                  <a:ext uri="{FF2B5EF4-FFF2-40B4-BE49-F238E27FC236}">
                    <a16:creationId xmlns:a16="http://schemas.microsoft.com/office/drawing/2014/main" id="{86B078BD-743D-4602-86ED-289E790F8609}"/>
                  </a:ext>
                </a:extLst>
              </p:cNvPr>
              <p:cNvSpPr txBox="1"/>
              <p:nvPr/>
            </p:nvSpPr>
            <p:spPr>
              <a:xfrm>
                <a:off x="3763801" y="3232379"/>
                <a:ext cx="790271" cy="790271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1200" kern="1200"/>
                  <a:t>Medication</a:t>
                </a:r>
              </a:p>
            </p:txBody>
          </p:sp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167F728-841C-4518-85A0-A609E871AE17}"/>
                </a:ext>
              </a:extLst>
            </p:cNvPr>
            <p:cNvSpPr txBox="1"/>
            <p:nvPr/>
          </p:nvSpPr>
          <p:spPr>
            <a:xfrm>
              <a:off x="4758784" y="4964909"/>
              <a:ext cx="119628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>
                  <a:solidFill>
                    <a:schemeClr val="bg1"/>
                  </a:solidFill>
                </a:rPr>
                <a:t>Multi-complexity</a:t>
              </a:r>
              <a:endParaRPr lang="en-GB" sz="1100">
                <a:solidFill>
                  <a:schemeClr val="bg1"/>
                </a:solidFill>
              </a:endParaRPr>
            </a:p>
          </p:txBody>
        </p: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62F81FDB-DADA-457F-BB65-519F1EDB842E}"/>
              </a:ext>
            </a:extLst>
          </p:cNvPr>
          <p:cNvSpPr/>
          <p:nvPr/>
        </p:nvSpPr>
        <p:spPr>
          <a:xfrm>
            <a:off x="7373628" y="2752793"/>
            <a:ext cx="1117613" cy="1117613"/>
          </a:xfrm>
          <a:prstGeom prst="ellipse">
            <a:avLst/>
          </a:prstGeom>
          <a:solidFill>
            <a:srgbClr val="F5919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6" name="Oval 6">
            <a:extLst>
              <a:ext uri="{FF2B5EF4-FFF2-40B4-BE49-F238E27FC236}">
                <a16:creationId xmlns:a16="http://schemas.microsoft.com/office/drawing/2014/main" id="{9D6939D3-3938-43FF-B7FD-D07CECF06A2C}"/>
              </a:ext>
            </a:extLst>
          </p:cNvPr>
          <p:cNvSpPr txBox="1"/>
          <p:nvPr/>
        </p:nvSpPr>
        <p:spPr>
          <a:xfrm>
            <a:off x="7537299" y="2916464"/>
            <a:ext cx="790271" cy="7902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000" dirty="0">
                <a:solidFill>
                  <a:schemeClr val="tx1"/>
                </a:solidFill>
                <a:latin typeface="Arial Narrow" panose="020B0606020202030204" pitchFamily="34" charset="0"/>
              </a:rPr>
              <a:t>Mind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7594F6FA-07AA-4BF4-9751-62165006C78A}"/>
              </a:ext>
            </a:extLst>
          </p:cNvPr>
          <p:cNvSpPr/>
          <p:nvPr/>
        </p:nvSpPr>
        <p:spPr>
          <a:xfrm>
            <a:off x="4806213" y="4611282"/>
            <a:ext cx="1117613" cy="1117613"/>
          </a:xfrm>
          <a:prstGeom prst="ellipse">
            <a:avLst/>
          </a:prstGeom>
          <a:solidFill>
            <a:srgbClr val="FFDC7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9BD820C-0979-4A59-96D5-0D2AE09B0348}"/>
              </a:ext>
            </a:extLst>
          </p:cNvPr>
          <p:cNvSpPr txBox="1"/>
          <p:nvPr/>
        </p:nvSpPr>
        <p:spPr>
          <a:xfrm>
            <a:off x="4766876" y="4888407"/>
            <a:ext cx="119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dirty="0">
                <a:latin typeface="Arial Narrow" panose="020B0606020202030204" pitchFamily="34" charset="0"/>
              </a:rPr>
              <a:t>Multi-complexity</a:t>
            </a:r>
            <a:endParaRPr lang="en-GB" sz="2000" dirty="0">
              <a:latin typeface="Arial Narrow" panose="020B0606020202030204" pitchFamily="34" charset="0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2D8417EF-0FF0-4E9E-B5B3-DA832E79EECB}"/>
              </a:ext>
            </a:extLst>
          </p:cNvPr>
          <p:cNvSpPr/>
          <p:nvPr/>
        </p:nvSpPr>
        <p:spPr>
          <a:xfrm>
            <a:off x="4148441" y="2752793"/>
            <a:ext cx="1117613" cy="1117613"/>
          </a:xfrm>
          <a:prstGeom prst="ellipse">
            <a:avLst/>
          </a:prstGeom>
          <a:solidFill>
            <a:srgbClr val="D7A5F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2" name="Oval 12">
            <a:extLst>
              <a:ext uri="{FF2B5EF4-FFF2-40B4-BE49-F238E27FC236}">
                <a16:creationId xmlns:a16="http://schemas.microsoft.com/office/drawing/2014/main" id="{4BA739EB-6C70-4617-B78D-EE8BBBEF6A8B}"/>
              </a:ext>
            </a:extLst>
          </p:cNvPr>
          <p:cNvSpPr txBox="1"/>
          <p:nvPr/>
        </p:nvSpPr>
        <p:spPr>
          <a:xfrm>
            <a:off x="4312112" y="2916464"/>
            <a:ext cx="790271" cy="790271"/>
          </a:xfrm>
          <a:prstGeom prst="rect">
            <a:avLst/>
          </a:prstGeom>
          <a:solidFill>
            <a:srgbClr val="D7A5F5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000" dirty="0">
                <a:solidFill>
                  <a:schemeClr val="tx1"/>
                </a:solidFill>
                <a:latin typeface="Arial Narrow" panose="020B0606020202030204" pitchFamily="34" charset="0"/>
              </a:rPr>
              <a:t>Matters</a:t>
            </a:r>
            <a:br>
              <a:rPr lang="en-GB" sz="2000" dirty="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en-GB" sz="2000" dirty="0">
                <a:solidFill>
                  <a:schemeClr val="tx1"/>
                </a:solidFill>
                <a:latin typeface="Arial Narrow" panose="020B0606020202030204" pitchFamily="34" charset="0"/>
              </a:rPr>
              <a:t>Most</a:t>
            </a: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BD3DF18A-545C-4F38-9E9F-2DAD7D931CF9}"/>
              </a:ext>
            </a:extLst>
          </p:cNvPr>
          <p:cNvSpPr/>
          <p:nvPr/>
        </p:nvSpPr>
        <p:spPr>
          <a:xfrm>
            <a:off x="6783152" y="4540643"/>
            <a:ext cx="1117613" cy="1117613"/>
          </a:xfrm>
          <a:prstGeom prst="ellipse">
            <a:avLst/>
          </a:prstGeom>
          <a:solidFill>
            <a:srgbClr val="78FAC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4" name="Oval 8">
            <a:extLst>
              <a:ext uri="{FF2B5EF4-FFF2-40B4-BE49-F238E27FC236}">
                <a16:creationId xmlns:a16="http://schemas.microsoft.com/office/drawing/2014/main" id="{ACD8CA88-BFEE-4FDC-BDA8-5A973580964A}"/>
              </a:ext>
            </a:extLst>
          </p:cNvPr>
          <p:cNvSpPr txBox="1"/>
          <p:nvPr/>
        </p:nvSpPr>
        <p:spPr>
          <a:xfrm>
            <a:off x="6925223" y="4747514"/>
            <a:ext cx="790271" cy="790271"/>
          </a:xfrm>
          <a:prstGeom prst="rect">
            <a:avLst/>
          </a:prstGeom>
          <a:solidFill>
            <a:srgbClr val="78FAC8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000" kern="1200" dirty="0">
                <a:solidFill>
                  <a:schemeClr val="tx1"/>
                </a:solidFill>
                <a:latin typeface="Arial Narrow" panose="020B0606020202030204" pitchFamily="34" charset="0"/>
              </a:rPr>
              <a:t>Medication</a:t>
            </a:r>
          </a:p>
        </p:txBody>
      </p:sp>
      <p:sp>
        <p:nvSpPr>
          <p:cNvPr id="99" name="Title 2">
            <a:extLst>
              <a:ext uri="{FF2B5EF4-FFF2-40B4-BE49-F238E27FC236}">
                <a16:creationId xmlns:a16="http://schemas.microsoft.com/office/drawing/2014/main" id="{58CF9604-9103-6952-0C61-5911506E54B6}"/>
              </a:ext>
            </a:extLst>
          </p:cNvPr>
          <p:cNvSpPr txBox="1">
            <a:spLocks/>
          </p:cNvSpPr>
          <p:nvPr/>
        </p:nvSpPr>
        <p:spPr bwMode="white">
          <a:xfrm>
            <a:off x="472440" y="639195"/>
            <a:ext cx="11521440" cy="6400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Jacobs Chronos" panose="010B0603030503030204" pitchFamily="34" charset="0"/>
              </a:defRPr>
            </a:lvl1pPr>
          </a:lstStyle>
          <a:p>
            <a:r>
              <a:rPr lang="en-US" sz="3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5Ms for Design?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E5A9817-A08B-4CC6-B440-0095F9494527}"/>
              </a:ext>
            </a:extLst>
          </p:cNvPr>
          <p:cNvSpPr txBox="1"/>
          <p:nvPr/>
        </p:nvSpPr>
        <p:spPr>
          <a:xfrm>
            <a:off x="459388" y="6477509"/>
            <a:ext cx="8727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Reference: http://www.ihi.org/Engage/Initiatives/Age-Friendly-Health-Systems/Pages/default.aspx</a:t>
            </a:r>
          </a:p>
        </p:txBody>
      </p:sp>
    </p:spTree>
    <p:extLst>
      <p:ext uri="{BB962C8B-B14F-4D97-AF65-F5344CB8AC3E}">
        <p14:creationId xmlns:p14="http://schemas.microsoft.com/office/powerpoint/2010/main" val="4066134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8"/>
            <a:ext cx="12192000" cy="68551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8857" y="6524553"/>
            <a:ext cx="11858268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Narrow"/>
                <a:ea typeface="Calibri" panose="020F0502020204030204" pitchFamily="34" charset="0"/>
                <a:cs typeface="Times New Roman"/>
              </a:rPr>
              <a:t>Reference: Platform: https://www.platformspace.net/home/viewing-watching-observing-aging-and-the-architecture-of-intermediate-space</a:t>
            </a:r>
            <a:endParaRPr lang="en-US" sz="1200" dirty="0">
              <a:solidFill>
                <a:schemeClr val="bg1"/>
              </a:solidFill>
              <a:latin typeface="Arial Narrow"/>
              <a:cs typeface="Times New Roman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3404D4-B5E6-4339-870F-B622A94A33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592" r="54142"/>
          <a:stretch/>
        </p:blipFill>
        <p:spPr>
          <a:xfrm>
            <a:off x="10967873" y="6345936"/>
            <a:ext cx="904405" cy="23020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C70CE27-2D28-4317-AD63-15C893E9E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448695"/>
            <a:ext cx="11400155" cy="640080"/>
          </a:xfrm>
        </p:spPr>
        <p:txBody>
          <a:bodyPr/>
          <a:lstStyle/>
          <a:p>
            <a:r>
              <a:rPr lang="en-GB" sz="3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</a:t>
            </a:r>
            <a:endParaRPr lang="en-US" sz="36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014835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 Horizontal Color Bar (Accent Color Themes Only).">
  <a:themeElements>
    <a:clrScheme name="Jacobs Accents Blue">
      <a:dk1>
        <a:srgbClr val="000000"/>
      </a:dk1>
      <a:lt1>
        <a:srgbClr val="FFFFFF"/>
      </a:lt1>
      <a:dk2>
        <a:srgbClr val="333333"/>
      </a:dk2>
      <a:lt2>
        <a:srgbClr val="E6E6E6"/>
      </a:lt2>
      <a:accent1>
        <a:srgbClr val="231EDC"/>
      </a:accent1>
      <a:accent2>
        <a:srgbClr val="0A7DFF"/>
      </a:accent2>
      <a:accent3>
        <a:srgbClr val="5AE6FF"/>
      </a:accent3>
      <a:accent4>
        <a:srgbClr val="001E55"/>
      </a:accent4>
      <a:accent5>
        <a:srgbClr val="A5A5A5"/>
      </a:accent5>
      <a:accent6>
        <a:srgbClr val="C8C8C8"/>
      </a:accent6>
      <a:hlink>
        <a:srgbClr val="231EDC"/>
      </a:hlink>
      <a:folHlink>
        <a:srgbClr val="E5E5E5"/>
      </a:folHlink>
    </a:clrScheme>
    <a:fontScheme name="JacobsChronos">
      <a:majorFont>
        <a:latin typeface="Jacobs Chronos"/>
        <a:ea typeface=""/>
        <a:cs typeface=""/>
      </a:majorFont>
      <a:minorFont>
        <a:latin typeface="Jacobs Chrono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acobs_PowerPoint_V7_01.pptx" id="{F7656221-DB9D-4148-BC7A-FE875EAFFF41}" vid="{44989FB5-C365-492E-8918-FA1B52802865}"/>
    </a:ext>
  </a:extLst>
</a:theme>
</file>

<file path=ppt/theme/theme2.xml><?xml version="1.0" encoding="utf-8"?>
<a:theme xmlns:a="http://schemas.openxmlformats.org/drawingml/2006/main" name="Blank Layout (Blue Accent Color Themes)">
  <a:themeElements>
    <a:clrScheme name="Jacobs Accents Blue">
      <a:dk1>
        <a:srgbClr val="000000"/>
      </a:dk1>
      <a:lt1>
        <a:srgbClr val="FFFFFF"/>
      </a:lt1>
      <a:dk2>
        <a:srgbClr val="333333"/>
      </a:dk2>
      <a:lt2>
        <a:srgbClr val="E6E6E6"/>
      </a:lt2>
      <a:accent1>
        <a:srgbClr val="231EDC"/>
      </a:accent1>
      <a:accent2>
        <a:srgbClr val="0A7DFF"/>
      </a:accent2>
      <a:accent3>
        <a:srgbClr val="5AE6FF"/>
      </a:accent3>
      <a:accent4>
        <a:srgbClr val="001E55"/>
      </a:accent4>
      <a:accent5>
        <a:srgbClr val="A5A5A5"/>
      </a:accent5>
      <a:accent6>
        <a:srgbClr val="C8C8C8"/>
      </a:accent6>
      <a:hlink>
        <a:srgbClr val="231EDC"/>
      </a:hlink>
      <a:folHlink>
        <a:srgbClr val="E5E5E5"/>
      </a:folHlink>
    </a:clrScheme>
    <a:fontScheme name="JacobsChronos">
      <a:majorFont>
        <a:latin typeface="Jacobs Chronos"/>
        <a:ea typeface=""/>
        <a:cs typeface=""/>
      </a:majorFont>
      <a:minorFont>
        <a:latin typeface="Jacobs Chrono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acobs_PowerPoint_V7_01.pptx" id="{F7656221-DB9D-4148-BC7A-FE875EAFFF41}" vid="{867B11B7-A59A-47BD-BE38-E684CA00189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��< ? x m l   v e r s i o n = " 1 . 0 "   e n c o d i n g = " u t f - 1 6 " ? > < q 1 : B r a n d   x m l n s : q 1 = " h t t p : / / s c h e m a s . m a c r o v i e w . c o m . a u / b r a n d " >  
     < q 1 : G r o u p i n g / >  
     < q 1 : L o g o P a t h > C : \ U s e r s \ L I B U S Z A 1 \ A p p D a t a \ R o a m i n g \ M a c r o V i e w . O f f i c e \ F i l e s \ A p p S e t t i n g s \ B r a n d s \ J a c o b s . j p g < / q 1 : L o g o P a t h >  
     < q 1 : N a m e > J a c o b s < / q 1 : N a m e >  
 < / q 1 : B r a n d > 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C27D107753FA4EA860EDA9D295828B" ma:contentTypeVersion="9" ma:contentTypeDescription="Create a new document." ma:contentTypeScope="" ma:versionID="bd8fcb24606de3c4d5c91802fd5d2d95">
  <xsd:schema xmlns:xsd="http://www.w3.org/2001/XMLSchema" xmlns:xs="http://www.w3.org/2001/XMLSchema" xmlns:p="http://schemas.microsoft.com/office/2006/metadata/properties" xmlns:ns2="17ce0e16-275d-48bb-a940-2c2db0195eea" targetNamespace="http://schemas.microsoft.com/office/2006/metadata/properties" ma:root="true" ma:fieldsID="9fc3afefb79db93c0411fd09127a6307" ns2:_="">
    <xsd:import namespace="17ce0e16-275d-48bb-a940-2c2db0195ee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ce0e16-275d-48bb-a940-2c2db0195e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764AB37-69C7-4335-908A-B307DF889E09}">
  <ds:schemaRefs>
    <ds:schemaRef ds:uri="http://schemas.macroview.com.au/brand"/>
  </ds:schemaRefs>
</ds:datastoreItem>
</file>

<file path=customXml/itemProps2.xml><?xml version="1.0" encoding="utf-8"?>
<ds:datastoreItem xmlns:ds="http://schemas.openxmlformats.org/officeDocument/2006/customXml" ds:itemID="{F2449D20-714B-40AD-857E-9FE34DC676A6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17ce0e16-275d-48bb-a940-2c2db0195eea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E2EAE6E-26A7-40D7-9FF1-66D49FE822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ce0e16-275d-48bb-a940-2c2db0195ee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DD4603B5-163E-477B-B703-A34446CA6FC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Jacobs_PowerPoint_V7-01</Template>
  <TotalTime>39194</TotalTime>
  <Words>1567</Words>
  <Application>Microsoft Office PowerPoint</Application>
  <PresentationFormat>Widescreen</PresentationFormat>
  <Paragraphs>211</Paragraphs>
  <Slides>19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Jacobs Chronos Light</vt:lpstr>
      <vt:lpstr>MS Mincho</vt:lpstr>
      <vt:lpstr>Univers LT Std 45 Light</vt:lpstr>
      <vt:lpstr>Wingdings</vt:lpstr>
      <vt:lpstr>Calibri</vt:lpstr>
      <vt:lpstr>Roboto Light</vt:lpstr>
      <vt:lpstr>Arial</vt:lpstr>
      <vt:lpstr>JacobsChronos</vt:lpstr>
      <vt:lpstr>Jacobs Chronos</vt:lpstr>
      <vt:lpstr>Roboto</vt:lpstr>
      <vt:lpstr>Arial Narrow</vt:lpstr>
      <vt:lpstr>Times New Roman</vt:lpstr>
      <vt:lpstr>Content Horizontal Color Bar (Accent Color Themes Only).</vt:lpstr>
      <vt:lpstr>Blank Layout (Blue Accent Color Themes)</vt:lpstr>
      <vt:lpstr>PowerPoint Presentation</vt:lpstr>
      <vt:lpstr>PowerPoint Presentation</vt:lpstr>
      <vt:lpstr>Health Architecture is a Public Health Issue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Mind</vt:lpstr>
      <vt:lpstr>PowerPoint Presentation</vt:lpstr>
      <vt:lpstr>PowerPoint Presentation</vt:lpstr>
      <vt:lpstr>Multicomplexity</vt:lpstr>
      <vt:lpstr>Matters Most</vt:lpstr>
      <vt:lpstr>PowerPoint Presentation</vt:lpstr>
      <vt:lpstr>Building Performance</vt:lpstr>
      <vt:lpstr>Rating Matrix</vt:lpstr>
      <vt:lpstr>Combined Assessment Maps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Gray, Amanda</dc:creator>
  <cp:lastModifiedBy>Reviewer</cp:lastModifiedBy>
  <cp:revision>736</cp:revision>
  <dcterms:created xsi:type="dcterms:W3CDTF">2019-10-29T21:59:11Z</dcterms:created>
  <dcterms:modified xsi:type="dcterms:W3CDTF">2024-05-13T19:19:12Z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0x01010067C27D107753FA4EA860EDA9D295828B</vt:lpwstr>
  </property>
  <property fmtid="{D5CDD505-2E9C-101B-9397-08002B2CF9AE}" pid="3" name="Jacobs Template">
    <vt:lpwstr>C:\Users\LIBUSZA1\AppData\Roaming\MacroView.Office\Files\Templates\Other Documents\Jacobs Presentation Basic.pptx</vt:lpwstr>
  </property>
</Properties>
</file>