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Roboto Medium" panose="020B0604020202020204" charset="0"/>
      <p:regular r:id="rId30"/>
      <p:bold r:id="rId31"/>
      <p:italic r:id="rId32"/>
      <p:boldItalic r:id="rId33"/>
    </p:embeddedFont>
    <p:embeddedFont>
      <p:font typeface="Roboto Thin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9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14e429c85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d14e429c85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ddc7f21d65_0_1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2ddc7f21d65_0_1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2ddc7f21d65_0_12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ddc7f21d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2ddc7f21d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ddc7f21d6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d14e429c85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2d14e429c85_2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Tag team with Dr. Singer</a:t>
            </a:r>
            <a:endParaRPr/>
          </a:p>
        </p:txBody>
      </p:sp>
      <p:sp>
        <p:nvSpPr>
          <p:cNvPr id="315" name="Google Shape;315;g2d14e429c85_2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d14e429c85_2_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d14e429c85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db89ce304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2db89ce30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db89ce3042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2db89ce3042_2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2db89ce3042_2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ddc7f21d65_0_16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2ddc7f21d65_0_1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d14e429c85_2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 - timing, Data tracking - David, Dr. Singer, Sustainability - Vi, Dr. Singer</a:t>
            </a:r>
            <a:endParaRPr/>
          </a:p>
        </p:txBody>
      </p:sp>
      <p:sp>
        <p:nvSpPr>
          <p:cNvPr id="413" name="Google Shape;413;g2d14e429c85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d14e429c85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2d14e429c85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14e429c85_2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d14e429c85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14e429c85_2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d14e429c85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14e429c85_2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d14e429c85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14e429c85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d14e429c85_2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d14e429c85_2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2a41a346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d2a41a34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b89ce3042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db89ce304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14e429c85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2d14e429c85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0" name="Google Shape;220;g2d14e429c85_2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ddc7f21d65_0_1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2ddc7f21d65_0_14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ddc7f21d65_0_14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1764"/>
          </a:scheme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 descr="A close-up of a colorful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" y="31053"/>
            <a:ext cx="9144000" cy="515064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" name="Google Shape;130;p25"/>
          <p:cNvSpPr txBox="1"/>
          <p:nvPr/>
        </p:nvSpPr>
        <p:spPr>
          <a:xfrm>
            <a:off x="630620" y="1931276"/>
            <a:ext cx="78828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304E5F"/>
                </a:solidFill>
                <a:latin typeface="Arial"/>
                <a:ea typeface="Arial"/>
                <a:cs typeface="Arial"/>
                <a:sym typeface="Arial"/>
              </a:rPr>
              <a:t>Bridging the Gap in Aroostook County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304E5F"/>
                </a:solidFill>
                <a:latin typeface="Arial"/>
                <a:ea typeface="Arial"/>
                <a:cs typeface="Arial"/>
                <a:sym typeface="Arial"/>
              </a:rPr>
              <a:t>Memory Care</a:t>
            </a:r>
            <a:endParaRPr sz="3300" b="0" i="0" u="none" strike="noStrike" cap="none">
              <a:solidFill>
                <a:srgbClr val="304E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31st Maine Geriatrics Conference</a:t>
            </a:r>
            <a:endParaRPr sz="24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Friday, May 24, 2024 </a:t>
            </a:r>
            <a:endParaRPr sz="24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Bar Harbor, ME</a:t>
            </a:r>
            <a:r>
              <a:rPr lang="en" sz="2400">
                <a:solidFill>
                  <a:srgbClr val="304E5F"/>
                </a:solidFill>
              </a:rPr>
              <a:t> </a:t>
            </a:r>
            <a:endParaRPr sz="2400">
              <a:solidFill>
                <a:srgbClr val="304E5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304E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/>
          <p:nvPr/>
        </p:nvSpPr>
        <p:spPr>
          <a:xfrm>
            <a:off x="0" y="0"/>
            <a:ext cx="9144000" cy="126000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0" y="125963"/>
            <a:ext cx="9144000" cy="465000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4"/>
          <p:cNvSpPr/>
          <p:nvPr/>
        </p:nvSpPr>
        <p:spPr>
          <a:xfrm>
            <a:off x="0" y="591080"/>
            <a:ext cx="9144000" cy="123300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542" y="4453204"/>
            <a:ext cx="1966865" cy="5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4"/>
          <p:cNvSpPr txBox="1"/>
          <p:nvPr/>
        </p:nvSpPr>
        <p:spPr>
          <a:xfrm>
            <a:off x="203703" y="125963"/>
            <a:ext cx="7679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A Focus on Caregivers</a:t>
            </a:r>
            <a:endParaRPr sz="1100"/>
          </a:p>
        </p:txBody>
      </p:sp>
      <p:sp>
        <p:nvSpPr>
          <p:cNvPr id="261" name="Google Shape;261;p34"/>
          <p:cNvSpPr txBox="1"/>
          <p:nvPr/>
        </p:nvSpPr>
        <p:spPr>
          <a:xfrm>
            <a:off x="401075" y="998975"/>
            <a:ext cx="8225700" cy="33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 fontScale="32500" lnSpcReduction="10000"/>
          </a:bodyPr>
          <a:lstStyle/>
          <a:p>
            <a:pPr marL="457200" lvl="0" indent="-37925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" sz="7300">
                <a:latin typeface="Roboto"/>
                <a:ea typeface="Roboto"/>
                <a:cs typeface="Roboto"/>
                <a:sym typeface="Roboto"/>
              </a:rPr>
              <a:t>St</a:t>
            </a:r>
            <a:r>
              <a:rPr lang="en" sz="7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ress/burden screening</a:t>
            </a:r>
            <a:endParaRPr sz="7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92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" sz="7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Education </a:t>
            </a:r>
            <a:endParaRPr sz="7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92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" sz="7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groups</a:t>
            </a:r>
            <a:endParaRPr sz="7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92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" sz="7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Referral to Area Agency on Aging services</a:t>
            </a:r>
            <a:endParaRPr sz="7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92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" sz="7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Adult respite services</a:t>
            </a:r>
            <a:endParaRPr sz="7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92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" sz="7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Giving caregivers more tools in their toolbox: </a:t>
            </a:r>
            <a:endParaRPr sz="7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792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" sz="7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Better Caregivers </a:t>
            </a:r>
            <a:endParaRPr sz="7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79253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" sz="7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IDEA! Strategies Program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/>
          <p:nvPr/>
        </p:nvSpPr>
        <p:spPr>
          <a:xfrm>
            <a:off x="0" y="0"/>
            <a:ext cx="9144000" cy="126000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5"/>
          <p:cNvSpPr/>
          <p:nvPr/>
        </p:nvSpPr>
        <p:spPr>
          <a:xfrm>
            <a:off x="0" y="125963"/>
            <a:ext cx="9144000" cy="465000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5"/>
          <p:cNvSpPr/>
          <p:nvPr/>
        </p:nvSpPr>
        <p:spPr>
          <a:xfrm>
            <a:off x="0" y="591080"/>
            <a:ext cx="9144000" cy="123300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745" y="5275781"/>
            <a:ext cx="2427652" cy="69646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5"/>
          <p:cNvSpPr txBox="1"/>
          <p:nvPr/>
        </p:nvSpPr>
        <p:spPr>
          <a:xfrm>
            <a:off x="203703" y="125963"/>
            <a:ext cx="7679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Innovative Approach</a:t>
            </a:r>
            <a:r>
              <a:rPr lang="en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grpSp>
        <p:nvGrpSpPr>
          <p:cNvPr id="272" name="Google Shape;272;p35"/>
          <p:cNvGrpSpPr/>
          <p:nvPr/>
        </p:nvGrpSpPr>
        <p:grpSpPr>
          <a:xfrm>
            <a:off x="203756" y="4161827"/>
            <a:ext cx="8689111" cy="814027"/>
            <a:chOff x="1593000" y="2322568"/>
            <a:chExt cx="5957975" cy="643500"/>
          </a:xfrm>
        </p:grpSpPr>
        <p:sp>
          <p:nvSpPr>
            <p:cNvPr id="273" name="Google Shape;273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2342619" y="2399958"/>
              <a:ext cx="20814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Education on dementia and intellectual/developmental disabilities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5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085630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  <a:endParaRPr sz="2600" b="1">
                <a:solidFill>
                  <a:srgbClr val="08563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4423934" y="2322584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4E5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Close collaboration with Central Aroostook Association and direct care workers, case managers, and caregivers</a:t>
              </a:r>
              <a:endParaRPr>
                <a:solidFill>
                  <a:srgbClr val="304E5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0" name="Google Shape;280;p35"/>
          <p:cNvGrpSpPr/>
          <p:nvPr/>
        </p:nvGrpSpPr>
        <p:grpSpPr>
          <a:xfrm>
            <a:off x="203756" y="3333420"/>
            <a:ext cx="8689111" cy="814027"/>
            <a:chOff x="1593000" y="2322568"/>
            <a:chExt cx="5957975" cy="643500"/>
          </a:xfrm>
        </p:grpSpPr>
        <p:sp>
          <p:nvSpPr>
            <p:cNvPr id="281" name="Google Shape;281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Gatekeepers Program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5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085630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2600" b="1">
                <a:solidFill>
                  <a:srgbClr val="08563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4432951" y="2323147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4E5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Close collaboration with local businesses</a:t>
              </a:r>
              <a:endParaRPr>
                <a:solidFill>
                  <a:srgbClr val="304E5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4E5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Additional support for those with dementia and living alone</a:t>
              </a:r>
              <a:endParaRPr>
                <a:solidFill>
                  <a:srgbClr val="304E5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8" name="Google Shape;288;p35"/>
          <p:cNvGrpSpPr/>
          <p:nvPr/>
        </p:nvGrpSpPr>
        <p:grpSpPr>
          <a:xfrm>
            <a:off x="203756" y="2505006"/>
            <a:ext cx="8689111" cy="814027"/>
            <a:chOff x="1593000" y="2322568"/>
            <a:chExt cx="5957975" cy="643500"/>
          </a:xfrm>
        </p:grpSpPr>
        <p:sp>
          <p:nvSpPr>
            <p:cNvPr id="289" name="Google Shape;289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Linking Memory Center with PCPs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5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085630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2600" b="1">
                <a:solidFill>
                  <a:srgbClr val="08563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4423917" y="2323177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4E5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Education to PCPs on brain health, referral pathway to Memory Care Center and clinical decision making for dementia</a:t>
              </a:r>
              <a:endParaRPr>
                <a:solidFill>
                  <a:srgbClr val="304E5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6" name="Google Shape;296;p35"/>
          <p:cNvGrpSpPr/>
          <p:nvPr/>
        </p:nvGrpSpPr>
        <p:grpSpPr>
          <a:xfrm>
            <a:off x="203756" y="1676609"/>
            <a:ext cx="8689111" cy="814027"/>
            <a:chOff x="1593000" y="2322568"/>
            <a:chExt cx="5957975" cy="643500"/>
          </a:xfrm>
        </p:grpSpPr>
        <p:sp>
          <p:nvSpPr>
            <p:cNvPr id="297" name="Google Shape;297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2342618" y="2399942"/>
              <a:ext cx="21324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Education and assessment provided locally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5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085630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2600" b="1">
                <a:solidFill>
                  <a:srgbClr val="08563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4438933" y="2323157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4E5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Manager and LSW certified in MoCA administration and as dementia care educators/practitioners </a:t>
              </a:r>
              <a:endParaRPr>
                <a:solidFill>
                  <a:srgbClr val="304E5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4" name="Google Shape;304;p35"/>
          <p:cNvGrpSpPr/>
          <p:nvPr/>
        </p:nvGrpSpPr>
        <p:grpSpPr>
          <a:xfrm>
            <a:off x="203756" y="760538"/>
            <a:ext cx="8689111" cy="901707"/>
            <a:chOff x="1593000" y="2253256"/>
            <a:chExt cx="5957975" cy="712812"/>
          </a:xfrm>
        </p:grpSpPr>
        <p:sp>
          <p:nvSpPr>
            <p:cNvPr id="305" name="Google Shape;305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Fast tracking services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F5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085630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2600" b="1">
                <a:solidFill>
                  <a:srgbClr val="08563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4450984" y="2253256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4E5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Minimize wait times, reduce need for travel</a:t>
              </a:r>
              <a:endParaRPr>
                <a:solidFill>
                  <a:srgbClr val="304E5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04E5F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Connecting local dementia care with speciality dementia services</a:t>
              </a:r>
              <a:endParaRPr>
                <a:solidFill>
                  <a:srgbClr val="304E5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/>
          <p:nvPr/>
        </p:nvSpPr>
        <p:spPr>
          <a:xfrm>
            <a:off x="0" y="0"/>
            <a:ext cx="9144000" cy="125963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6"/>
          <p:cNvSpPr/>
          <p:nvPr/>
        </p:nvSpPr>
        <p:spPr>
          <a:xfrm>
            <a:off x="0" y="125963"/>
            <a:ext cx="9144000" cy="465116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0" y="591080"/>
            <a:ext cx="9144000" cy="123444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542" y="4453204"/>
            <a:ext cx="1966865" cy="5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6"/>
          <p:cNvSpPr txBox="1"/>
          <p:nvPr/>
        </p:nvSpPr>
        <p:spPr>
          <a:xfrm>
            <a:off x="203703" y="125963"/>
            <a:ext cx="7679602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Memory Center Pathways</a:t>
            </a:r>
            <a:r>
              <a:rPr lang="en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pic>
        <p:nvPicPr>
          <p:cNvPr id="322" name="Google Shape;32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184" y="956778"/>
            <a:ext cx="7361809" cy="343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/>
          <p:nvPr/>
        </p:nvSpPr>
        <p:spPr>
          <a:xfrm>
            <a:off x="0" y="0"/>
            <a:ext cx="9144000" cy="125963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7"/>
          <p:cNvSpPr/>
          <p:nvPr/>
        </p:nvSpPr>
        <p:spPr>
          <a:xfrm>
            <a:off x="0" y="125963"/>
            <a:ext cx="9144000" cy="465116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7"/>
          <p:cNvSpPr/>
          <p:nvPr/>
        </p:nvSpPr>
        <p:spPr>
          <a:xfrm>
            <a:off x="0" y="591080"/>
            <a:ext cx="9144000" cy="123444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7"/>
          <p:cNvSpPr txBox="1"/>
          <p:nvPr/>
        </p:nvSpPr>
        <p:spPr>
          <a:xfrm>
            <a:off x="203703" y="125963"/>
            <a:ext cx="7679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Caregiver Outcomes</a:t>
            </a:r>
            <a:endParaRPr sz="1100"/>
          </a:p>
        </p:txBody>
      </p:sp>
      <p:grpSp>
        <p:nvGrpSpPr>
          <p:cNvPr id="331" name="Google Shape;331;p37"/>
          <p:cNvGrpSpPr/>
          <p:nvPr/>
        </p:nvGrpSpPr>
        <p:grpSpPr>
          <a:xfrm>
            <a:off x="749250" y="938850"/>
            <a:ext cx="2677220" cy="3711155"/>
            <a:chOff x="1092906" y="283725"/>
            <a:chExt cx="2250900" cy="4076400"/>
          </a:xfrm>
        </p:grpSpPr>
        <p:sp>
          <p:nvSpPr>
            <p:cNvPr id="332" name="Google Shape;332;p3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1118234" y="341749"/>
              <a:ext cx="2048100" cy="916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1092906" y="1698625"/>
              <a:ext cx="22509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Can manage challenges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Know available resources 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Know where to go for assistance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1234784" y="402105"/>
              <a:ext cx="18150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Preparedness</a:t>
              </a:r>
              <a:endParaRPr sz="2400">
                <a:solidFill>
                  <a:srgbClr val="304E5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36" name="Google Shape;336;p37"/>
            <p:cNvSpPr/>
            <p:nvPr/>
          </p:nvSpPr>
          <p:spPr>
            <a:xfrm rot="5400000">
              <a:off x="1938871" y="1248209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7"/>
          <p:cNvGrpSpPr/>
          <p:nvPr/>
        </p:nvGrpSpPr>
        <p:grpSpPr>
          <a:xfrm>
            <a:off x="3297150" y="938850"/>
            <a:ext cx="2518260" cy="3711155"/>
            <a:chOff x="1091797" y="283725"/>
            <a:chExt cx="2117253" cy="4076400"/>
          </a:xfrm>
        </p:grpSpPr>
        <p:sp>
          <p:nvSpPr>
            <p:cNvPr id="338" name="Google Shape;338;p3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118218" y="341749"/>
              <a:ext cx="2048100" cy="904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091797" y="1686570"/>
              <a:ext cx="2090700" cy="21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Have opportunities for respite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Can manage stress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1178648" y="425778"/>
              <a:ext cx="1815000" cy="75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Stress</a:t>
              </a:r>
              <a:endParaRPr sz="2400">
                <a:solidFill>
                  <a:srgbClr val="304E5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42" name="Google Shape;342;p37"/>
            <p:cNvSpPr/>
            <p:nvPr/>
          </p:nvSpPr>
          <p:spPr>
            <a:xfrm rot="5400000">
              <a:off x="1916402" y="1240287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7"/>
          <p:cNvGrpSpPr/>
          <p:nvPr/>
        </p:nvGrpSpPr>
        <p:grpSpPr>
          <a:xfrm>
            <a:off x="5877800" y="938850"/>
            <a:ext cx="2486829" cy="3711155"/>
            <a:chOff x="1118224" y="283725"/>
            <a:chExt cx="2090826" cy="4076400"/>
          </a:xfrm>
        </p:grpSpPr>
        <p:sp>
          <p:nvSpPr>
            <p:cNvPr id="344" name="Google Shape;344;p3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1118224" y="341749"/>
              <a:ext cx="2030400" cy="890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1225926" y="449442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b="1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Isolation</a:t>
              </a:r>
              <a:endParaRPr sz="2400">
                <a:solidFill>
                  <a:srgbClr val="304E5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47" name="Google Shape;347;p37"/>
            <p:cNvSpPr/>
            <p:nvPr/>
          </p:nvSpPr>
          <p:spPr>
            <a:xfrm rot="5400000">
              <a:off x="1938871" y="1229289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1118224" y="1672180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Char char="●"/>
              </a:pPr>
              <a:r>
                <a:rPr lang="en" sz="17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Have people they can rely on for help and support</a:t>
              </a:r>
              <a:endParaRPr sz="17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365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Roboto"/>
                <a:buChar char="●"/>
              </a:pPr>
              <a:r>
                <a:rPr lang="en" sz="17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Have people to talk to about caregiving</a:t>
              </a:r>
              <a:endParaRPr sz="17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/>
          <p:nvPr/>
        </p:nvSpPr>
        <p:spPr>
          <a:xfrm>
            <a:off x="0" y="0"/>
            <a:ext cx="9144000" cy="126000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0" y="125963"/>
            <a:ext cx="9144000" cy="465000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8"/>
          <p:cNvSpPr/>
          <p:nvPr/>
        </p:nvSpPr>
        <p:spPr>
          <a:xfrm>
            <a:off x="0" y="591080"/>
            <a:ext cx="9144000" cy="123300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203703" y="125963"/>
            <a:ext cx="7679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Persons With Dementia Outcomes</a:t>
            </a:r>
            <a:endParaRPr sz="1100"/>
          </a:p>
        </p:txBody>
      </p:sp>
      <p:grpSp>
        <p:nvGrpSpPr>
          <p:cNvPr id="357" name="Google Shape;357;p38"/>
          <p:cNvGrpSpPr/>
          <p:nvPr/>
        </p:nvGrpSpPr>
        <p:grpSpPr>
          <a:xfrm>
            <a:off x="749250" y="938850"/>
            <a:ext cx="2516941" cy="3711155"/>
            <a:chOff x="1092906" y="283725"/>
            <a:chExt cx="2116144" cy="4076400"/>
          </a:xfrm>
        </p:grpSpPr>
        <p:sp>
          <p:nvSpPr>
            <p:cNvPr id="358" name="Google Shape;358;p3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1118234" y="341749"/>
              <a:ext cx="2048100" cy="916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1092906" y="1698625"/>
              <a:ext cx="20304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Quality of life is supported (physical and mental health; economic; and social wellbeing; etc.)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1234784" y="402105"/>
              <a:ext cx="18150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Quality of Life</a:t>
              </a:r>
              <a:endParaRPr sz="2400">
                <a:solidFill>
                  <a:srgbClr val="304E5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62" name="Google Shape;362;p38"/>
            <p:cNvSpPr/>
            <p:nvPr/>
          </p:nvSpPr>
          <p:spPr>
            <a:xfrm rot="5400000">
              <a:off x="1938871" y="1248209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38"/>
          <p:cNvGrpSpPr/>
          <p:nvPr/>
        </p:nvGrpSpPr>
        <p:grpSpPr>
          <a:xfrm>
            <a:off x="3297150" y="891275"/>
            <a:ext cx="2518260" cy="3758730"/>
            <a:chOff x="1091797" y="231467"/>
            <a:chExt cx="2117253" cy="4128658"/>
          </a:xfrm>
        </p:grpSpPr>
        <p:sp>
          <p:nvSpPr>
            <p:cNvPr id="364" name="Google Shape;364;p3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1118218" y="341749"/>
              <a:ext cx="2048100" cy="904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1091797" y="1686570"/>
              <a:ext cx="2090700" cy="21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Are evaluated, referred to, and access to needed supportive resources</a:t>
              </a:r>
              <a:endParaRPr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1203461" y="231467"/>
              <a:ext cx="1815000" cy="75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Service Access</a:t>
              </a:r>
              <a:endParaRPr sz="2400">
                <a:solidFill>
                  <a:srgbClr val="304E5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68" name="Google Shape;368;p38"/>
            <p:cNvSpPr/>
            <p:nvPr/>
          </p:nvSpPr>
          <p:spPr>
            <a:xfrm rot="5400000">
              <a:off x="1916402" y="1240287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38"/>
          <p:cNvGrpSpPr/>
          <p:nvPr/>
        </p:nvGrpSpPr>
        <p:grpSpPr>
          <a:xfrm>
            <a:off x="5877800" y="938850"/>
            <a:ext cx="2486829" cy="3711155"/>
            <a:chOff x="1118224" y="283725"/>
            <a:chExt cx="2090826" cy="4076400"/>
          </a:xfrm>
        </p:grpSpPr>
        <p:sp>
          <p:nvSpPr>
            <p:cNvPr id="370" name="Google Shape;370;p3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1118224" y="341749"/>
              <a:ext cx="2030400" cy="890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1225926" y="449442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b="1">
                  <a:solidFill>
                    <a:srgbClr val="304E5F"/>
                  </a:solidFill>
                  <a:latin typeface="Roboto"/>
                  <a:ea typeface="Roboto"/>
                  <a:cs typeface="Roboto"/>
                  <a:sym typeface="Roboto"/>
                </a:rPr>
                <a:t>Preparedness</a:t>
              </a:r>
              <a:endParaRPr sz="2400">
                <a:solidFill>
                  <a:srgbClr val="304E5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73" name="Google Shape;373;p38"/>
            <p:cNvSpPr/>
            <p:nvPr/>
          </p:nvSpPr>
          <p:spPr>
            <a:xfrm rot="5400000">
              <a:off x="1938871" y="1229289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1118224" y="1672180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Roboto"/>
                <a:buChar char="●"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Can manage challenges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Knows resources available to them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Char char="●"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Knows where to go for more assistance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/>
          <p:nvPr/>
        </p:nvSpPr>
        <p:spPr>
          <a:xfrm>
            <a:off x="0" y="0"/>
            <a:ext cx="9144000" cy="125963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9"/>
          <p:cNvSpPr/>
          <p:nvPr/>
        </p:nvSpPr>
        <p:spPr>
          <a:xfrm>
            <a:off x="0" y="125963"/>
            <a:ext cx="9144000" cy="465116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9"/>
          <p:cNvSpPr/>
          <p:nvPr/>
        </p:nvSpPr>
        <p:spPr>
          <a:xfrm>
            <a:off x="0" y="591080"/>
            <a:ext cx="9144000" cy="123444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542" y="4453204"/>
            <a:ext cx="1966865" cy="5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 txBox="1"/>
          <p:nvPr/>
        </p:nvSpPr>
        <p:spPr>
          <a:xfrm>
            <a:off x="203703" y="125963"/>
            <a:ext cx="7679602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</a:t>
            </a:r>
            <a:r>
              <a:rPr lang="en" sz="3000" b="1">
                <a:solidFill>
                  <a:schemeClr val="dk1"/>
                </a:solidFill>
              </a:rPr>
              <a:t>t</a:t>
            </a:r>
            <a:r>
              <a:rPr lang="en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Date</a:t>
            </a:r>
            <a:endParaRPr sz="1100"/>
          </a:p>
        </p:txBody>
      </p:sp>
      <p:sp>
        <p:nvSpPr>
          <p:cNvPr id="385" name="Google Shape;385;p39"/>
          <p:cNvSpPr txBox="1">
            <a:spLocks noGrp="1"/>
          </p:cNvSpPr>
          <p:nvPr>
            <p:ph type="body" idx="1"/>
          </p:nvPr>
        </p:nvSpPr>
        <p:spPr>
          <a:xfrm>
            <a:off x="305457" y="1056196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15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27 cases reviewed with Acadia team (MD, RN)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177800" lvl="0" indent="-215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Only 4 cases referred on to Acadia Mood and Memory for in person evaluation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177800" lvl="0" indent="-215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Other cases sent back to primary care provider with recommendations: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520700" lvl="1" indent="-2222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Brain imaging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520700" lvl="1" indent="-2222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Sleep lab referrals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520700" lvl="1" indent="-2222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Driving evaluation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520700" lvl="1" indent="-2222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Palliative care referral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520700" lvl="1" indent="-2222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Medication recommendations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520700" lvl="1" indent="-2222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Maximus assessment for in home services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0"/>
          <p:cNvSpPr/>
          <p:nvPr/>
        </p:nvSpPr>
        <p:spPr>
          <a:xfrm>
            <a:off x="0" y="0"/>
            <a:ext cx="9144000" cy="126000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0"/>
          <p:cNvSpPr/>
          <p:nvPr/>
        </p:nvSpPr>
        <p:spPr>
          <a:xfrm>
            <a:off x="0" y="125963"/>
            <a:ext cx="9144000" cy="465000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0"/>
          <p:cNvSpPr/>
          <p:nvPr/>
        </p:nvSpPr>
        <p:spPr>
          <a:xfrm>
            <a:off x="0" y="591080"/>
            <a:ext cx="9144000" cy="123300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1192" y="4450129"/>
            <a:ext cx="1966865" cy="5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0"/>
          <p:cNvSpPr txBox="1"/>
          <p:nvPr/>
        </p:nvSpPr>
        <p:spPr>
          <a:xfrm>
            <a:off x="203703" y="125963"/>
            <a:ext cx="7679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Off to a Positive Start!</a:t>
            </a:r>
            <a:endParaRPr sz="1100"/>
          </a:p>
        </p:txBody>
      </p:sp>
      <p:grpSp>
        <p:nvGrpSpPr>
          <p:cNvPr id="395" name="Google Shape;395;p40"/>
          <p:cNvGrpSpPr/>
          <p:nvPr/>
        </p:nvGrpSpPr>
        <p:grpSpPr>
          <a:xfrm>
            <a:off x="203748" y="879443"/>
            <a:ext cx="8461770" cy="801659"/>
            <a:chOff x="4354429" y="3098513"/>
            <a:chExt cx="3846784" cy="674400"/>
          </a:xfrm>
        </p:grpSpPr>
        <p:sp>
          <p:nvSpPr>
            <p:cNvPr id="396" name="Google Shape;396;p40"/>
            <p:cNvSpPr/>
            <p:nvPr/>
          </p:nvSpPr>
          <p:spPr>
            <a:xfrm>
              <a:off x="5373412" y="3098513"/>
              <a:ext cx="2827800" cy="674400"/>
            </a:xfrm>
            <a:prstGeom prst="rect">
              <a:avLst/>
            </a:prstGeom>
            <a:solidFill>
              <a:srgbClr val="DFEBE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556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boto"/>
                <a:buChar char="●"/>
              </a:pPr>
              <a:r>
                <a:rPr lang="en" sz="2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Developing positive relationships with local healthcare providers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40"/>
          <p:cNvGrpSpPr/>
          <p:nvPr/>
        </p:nvGrpSpPr>
        <p:grpSpPr>
          <a:xfrm>
            <a:off x="203691" y="1693912"/>
            <a:ext cx="8461770" cy="801659"/>
            <a:chOff x="4354429" y="3783788"/>
            <a:chExt cx="3846784" cy="674400"/>
          </a:xfrm>
        </p:grpSpPr>
        <p:sp>
          <p:nvSpPr>
            <p:cNvPr id="399" name="Google Shape;399;p40"/>
            <p:cNvSpPr/>
            <p:nvPr/>
          </p:nvSpPr>
          <p:spPr>
            <a:xfrm>
              <a:off x="5373412" y="3783788"/>
              <a:ext cx="2827800" cy="674400"/>
            </a:xfrm>
            <a:prstGeom prst="rect">
              <a:avLst/>
            </a:prstGeom>
            <a:solidFill>
              <a:srgbClr val="DFEBE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556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boto"/>
                <a:buChar char="●"/>
              </a:pPr>
              <a:r>
                <a:rPr lang="en" sz="2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Reduced turnaround for services and need to travel long distances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4354429" y="3783788"/>
              <a:ext cx="1007100" cy="6744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40"/>
          <p:cNvGrpSpPr/>
          <p:nvPr/>
        </p:nvGrpSpPr>
        <p:grpSpPr>
          <a:xfrm>
            <a:off x="203719" y="2508636"/>
            <a:ext cx="8461770" cy="801659"/>
            <a:chOff x="4354429" y="4469063"/>
            <a:chExt cx="3846784" cy="674400"/>
          </a:xfrm>
        </p:grpSpPr>
        <p:sp>
          <p:nvSpPr>
            <p:cNvPr id="402" name="Google Shape;402;p40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DFEBE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556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boto"/>
                <a:buChar char="●"/>
              </a:pPr>
              <a:r>
                <a:rPr lang="en" sz="2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Positive feedback from clients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40"/>
          <p:cNvGrpSpPr/>
          <p:nvPr/>
        </p:nvGrpSpPr>
        <p:grpSpPr>
          <a:xfrm>
            <a:off x="203719" y="3323021"/>
            <a:ext cx="8461770" cy="801659"/>
            <a:chOff x="4354429" y="4469063"/>
            <a:chExt cx="3846784" cy="674400"/>
          </a:xfrm>
        </p:grpSpPr>
        <p:sp>
          <p:nvSpPr>
            <p:cNvPr id="405" name="Google Shape;405;p40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DFEBE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556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boto"/>
                <a:buChar char="●"/>
              </a:pPr>
              <a:r>
                <a:rPr lang="en" sz="2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Positive case outcomes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40"/>
          <p:cNvSpPr/>
          <p:nvPr/>
        </p:nvSpPr>
        <p:spPr>
          <a:xfrm rot="-2501779">
            <a:off x="1136743" y="1130447"/>
            <a:ext cx="386511" cy="147464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0"/>
          <p:cNvSpPr/>
          <p:nvPr/>
        </p:nvSpPr>
        <p:spPr>
          <a:xfrm rot="-2501779">
            <a:off x="1136743" y="1982997"/>
            <a:ext cx="386511" cy="147464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0"/>
          <p:cNvSpPr/>
          <p:nvPr/>
        </p:nvSpPr>
        <p:spPr>
          <a:xfrm rot="-2501779">
            <a:off x="1136743" y="2835572"/>
            <a:ext cx="386511" cy="147464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0"/>
          <p:cNvSpPr/>
          <p:nvPr/>
        </p:nvSpPr>
        <p:spPr>
          <a:xfrm rot="-2501779">
            <a:off x="1136743" y="3578972"/>
            <a:ext cx="386511" cy="147464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/>
          <p:nvPr/>
        </p:nvSpPr>
        <p:spPr>
          <a:xfrm>
            <a:off x="0" y="0"/>
            <a:ext cx="9144000" cy="125963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1"/>
          <p:cNvSpPr/>
          <p:nvPr/>
        </p:nvSpPr>
        <p:spPr>
          <a:xfrm>
            <a:off x="0" y="125963"/>
            <a:ext cx="9144000" cy="465116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1"/>
          <p:cNvSpPr/>
          <p:nvPr/>
        </p:nvSpPr>
        <p:spPr>
          <a:xfrm>
            <a:off x="0" y="591080"/>
            <a:ext cx="9144000" cy="123444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692" y="4450229"/>
            <a:ext cx="1966865" cy="5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1"/>
          <p:cNvSpPr txBox="1"/>
          <p:nvPr/>
        </p:nvSpPr>
        <p:spPr>
          <a:xfrm>
            <a:off x="203703" y="789852"/>
            <a:ext cx="8940300" cy="3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Timing to build center, </a:t>
            </a:r>
            <a:r>
              <a:rPr lang="en" sz="2400">
                <a:solidFill>
                  <a:schemeClr val="dk1"/>
                </a:solidFill>
              </a:rPr>
              <a:t>gain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approvals, open</a:t>
            </a:r>
            <a:r>
              <a:rPr lang="en" sz="2400">
                <a:solidFill>
                  <a:schemeClr val="dk1"/>
                </a:solidFill>
              </a:rPr>
              <a:t>,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initiate services (1yr process)</a:t>
            </a:r>
            <a:endParaRPr sz="2400">
              <a:solidFill>
                <a:schemeClr val="dk1"/>
              </a:solidFill>
            </a:endParaRPr>
          </a:p>
          <a:p>
            <a:pPr marL="431800" marR="0" lvl="0" indent="-444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</a:rPr>
              <a:t>Data tracking</a:t>
            </a:r>
            <a:endParaRPr sz="2400">
              <a:solidFill>
                <a:schemeClr val="dk1"/>
              </a:solidFill>
            </a:endParaRPr>
          </a:p>
          <a:p>
            <a:pPr marL="431800" marR="0" lvl="0" indent="-444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Closing the loop between PCPs and speciality services</a:t>
            </a:r>
            <a:endParaRPr sz="2400">
              <a:solidFill>
                <a:schemeClr val="dk1"/>
              </a:solidFill>
            </a:endParaRPr>
          </a:p>
          <a:p>
            <a:pPr marL="431800" marR="0" lvl="0" indent="-444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Managing </a:t>
            </a:r>
            <a:r>
              <a:rPr lang="en" sz="2400">
                <a:solidFill>
                  <a:schemeClr val="dk1"/>
                </a:solidFill>
              </a:rPr>
              <a:t>expectations of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referrals to </a:t>
            </a:r>
            <a:r>
              <a:rPr lang="en" sz="2400">
                <a:solidFill>
                  <a:schemeClr val="dk1"/>
                </a:solidFill>
              </a:rPr>
              <a:t>s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pecialty services</a:t>
            </a:r>
            <a:endParaRPr>
              <a:solidFill>
                <a:schemeClr val="dk1"/>
              </a:solidFill>
            </a:endParaRPr>
          </a:p>
          <a:p>
            <a:pPr marL="431800" marR="0" lvl="0" indent="-444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Structuring for sustainability</a:t>
            </a:r>
            <a:endParaRPr sz="2400">
              <a:solidFill>
                <a:schemeClr val="dk1"/>
              </a:solidFill>
            </a:endParaRPr>
          </a:p>
          <a:p>
            <a:pPr marL="431800" marR="0" lvl="0" indent="-444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</a:rPr>
              <a:t>Deferred diagnosis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20" name="Google Shape;420;p41"/>
          <p:cNvSpPr txBox="1"/>
          <p:nvPr/>
        </p:nvSpPr>
        <p:spPr>
          <a:xfrm>
            <a:off x="203703" y="125963"/>
            <a:ext cx="7679602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Challenges and Lessons Learned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"/>
          <p:cNvSpPr/>
          <p:nvPr/>
        </p:nvSpPr>
        <p:spPr>
          <a:xfrm>
            <a:off x="0" y="0"/>
            <a:ext cx="9144000" cy="125963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2"/>
          <p:cNvSpPr/>
          <p:nvPr/>
        </p:nvSpPr>
        <p:spPr>
          <a:xfrm>
            <a:off x="0" y="125963"/>
            <a:ext cx="9144000" cy="465116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2"/>
          <p:cNvSpPr/>
          <p:nvPr/>
        </p:nvSpPr>
        <p:spPr>
          <a:xfrm>
            <a:off x="0" y="591080"/>
            <a:ext cx="9144000" cy="123444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21" y="4364920"/>
            <a:ext cx="1966865" cy="56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2403" y="3821285"/>
            <a:ext cx="1992126" cy="1107996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2"/>
          <p:cNvSpPr/>
          <p:nvPr/>
        </p:nvSpPr>
        <p:spPr>
          <a:xfrm>
            <a:off x="974055" y="1578096"/>
            <a:ext cx="6776548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b="1">
                <a:solidFill>
                  <a:srgbClr val="304E5F"/>
                </a:solidFill>
              </a:rPr>
              <a:t>Q&amp;A</a:t>
            </a:r>
            <a:endParaRPr sz="1100">
              <a:solidFill>
                <a:srgbClr val="304E5F"/>
              </a:solidFill>
            </a:endParaRPr>
          </a:p>
        </p:txBody>
      </p:sp>
      <p:pic>
        <p:nvPicPr>
          <p:cNvPr id="431" name="Google Shape;43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5900" y="4275261"/>
            <a:ext cx="1929949" cy="74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619361" y="3575345"/>
            <a:ext cx="82152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304E5F"/>
                </a:solidFill>
                <a:latin typeface="Calibri"/>
                <a:ea typeface="Calibri"/>
                <a:cs typeface="Calibri"/>
                <a:sym typeface="Calibri"/>
              </a:rPr>
              <a:t>This project is supported by grant# 90ADPI0094-01-01  that is supported by the Administration for Community Living (ACL), U.S. Department of Health and Human Services (HHS) as part of a financial assistance award totaling $977,315 with 75 percent funded by ACL/HHS and $324,132 funded by non-government source(s). The contents are those of the authors (s) and do not necessarily represent the official views of, nor an endorsement, by ACL/HHS, or the U.S. Government.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244" y="460160"/>
            <a:ext cx="3942778" cy="125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1818" y="532903"/>
            <a:ext cx="1992126" cy="110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7000" y="798011"/>
            <a:ext cx="1929949" cy="74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/>
          <p:nvPr/>
        </p:nvSpPr>
        <p:spPr>
          <a:xfrm>
            <a:off x="0" y="0"/>
            <a:ext cx="9144000" cy="125963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7"/>
          <p:cNvSpPr/>
          <p:nvPr/>
        </p:nvSpPr>
        <p:spPr>
          <a:xfrm>
            <a:off x="0" y="125963"/>
            <a:ext cx="9144000" cy="465116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0" y="591080"/>
            <a:ext cx="9144000" cy="123444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542" y="4453204"/>
            <a:ext cx="1966865" cy="5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/>
        </p:nvSpPr>
        <p:spPr>
          <a:xfrm>
            <a:off x="203703" y="125963"/>
            <a:ext cx="4664798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Meet the Team</a:t>
            </a:r>
            <a:endParaRPr sz="1100"/>
          </a:p>
        </p:txBody>
      </p:sp>
      <p:sp>
        <p:nvSpPr>
          <p:cNvPr id="148" name="Google Shape;148;p27"/>
          <p:cNvSpPr txBox="1"/>
          <p:nvPr/>
        </p:nvSpPr>
        <p:spPr>
          <a:xfrm>
            <a:off x="5484131" y="3098178"/>
            <a:ext cx="25101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Lenard Kaye</a:t>
            </a: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DSW, PhD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Director and Professor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UMaine Center on Aging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Camden Hall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 Texas Avenue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Bangor, ME 04401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7" descr="A person smiling for a pic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01" y="1034899"/>
            <a:ext cx="1076999" cy="129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 descr="A person with his arms crosse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3564" y="1106223"/>
            <a:ext cx="906368" cy="1307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 txBox="1"/>
          <p:nvPr/>
        </p:nvSpPr>
        <p:spPr>
          <a:xfrm>
            <a:off x="1648472" y="1263761"/>
            <a:ext cx="2070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 Belanger</a:t>
            </a: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CDP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Memory Center Manager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Aroostook Agency on Aging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260 Main Street, Suite 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Presque Isle, ME  04769</a:t>
            </a: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5484136" y="1263740"/>
            <a:ext cx="35172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Clifford Singer</a:t>
            </a: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MD, DFAPA, AGSF, Chief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Center for Geriatric Cognitive and Mental Health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Northern Light Acadia Hospital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268 Stillwater Ave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Bangor, ME 04401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1724684" y="3098176"/>
            <a:ext cx="19947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David Wihry</a:t>
            </a: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MPA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Senior Project Manager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UMaine Center on Aging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Camden Hall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25 Texas Avenue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Bangor, ME 04401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27" descr="A person wearing glasses and a sui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9300" y="2805575"/>
            <a:ext cx="954901" cy="143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338" y="2778075"/>
            <a:ext cx="990500" cy="14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0" y="0"/>
            <a:ext cx="9144000" cy="125963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0" y="125963"/>
            <a:ext cx="9144000" cy="465116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0" y="591080"/>
            <a:ext cx="9144000" cy="123444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192" y="2181291"/>
            <a:ext cx="1966865" cy="5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/>
        </p:nvSpPr>
        <p:spPr>
          <a:xfrm>
            <a:off x="2435525" y="1410325"/>
            <a:ext cx="6549300" cy="3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ROLE OF PARTNERS: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Home of all memory care services including education, training, referral, and other supportive services.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NLH Mood and Memory Clinic – Provides case review, diagnoses, and clinical treatment recommendations for primary care partners. 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UMaine Center on Aging – Lead on evaluation and quality improvement activities - design of assessments, data analysis, and reporting.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203703" y="125963"/>
            <a:ext cx="7679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Funding Model and Partnerships</a:t>
            </a:r>
            <a:endParaRPr sz="11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26" y="2876151"/>
            <a:ext cx="1788000" cy="9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489775" y="656975"/>
            <a:ext cx="7964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FUNDING: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3-year Administration for Community Living grant awarded to Aroostook Agency on Aging, designed to focus on increasing awareness within Aroostook County of dementia, those experiencing cognitive decline.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373" y="4079650"/>
            <a:ext cx="1664500" cy="6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/>
          <p:nvPr/>
        </p:nvSpPr>
        <p:spPr>
          <a:xfrm>
            <a:off x="0" y="0"/>
            <a:ext cx="9144000" cy="125963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9"/>
          <p:cNvSpPr/>
          <p:nvPr/>
        </p:nvSpPr>
        <p:spPr>
          <a:xfrm>
            <a:off x="0" y="125963"/>
            <a:ext cx="9144000" cy="465116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9"/>
          <p:cNvSpPr/>
          <p:nvPr/>
        </p:nvSpPr>
        <p:spPr>
          <a:xfrm>
            <a:off x="0" y="591080"/>
            <a:ext cx="9144000" cy="123444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542" y="4453204"/>
            <a:ext cx="1966865" cy="5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/>
        </p:nvSpPr>
        <p:spPr>
          <a:xfrm>
            <a:off x="203703" y="125963"/>
            <a:ext cx="4664798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Goals</a:t>
            </a:r>
            <a:endParaRPr sz="1100"/>
          </a:p>
        </p:txBody>
      </p:sp>
      <p:sp>
        <p:nvSpPr>
          <p:cNvPr id="179" name="Google Shape;179;p29"/>
          <p:cNvSpPr txBox="1"/>
          <p:nvPr/>
        </p:nvSpPr>
        <p:spPr>
          <a:xfrm>
            <a:off x="1089055" y="1227785"/>
            <a:ext cx="7323878" cy="29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47500" lnSpcReduction="20000"/>
          </a:bodyPr>
          <a:lstStyle/>
          <a:p>
            <a:pPr marL="1778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6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be a local guide on the path to delivering comprehensive person-centered services and supports specific to individuals, families and caregivers impacted by Alzheimer’s Disease and Related Dementias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0" y="0"/>
            <a:ext cx="9144000" cy="126000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0"/>
          <p:cNvSpPr/>
          <p:nvPr/>
        </p:nvSpPr>
        <p:spPr>
          <a:xfrm>
            <a:off x="0" y="125963"/>
            <a:ext cx="9144000" cy="465000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0" y="591080"/>
            <a:ext cx="9144000" cy="123300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542" y="4453204"/>
            <a:ext cx="1966865" cy="5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 txBox="1"/>
          <p:nvPr/>
        </p:nvSpPr>
        <p:spPr>
          <a:xfrm>
            <a:off x="4725256" y="1179450"/>
            <a:ext cx="3800700" cy="25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Aroostook County has the highest Alzheimer’s prevalence of those 65+ in Maine (10.7%)</a:t>
            </a:r>
            <a:endParaRPr sz="1400" i="0" u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203703" y="125963"/>
            <a:ext cx="8005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Aroostook County - Access Barriers</a:t>
            </a:r>
            <a:endParaRPr sz="1100"/>
          </a:p>
        </p:txBody>
      </p:sp>
      <p:sp>
        <p:nvSpPr>
          <p:cNvPr id="190" name="Google Shape;190;p30"/>
          <p:cNvSpPr/>
          <p:nvPr/>
        </p:nvSpPr>
        <p:spPr>
          <a:xfrm>
            <a:off x="458079" y="1252068"/>
            <a:ext cx="3692400" cy="3692400"/>
          </a:xfrm>
          <a:prstGeom prst="ellipse">
            <a:avLst/>
          </a:prstGeom>
          <a:solidFill>
            <a:srgbClr val="304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>
            <a:off x="1162221" y="832624"/>
            <a:ext cx="2284264" cy="2284264"/>
            <a:chOff x="3611776" y="414352"/>
            <a:chExt cx="2166000" cy="2166000"/>
          </a:xfrm>
        </p:grpSpPr>
        <p:sp>
          <p:nvSpPr>
            <p:cNvPr id="192" name="Google Shape;192;p30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B85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 txBox="1"/>
            <p:nvPr/>
          </p:nvSpPr>
          <p:spPr>
            <a:xfrm>
              <a:off x="3946721" y="784341"/>
              <a:ext cx="1496100" cy="702900"/>
            </a:xfrm>
            <a:prstGeom prst="rect">
              <a:avLst/>
            </a:prstGeom>
            <a:solidFill>
              <a:srgbClr val="B85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Lack of local resources, resistance to seeking help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4" name="Google Shape;194;p30"/>
          <p:cNvGrpSpPr/>
          <p:nvPr/>
        </p:nvGrpSpPr>
        <p:grpSpPr>
          <a:xfrm>
            <a:off x="2164600" y="2539506"/>
            <a:ext cx="2284264" cy="2284264"/>
            <a:chOff x="4562258" y="2032864"/>
            <a:chExt cx="2166000" cy="2166000"/>
          </a:xfrm>
        </p:grpSpPr>
        <p:sp>
          <p:nvSpPr>
            <p:cNvPr id="195" name="Google Shape;195;p30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B85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 txBox="1"/>
            <p:nvPr/>
          </p:nvSpPr>
          <p:spPr>
            <a:xfrm>
              <a:off x="5046185" y="2746897"/>
              <a:ext cx="1572000" cy="805200"/>
            </a:xfrm>
            <a:prstGeom prst="rect">
              <a:avLst/>
            </a:prstGeom>
            <a:solidFill>
              <a:srgbClr val="B85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Access to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Transportation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" name="Google Shape;197;p30"/>
          <p:cNvGrpSpPr/>
          <p:nvPr/>
        </p:nvGrpSpPr>
        <p:grpSpPr>
          <a:xfrm>
            <a:off x="203695" y="2539507"/>
            <a:ext cx="2284264" cy="2284264"/>
            <a:chOff x="2702876" y="2032864"/>
            <a:chExt cx="2166000" cy="2166000"/>
          </a:xfrm>
        </p:grpSpPr>
        <p:sp>
          <p:nvSpPr>
            <p:cNvPr id="198" name="Google Shape;198;p30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B85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/>
            <p:cNvSpPr txBox="1"/>
            <p:nvPr/>
          </p:nvSpPr>
          <p:spPr>
            <a:xfrm>
              <a:off x="2833900" y="2809480"/>
              <a:ext cx="1206900" cy="702900"/>
            </a:xfrm>
            <a:prstGeom prst="rect">
              <a:avLst/>
            </a:prstGeom>
            <a:solidFill>
              <a:srgbClr val="B85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Few providers, long wait lists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0" name="Google Shape;200;p30"/>
          <p:cNvSpPr/>
          <p:nvPr/>
        </p:nvSpPr>
        <p:spPr>
          <a:xfrm>
            <a:off x="1501386" y="2295331"/>
            <a:ext cx="1605900" cy="1605900"/>
          </a:xfrm>
          <a:prstGeom prst="ellipse">
            <a:avLst/>
          </a:prstGeom>
          <a:solidFill>
            <a:srgbClr val="DFEB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Access Barriers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/>
          <p:nvPr/>
        </p:nvSpPr>
        <p:spPr>
          <a:xfrm>
            <a:off x="0" y="0"/>
            <a:ext cx="9144000" cy="125963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0" y="125963"/>
            <a:ext cx="9144000" cy="465116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0" y="591080"/>
            <a:ext cx="9144000" cy="123444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542" y="4453204"/>
            <a:ext cx="1966865" cy="5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203702" y="125963"/>
            <a:ext cx="743515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NLH </a:t>
            </a:r>
            <a:r>
              <a:rPr lang="en" sz="3000" b="1">
                <a:solidFill>
                  <a:schemeClr val="dk1"/>
                </a:solidFill>
              </a:rPr>
              <a:t>Dementia Speciality Services</a:t>
            </a:r>
            <a:endParaRPr sz="1100"/>
          </a:p>
        </p:txBody>
      </p:sp>
      <p:sp>
        <p:nvSpPr>
          <p:cNvPr id="210" name="Google Shape;210;p31"/>
          <p:cNvSpPr/>
          <p:nvPr/>
        </p:nvSpPr>
        <p:spPr>
          <a:xfrm rot="-3562387">
            <a:off x="2353551" y="1495838"/>
            <a:ext cx="267101" cy="267101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4033422" y="875921"/>
            <a:ext cx="4622929" cy="371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Northern Light Acadia Hospital Mood and Memory Clinic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Est. 2011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Multidisciplinary. Follow about 1000 patients (½ mood, ½ memory)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~25 patients/day, 4-6 new referrals/day. 6-18 month wait list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Integrated Alzheimer’s disease clinical trial program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Anti-amyloid infusion capable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975" y="827680"/>
            <a:ext cx="2889153" cy="425196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/>
          <p:nvPr/>
        </p:nvSpPr>
        <p:spPr>
          <a:xfrm>
            <a:off x="2304144" y="1395228"/>
            <a:ext cx="305049" cy="291682"/>
          </a:xfrm>
          <a:prstGeom prst="ellipse">
            <a:avLst/>
          </a:prstGeom>
          <a:noFill/>
          <a:ln w="1905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1"/>
          <p:cNvSpPr/>
          <p:nvPr/>
        </p:nvSpPr>
        <p:spPr>
          <a:xfrm>
            <a:off x="2151620" y="3138047"/>
            <a:ext cx="305049" cy="291682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1561976" y="3660193"/>
            <a:ext cx="305049" cy="291682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1289647" y="4245968"/>
            <a:ext cx="305049" cy="291682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>
            <a:off x="0" y="0"/>
            <a:ext cx="9144000" cy="125963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2"/>
          <p:cNvSpPr/>
          <p:nvPr/>
        </p:nvSpPr>
        <p:spPr>
          <a:xfrm>
            <a:off x="0" y="125963"/>
            <a:ext cx="9144000" cy="465116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0" y="591080"/>
            <a:ext cx="9144000" cy="123444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542" y="4453204"/>
            <a:ext cx="1966865" cy="56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/>
          <p:nvPr/>
        </p:nvSpPr>
        <p:spPr>
          <a:xfrm>
            <a:off x="100719" y="119514"/>
            <a:ext cx="7856144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Gwendolyn 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100725" y="769950"/>
            <a:ext cx="60264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Gwendolyn is a 79 year old female experiencing cognitive decline and memory loss. Married to Oliver for 58 years.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Staff reviewed services, administered assessments, and provided supports and education for both Gwen and her husband.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Gwen cried and shared with us and her husband </a:t>
            </a:r>
            <a:r>
              <a:rPr lang="en" sz="18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the first time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depth of her concerns about her memory and worries for their future. What were her worries? What can you guess was his reaction?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case review with NLH Mood and Memory Clinic’s Dr. Clifford Singer resulted in referral of Gwen to his clinic to evaluate and initiate potential treatment.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32" descr="A person and person smil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0040" y="263251"/>
            <a:ext cx="2640357" cy="217096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/>
          <p:nvPr/>
        </p:nvSpPr>
        <p:spPr>
          <a:xfrm>
            <a:off x="6462975" y="2520150"/>
            <a:ext cx="2554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“I have people that </a:t>
            </a:r>
            <a:endParaRPr sz="2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understand me!”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/>
          <p:nvPr/>
        </p:nvSpPr>
        <p:spPr>
          <a:xfrm>
            <a:off x="0" y="0"/>
            <a:ext cx="9144000" cy="126000"/>
          </a:xfrm>
          <a:prstGeom prst="rect">
            <a:avLst/>
          </a:prstGeom>
          <a:solidFill>
            <a:srgbClr val="F5C05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0" y="125963"/>
            <a:ext cx="9144000" cy="465000"/>
          </a:xfrm>
          <a:prstGeom prst="rect">
            <a:avLst/>
          </a:prstGeom>
          <a:solidFill>
            <a:srgbClr val="B95B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0" y="591080"/>
            <a:ext cx="9144000" cy="123300"/>
          </a:xfrm>
          <a:prstGeom prst="rect">
            <a:avLst/>
          </a:prstGeom>
          <a:solidFill>
            <a:srgbClr val="304E5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203703" y="125963"/>
            <a:ext cx="7679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Memory Center Services</a:t>
            </a:r>
            <a:r>
              <a:rPr lang="en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grpSp>
        <p:nvGrpSpPr>
          <p:cNvPr id="239" name="Google Shape;239;p33"/>
          <p:cNvGrpSpPr/>
          <p:nvPr/>
        </p:nvGrpSpPr>
        <p:grpSpPr>
          <a:xfrm>
            <a:off x="102913" y="946064"/>
            <a:ext cx="2726700" cy="3482836"/>
            <a:chOff x="0" y="1189989"/>
            <a:chExt cx="2726700" cy="3482836"/>
          </a:xfrm>
        </p:grpSpPr>
        <p:sp>
          <p:nvSpPr>
            <p:cNvPr id="240" name="Google Shape;240;p33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F5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Intake 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33"/>
            <p:cNvSpPr txBox="1"/>
            <p:nvPr/>
          </p:nvSpPr>
          <p:spPr>
            <a:xfrm>
              <a:off x="132050" y="2057125"/>
              <a:ext cx="21795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7800" lvl="0" indent="-203200" algn="l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Char char="•"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Cognitive, functional and behavioral screenings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7800" lvl="0" indent="-203200" algn="l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Char char="•"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On-site or in-home (if non-ambulatory)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2" name="Google Shape;242;p33"/>
          <p:cNvGrpSpPr/>
          <p:nvPr/>
        </p:nvGrpSpPr>
        <p:grpSpPr>
          <a:xfrm>
            <a:off x="2366338" y="945850"/>
            <a:ext cx="2541300" cy="3483050"/>
            <a:chOff x="2263425" y="1189775"/>
            <a:chExt cx="2541300" cy="3483050"/>
          </a:xfrm>
        </p:grpSpPr>
        <p:sp>
          <p:nvSpPr>
            <p:cNvPr id="243" name="Google Shape;243;p33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B95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Case Review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p33"/>
            <p:cNvSpPr txBox="1"/>
            <p:nvPr/>
          </p:nvSpPr>
          <p:spPr>
            <a:xfrm>
              <a:off x="2263425" y="2057125"/>
              <a:ext cx="23085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7800" lvl="0" indent="-203200" algn="l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Char char="•"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Case reviews with NLH with care planning and treatment recommendations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5" name="Google Shape;245;p33"/>
          <p:cNvGrpSpPr/>
          <p:nvPr/>
        </p:nvGrpSpPr>
        <p:grpSpPr>
          <a:xfrm>
            <a:off x="4432886" y="945850"/>
            <a:ext cx="2541300" cy="3483050"/>
            <a:chOff x="4329974" y="1189775"/>
            <a:chExt cx="2541300" cy="3483050"/>
          </a:xfrm>
        </p:grpSpPr>
        <p:sp>
          <p:nvSpPr>
            <p:cNvPr id="246" name="Google Shape;246;p33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30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Referral to NLH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33"/>
            <p:cNvSpPr txBox="1"/>
            <p:nvPr/>
          </p:nvSpPr>
          <p:spPr>
            <a:xfrm>
              <a:off x="4646350" y="2057125"/>
              <a:ext cx="20445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7800" lvl="0" indent="-203200" algn="l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Char char="•"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Referrals to/from Dementia Specialty Services (Mood and Memory Clinic, Neuropsych)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8" name="Google Shape;248;p33"/>
          <p:cNvGrpSpPr/>
          <p:nvPr/>
        </p:nvGrpSpPr>
        <p:grpSpPr>
          <a:xfrm>
            <a:off x="6499652" y="945850"/>
            <a:ext cx="2541436" cy="3483050"/>
            <a:chOff x="6396739" y="1189775"/>
            <a:chExt cx="2541436" cy="3483050"/>
          </a:xfrm>
        </p:grpSpPr>
        <p:sp>
          <p:nvSpPr>
            <p:cNvPr id="249" name="Google Shape;249;p33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Dementia Care Coordination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p33"/>
            <p:cNvSpPr txBox="1"/>
            <p:nvPr/>
          </p:nvSpPr>
          <p:spPr>
            <a:xfrm>
              <a:off x="6504875" y="2057125"/>
              <a:ext cx="2433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Char char="•"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Personalized care planning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Char char="•"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Person centered dementia care education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Char char="•"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Behavior symptom management education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Char char="•"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Referrals to local support services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1038</Words>
  <Application>Microsoft Office PowerPoint</Application>
  <PresentationFormat>On-screen Show (16:9)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Roboto Thin</vt:lpstr>
      <vt:lpstr>Roboto Medium</vt:lpstr>
      <vt:lpstr>Roboto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Gugliucci</dc:creator>
  <cp:lastModifiedBy>Reviewer</cp:lastModifiedBy>
  <cp:revision>2</cp:revision>
  <dcterms:modified xsi:type="dcterms:W3CDTF">2024-05-20T14:32:19Z</dcterms:modified>
</cp:coreProperties>
</file>