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257" r:id="rId5"/>
    <p:sldId id="335" r:id="rId6"/>
    <p:sldId id="321" r:id="rId7"/>
    <p:sldId id="324" r:id="rId8"/>
    <p:sldId id="1281" r:id="rId9"/>
    <p:sldId id="337" r:id="rId10"/>
    <p:sldId id="1287" r:id="rId11"/>
    <p:sldId id="310" r:id="rId12"/>
    <p:sldId id="313" r:id="rId13"/>
    <p:sldId id="325" r:id="rId14"/>
    <p:sldId id="1282" r:id="rId15"/>
    <p:sldId id="319" r:id="rId16"/>
    <p:sldId id="320" r:id="rId17"/>
    <p:sldId id="329" r:id="rId18"/>
    <p:sldId id="1284" r:id="rId19"/>
    <p:sldId id="312" r:id="rId20"/>
    <p:sldId id="1289" r:id="rId21"/>
    <p:sldId id="1290" r:id="rId22"/>
    <p:sldId id="1283" r:id="rId23"/>
    <p:sldId id="1288" r:id="rId24"/>
    <p:sldId id="314" r:id="rId25"/>
    <p:sldId id="323" r:id="rId26"/>
    <p:sldId id="267" r:id="rId27"/>
  </p:sldIdLst>
  <p:sldSz cx="9144000" cy="6858000" type="screen4x3"/>
  <p:notesSz cx="7102475" cy="9388475"/>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48B4D9-F8C7-DCE8-7710-81789AC50F9A}" name="Gattine, Elizabeth" initials="GE" userId="S::Elizabeth.Gattine@maine.gov::e033020f-66a6-4bb2-ba70-66cfd4288d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B33A1E-3416-41EE-8A1C-76552D412FEC}" v="37" dt="2024-05-20T14:24:42.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tateofmaine-my.sharepoint.com/personal/paul_saucier_maine_gov/Documents/Documents/Nursing%20Facilities/Occupancy%20Reports/Occupancy%20data%20per%206%20months%20from%2020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700" dirty="0"/>
              <a:t>Enrollment in Sections 19, 63/11 and 96 Home Care Programs Over Time</a:t>
            </a: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5.8694101198203098E-2"/>
          <c:y val="0.10360166451427752"/>
          <c:w val="0.92122757465342253"/>
          <c:h val="0.71568735784910231"/>
        </c:manualLayout>
      </c:layout>
      <c:lineChart>
        <c:grouping val="standard"/>
        <c:varyColors val="0"/>
        <c:ser>
          <c:idx val="0"/>
          <c:order val="0"/>
          <c:tx>
            <c:strRef>
              <c:f>Sheet1!$C$22</c:f>
              <c:strCache>
                <c:ptCount val="1"/>
                <c:pt idx="0">
                  <c:v>Section 19 Enrollment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Sheet1!$B$23:$B$26</c:f>
              <c:numCache>
                <c:formatCode>d\-mmm\-yy</c:formatCode>
                <c:ptCount val="4"/>
                <c:pt idx="0">
                  <c:v>44136</c:v>
                </c:pt>
                <c:pt idx="1">
                  <c:v>44501</c:v>
                </c:pt>
                <c:pt idx="2">
                  <c:v>44866</c:v>
                </c:pt>
                <c:pt idx="3">
                  <c:v>45231</c:v>
                </c:pt>
              </c:numCache>
            </c:numRef>
          </c:cat>
          <c:val>
            <c:numRef>
              <c:f>Sheet1!$C$23:$C$26</c:f>
              <c:numCache>
                <c:formatCode>#,##0</c:formatCode>
                <c:ptCount val="4"/>
                <c:pt idx="0">
                  <c:v>2133</c:v>
                </c:pt>
                <c:pt idx="1">
                  <c:v>2233</c:v>
                </c:pt>
                <c:pt idx="2">
                  <c:v>2339</c:v>
                </c:pt>
                <c:pt idx="3">
                  <c:v>2532</c:v>
                </c:pt>
              </c:numCache>
            </c:numRef>
          </c:val>
          <c:smooth val="0"/>
          <c:extLst>
            <c:ext xmlns:c16="http://schemas.microsoft.com/office/drawing/2014/chart" uri="{C3380CC4-5D6E-409C-BE32-E72D297353CC}">
              <c16:uniqueId val="{00000000-4C7E-4DBB-A1DD-589E062A3405}"/>
            </c:ext>
          </c:extLst>
        </c:ser>
        <c:ser>
          <c:idx val="1"/>
          <c:order val="1"/>
          <c:tx>
            <c:strRef>
              <c:f>Sheet1!$D$22</c:f>
              <c:strCache>
                <c:ptCount val="1"/>
                <c:pt idx="0">
                  <c:v>Section 63/11 Enrollment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Sheet1!$B$23:$B$26</c:f>
              <c:numCache>
                <c:formatCode>d\-mmm\-yy</c:formatCode>
                <c:ptCount val="4"/>
                <c:pt idx="0">
                  <c:v>44136</c:v>
                </c:pt>
                <c:pt idx="1">
                  <c:v>44501</c:v>
                </c:pt>
                <c:pt idx="2">
                  <c:v>44866</c:v>
                </c:pt>
                <c:pt idx="3">
                  <c:v>45231</c:v>
                </c:pt>
              </c:numCache>
            </c:numRef>
          </c:cat>
          <c:val>
            <c:numRef>
              <c:f>Sheet1!$D$23:$D$26</c:f>
              <c:numCache>
                <c:formatCode>#,##0</c:formatCode>
                <c:ptCount val="4"/>
                <c:pt idx="0">
                  <c:v>1076</c:v>
                </c:pt>
                <c:pt idx="1">
                  <c:v>771</c:v>
                </c:pt>
                <c:pt idx="2">
                  <c:v>826</c:v>
                </c:pt>
                <c:pt idx="3">
                  <c:v>1507</c:v>
                </c:pt>
              </c:numCache>
            </c:numRef>
          </c:val>
          <c:smooth val="0"/>
          <c:extLst>
            <c:ext xmlns:c16="http://schemas.microsoft.com/office/drawing/2014/chart" uri="{C3380CC4-5D6E-409C-BE32-E72D297353CC}">
              <c16:uniqueId val="{00000001-4C7E-4DBB-A1DD-589E062A3405}"/>
            </c:ext>
          </c:extLst>
        </c:ser>
        <c:ser>
          <c:idx val="2"/>
          <c:order val="2"/>
          <c:tx>
            <c:strRef>
              <c:f>Sheet1!$E$22</c:f>
              <c:strCache>
                <c:ptCount val="1"/>
                <c:pt idx="0">
                  <c:v>Section 96 Adult Enrollment</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Sheet1!$B$23:$B$26</c:f>
              <c:numCache>
                <c:formatCode>d\-mmm\-yy</c:formatCode>
                <c:ptCount val="4"/>
                <c:pt idx="0">
                  <c:v>44136</c:v>
                </c:pt>
                <c:pt idx="1">
                  <c:v>44501</c:v>
                </c:pt>
                <c:pt idx="2">
                  <c:v>44866</c:v>
                </c:pt>
                <c:pt idx="3">
                  <c:v>45231</c:v>
                </c:pt>
              </c:numCache>
            </c:numRef>
          </c:cat>
          <c:val>
            <c:numRef>
              <c:f>Sheet1!$E$23:$E$26</c:f>
              <c:numCache>
                <c:formatCode>#,##0</c:formatCode>
                <c:ptCount val="4"/>
                <c:pt idx="0">
                  <c:v>2672</c:v>
                </c:pt>
                <c:pt idx="1">
                  <c:v>2735</c:v>
                </c:pt>
                <c:pt idx="2">
                  <c:v>2833</c:v>
                </c:pt>
                <c:pt idx="3">
                  <c:v>2826</c:v>
                </c:pt>
              </c:numCache>
            </c:numRef>
          </c:val>
          <c:smooth val="0"/>
          <c:extLst>
            <c:ext xmlns:c16="http://schemas.microsoft.com/office/drawing/2014/chart" uri="{C3380CC4-5D6E-409C-BE32-E72D297353CC}">
              <c16:uniqueId val="{00000002-4C7E-4DBB-A1DD-589E062A3405}"/>
            </c:ext>
          </c:extLst>
        </c:ser>
        <c:dLbls>
          <c:dLblPos val="t"/>
          <c:showLegendKey val="0"/>
          <c:showVal val="1"/>
          <c:showCatName val="0"/>
          <c:showSerName val="0"/>
          <c:showPercent val="0"/>
          <c:showBubbleSize val="0"/>
        </c:dLbls>
        <c:smooth val="0"/>
        <c:axId val="818681384"/>
        <c:axId val="818681744"/>
      </c:lineChart>
      <c:catAx>
        <c:axId val="818681384"/>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18681744"/>
        <c:crosses val="autoZero"/>
        <c:auto val="0"/>
        <c:lblAlgn val="ctr"/>
        <c:lblOffset val="100"/>
        <c:noMultiLvlLbl val="0"/>
      </c:catAx>
      <c:valAx>
        <c:axId val="818681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18681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29487965544433E-2"/>
          <c:y val="1.0332665370156478E-2"/>
          <c:w val="0.9294686538161937"/>
          <c:h val="0.82611953991672127"/>
        </c:manualLayout>
      </c:layout>
      <c:lineChart>
        <c:grouping val="standard"/>
        <c:varyColors val="0"/>
        <c:ser>
          <c:idx val="0"/>
          <c:order val="0"/>
          <c:tx>
            <c:strRef>
              <c:f>'[Occupancy data per 6 months from 2020.xlsx]NF'!$B$60</c:f>
              <c:strCache>
                <c:ptCount val="1"/>
                <c:pt idx="0">
                  <c:v>Overall NF Occ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'[Occupancy data per 6 months from 2020.xlsx]NF'!$A$61:$A$109</c:f>
              <c:numCache>
                <c:formatCode>d\-mmm\-yy</c:formatCode>
                <c:ptCount val="25"/>
                <c:pt idx="0">
                  <c:v>43876</c:v>
                </c:pt>
                <c:pt idx="1">
                  <c:v>43936</c:v>
                </c:pt>
                <c:pt idx="2">
                  <c:v>43997</c:v>
                </c:pt>
                <c:pt idx="3">
                  <c:v>44058</c:v>
                </c:pt>
                <c:pt idx="4">
                  <c:v>44119</c:v>
                </c:pt>
                <c:pt idx="5">
                  <c:v>44180</c:v>
                </c:pt>
                <c:pt idx="6">
                  <c:v>44242</c:v>
                </c:pt>
                <c:pt idx="7">
                  <c:v>44301</c:v>
                </c:pt>
                <c:pt idx="8">
                  <c:v>44362</c:v>
                </c:pt>
                <c:pt idx="9">
                  <c:v>44423</c:v>
                </c:pt>
                <c:pt idx="10">
                  <c:v>44484</c:v>
                </c:pt>
                <c:pt idx="11">
                  <c:v>44545</c:v>
                </c:pt>
                <c:pt idx="12">
                  <c:v>44607</c:v>
                </c:pt>
                <c:pt idx="13">
                  <c:v>44666</c:v>
                </c:pt>
                <c:pt idx="14">
                  <c:v>44727</c:v>
                </c:pt>
                <c:pt idx="15">
                  <c:v>44788</c:v>
                </c:pt>
                <c:pt idx="16">
                  <c:v>44849</c:v>
                </c:pt>
                <c:pt idx="17">
                  <c:v>44910</c:v>
                </c:pt>
                <c:pt idx="18">
                  <c:v>44972</c:v>
                </c:pt>
                <c:pt idx="19">
                  <c:v>45031</c:v>
                </c:pt>
                <c:pt idx="20">
                  <c:v>45092</c:v>
                </c:pt>
                <c:pt idx="21">
                  <c:v>45153</c:v>
                </c:pt>
                <c:pt idx="22">
                  <c:v>45214</c:v>
                </c:pt>
                <c:pt idx="23">
                  <c:v>45275</c:v>
                </c:pt>
                <c:pt idx="24" formatCode="[$-409]dd\-mmm\-yy;@">
                  <c:v>45337</c:v>
                </c:pt>
              </c:numCache>
              <c:extLst/>
            </c:numRef>
          </c:cat>
          <c:val>
            <c:numRef>
              <c:f>'[Occupancy data per 6 months from 2020.xlsx]NF'!$B$61:$B$109</c:f>
              <c:numCache>
                <c:formatCode>0.0%</c:formatCode>
                <c:ptCount val="25"/>
                <c:pt idx="0">
                  <c:v>0.89701813710421152</c:v>
                </c:pt>
                <c:pt idx="1">
                  <c:v>0.84521979711035966</c:v>
                </c:pt>
                <c:pt idx="2">
                  <c:v>0.82293267752843524</c:v>
                </c:pt>
                <c:pt idx="3">
                  <c:v>0.82446972025822318</c:v>
                </c:pt>
                <c:pt idx="4">
                  <c:v>0.81970488779588069</c:v>
                </c:pt>
                <c:pt idx="5">
                  <c:v>0.77912695972948043</c:v>
                </c:pt>
                <c:pt idx="6">
                  <c:v>0.75252834814587799</c:v>
                </c:pt>
                <c:pt idx="7">
                  <c:v>0.77995709469813057</c:v>
                </c:pt>
                <c:pt idx="8">
                  <c:v>0.78577995709469817</c:v>
                </c:pt>
                <c:pt idx="9">
                  <c:v>0.7871590560833589</c:v>
                </c:pt>
                <c:pt idx="10">
                  <c:v>0.75877463054187189</c:v>
                </c:pt>
                <c:pt idx="11">
                  <c:v>0.7431079624210688</c:v>
                </c:pt>
                <c:pt idx="12">
                  <c:v>0.73609394313967857</c:v>
                </c:pt>
                <c:pt idx="13">
                  <c:v>0.76622373300370827</c:v>
                </c:pt>
                <c:pt idx="14">
                  <c:v>0.77904820766378247</c:v>
                </c:pt>
                <c:pt idx="15">
                  <c:v>0.7895550061804697</c:v>
                </c:pt>
                <c:pt idx="16">
                  <c:v>0.78955548647808516</c:v>
                </c:pt>
                <c:pt idx="17">
                  <c:v>0.81314716033887668</c:v>
                </c:pt>
                <c:pt idx="18">
                  <c:v>0.81675556950109818</c:v>
                </c:pt>
                <c:pt idx="19">
                  <c:v>0.81455914653278949</c:v>
                </c:pt>
                <c:pt idx="20">
                  <c:v>0.80938186382177602</c:v>
                </c:pt>
                <c:pt idx="21">
                  <c:v>0.8004</c:v>
                </c:pt>
                <c:pt idx="22">
                  <c:v>0.80469999999999997</c:v>
                </c:pt>
                <c:pt idx="23">
                  <c:v>0.81159999999999999</c:v>
                </c:pt>
                <c:pt idx="24">
                  <c:v>0.81680000000000008</c:v>
                </c:pt>
              </c:numCache>
              <c:extLst/>
            </c:numRef>
          </c:val>
          <c:smooth val="0"/>
          <c:extLst>
            <c:ext xmlns:c16="http://schemas.microsoft.com/office/drawing/2014/chart" uri="{C3380CC4-5D6E-409C-BE32-E72D297353CC}">
              <c16:uniqueId val="{00000000-D52F-4A82-AE6C-554DC6F82E06}"/>
            </c:ext>
          </c:extLst>
        </c:ser>
        <c:ser>
          <c:idx val="1"/>
          <c:order val="1"/>
          <c:tx>
            <c:strRef>
              <c:f>'[Occupancy data per 6 months from 2020.xlsx]NF'!$C$60</c:f>
              <c:strCache>
                <c:ptCount val="1"/>
                <c:pt idx="0">
                  <c:v>NF MC Occ %</c:v>
                </c:pt>
              </c:strCache>
            </c:strRef>
          </c:tx>
          <c:spPr>
            <a:ln w="28575" cap="rnd">
              <a:solidFill>
                <a:srgbClr val="00B0F0"/>
              </a:solidFill>
              <a:prstDash val="sysDot"/>
              <a:round/>
            </a:ln>
            <a:effectLst/>
          </c:spPr>
          <c:marker>
            <c:symbol val="circle"/>
            <c:size val="5"/>
            <c:spPr>
              <a:solidFill>
                <a:srgbClr val="00B0F0"/>
              </a:solidFill>
              <a:ln w="9525">
                <a:solidFill>
                  <a:srgbClr val="00B0F0"/>
                </a:solidFill>
              </a:ln>
              <a:effectLst/>
            </c:spPr>
          </c:marker>
          <c:dPt>
            <c:idx val="0"/>
            <c:marker>
              <c:symbol val="circle"/>
              <c:size val="5"/>
              <c:spPr>
                <a:solidFill>
                  <a:srgbClr val="00B0F0"/>
                </a:solidFill>
                <a:ln w="9525">
                  <a:solidFill>
                    <a:srgbClr val="00B0F0"/>
                  </a:solidFill>
                </a:ln>
                <a:effectLst/>
              </c:spPr>
            </c:marker>
            <c:bubble3D val="0"/>
            <c:extLst>
              <c:ext xmlns:c16="http://schemas.microsoft.com/office/drawing/2014/chart" uri="{C3380CC4-5D6E-409C-BE32-E72D297353CC}">
                <c16:uniqueId val="{00000001-D52F-4A82-AE6C-554DC6F82E06}"/>
              </c:ext>
            </c:extLst>
          </c:dPt>
          <c:dLbls>
            <c:dLbl>
              <c:idx val="20"/>
              <c:layout>
                <c:manualLayout>
                  <c:x val="-3.3535291484528863E-2"/>
                  <c:y val="-1.7878044986510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2F-4A82-AE6C-554DC6F82E06}"/>
                </c:ext>
              </c:extLst>
            </c:dLbl>
            <c:dLbl>
              <c:idx val="21"/>
              <c:layout>
                <c:manualLayout>
                  <c:x val="-2.682823318762293E-3"/>
                  <c:y val="1.0726826991906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2F-4A82-AE6C-554DC6F82E06}"/>
                </c:ext>
              </c:extLst>
            </c:dLbl>
            <c:dLbl>
              <c:idx val="24"/>
              <c:layout>
                <c:manualLayout>
                  <c:x val="-1.448575622434125E-3"/>
                  <c:y val="1.1843904795522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2F-4A82-AE6C-554DC6F82E0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'[Occupancy data per 6 months from 2020.xlsx]NF'!$A$61:$A$109</c:f>
              <c:numCache>
                <c:formatCode>d\-mmm\-yy</c:formatCode>
                <c:ptCount val="25"/>
                <c:pt idx="0">
                  <c:v>43876</c:v>
                </c:pt>
                <c:pt idx="1">
                  <c:v>43936</c:v>
                </c:pt>
                <c:pt idx="2">
                  <c:v>43997</c:v>
                </c:pt>
                <c:pt idx="3">
                  <c:v>44058</c:v>
                </c:pt>
                <c:pt idx="4">
                  <c:v>44119</c:v>
                </c:pt>
                <c:pt idx="5">
                  <c:v>44180</c:v>
                </c:pt>
                <c:pt idx="6">
                  <c:v>44242</c:v>
                </c:pt>
                <c:pt idx="7">
                  <c:v>44301</c:v>
                </c:pt>
                <c:pt idx="8">
                  <c:v>44362</c:v>
                </c:pt>
                <c:pt idx="9">
                  <c:v>44423</c:v>
                </c:pt>
                <c:pt idx="10">
                  <c:v>44484</c:v>
                </c:pt>
                <c:pt idx="11">
                  <c:v>44545</c:v>
                </c:pt>
                <c:pt idx="12">
                  <c:v>44607</c:v>
                </c:pt>
                <c:pt idx="13">
                  <c:v>44666</c:v>
                </c:pt>
                <c:pt idx="14">
                  <c:v>44727</c:v>
                </c:pt>
                <c:pt idx="15">
                  <c:v>44788</c:v>
                </c:pt>
                <c:pt idx="16">
                  <c:v>44849</c:v>
                </c:pt>
                <c:pt idx="17">
                  <c:v>44910</c:v>
                </c:pt>
                <c:pt idx="18">
                  <c:v>44972</c:v>
                </c:pt>
                <c:pt idx="19">
                  <c:v>45031</c:v>
                </c:pt>
                <c:pt idx="20">
                  <c:v>45092</c:v>
                </c:pt>
                <c:pt idx="21">
                  <c:v>45153</c:v>
                </c:pt>
                <c:pt idx="22">
                  <c:v>45214</c:v>
                </c:pt>
                <c:pt idx="23">
                  <c:v>45275</c:v>
                </c:pt>
                <c:pt idx="24" formatCode="[$-409]dd\-mmm\-yy;@">
                  <c:v>45337</c:v>
                </c:pt>
              </c:numCache>
              <c:extLst/>
            </c:numRef>
          </c:cat>
          <c:val>
            <c:numRef>
              <c:f>'[Occupancy data per 6 months from 2020.xlsx]NF'!$C$61:$C$109</c:f>
              <c:numCache>
                <c:formatCode>0.0%</c:formatCode>
                <c:ptCount val="25"/>
                <c:pt idx="0">
                  <c:v>0.65387251542152158</c:v>
                </c:pt>
                <c:pt idx="1">
                  <c:v>0.67775959265320962</c:v>
                </c:pt>
                <c:pt idx="2">
                  <c:v>0.69480762047067612</c:v>
                </c:pt>
                <c:pt idx="3">
                  <c:v>0.69519015659955252</c:v>
                </c:pt>
                <c:pt idx="4">
                  <c:v>0.69004312769548093</c:v>
                </c:pt>
                <c:pt idx="5">
                  <c:v>0.70270270270270274</c:v>
                </c:pt>
                <c:pt idx="6">
                  <c:v>0.67725514151903887</c:v>
                </c:pt>
                <c:pt idx="7">
                  <c:v>0.66758349705304521</c:v>
                </c:pt>
                <c:pt idx="8">
                  <c:v>0.66400156006240252</c:v>
                </c:pt>
                <c:pt idx="9">
                  <c:v>0.65660891570955815</c:v>
                </c:pt>
                <c:pt idx="10">
                  <c:v>0.67823087847433561</c:v>
                </c:pt>
                <c:pt idx="11">
                  <c:v>0.65906735751295342</c:v>
                </c:pt>
                <c:pt idx="12">
                  <c:v>0.6511335012594458</c:v>
                </c:pt>
                <c:pt idx="13">
                  <c:v>0.641661625327687</c:v>
                </c:pt>
                <c:pt idx="14">
                  <c:v>0.62019040063466879</c:v>
                </c:pt>
                <c:pt idx="15">
                  <c:v>0.62837573385518586</c:v>
                </c:pt>
                <c:pt idx="16">
                  <c:v>0.625</c:v>
                </c:pt>
                <c:pt idx="17">
                  <c:v>0.60389735674319889</c:v>
                </c:pt>
                <c:pt idx="18">
                  <c:v>0.58432577794852092</c:v>
                </c:pt>
                <c:pt idx="19">
                  <c:v>0.59456856702619409</c:v>
                </c:pt>
                <c:pt idx="20">
                  <c:v>0.62667183562705953</c:v>
                </c:pt>
                <c:pt idx="21">
                  <c:v>0.62819999999999998</c:v>
                </c:pt>
                <c:pt idx="22">
                  <c:v>0.63370000000000004</c:v>
                </c:pt>
                <c:pt idx="23">
                  <c:v>0.62460000000000004</c:v>
                </c:pt>
                <c:pt idx="24">
                  <c:v>0.61350000000000005</c:v>
                </c:pt>
              </c:numCache>
              <c:extLst/>
            </c:numRef>
          </c:val>
          <c:smooth val="0"/>
          <c:extLst>
            <c:ext xmlns:c16="http://schemas.microsoft.com/office/drawing/2014/chart" uri="{C3380CC4-5D6E-409C-BE32-E72D297353CC}">
              <c16:uniqueId val="{00000005-D52F-4A82-AE6C-554DC6F82E06}"/>
            </c:ext>
          </c:extLst>
        </c:ser>
        <c:dLbls>
          <c:showLegendKey val="0"/>
          <c:showVal val="0"/>
          <c:showCatName val="0"/>
          <c:showSerName val="0"/>
          <c:showPercent val="0"/>
          <c:showBubbleSize val="0"/>
        </c:dLbls>
        <c:marker val="1"/>
        <c:smooth val="0"/>
        <c:axId val="574173024"/>
        <c:axId val="574178272"/>
      </c:lineChart>
      <c:dateAx>
        <c:axId val="574173024"/>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74178272"/>
        <c:crosses val="autoZero"/>
        <c:auto val="1"/>
        <c:lblOffset val="100"/>
        <c:baseTimeUnit val="months"/>
        <c:majorUnit val="2"/>
        <c:majorTimeUnit val="months"/>
      </c:dateAx>
      <c:valAx>
        <c:axId val="574178272"/>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74173024"/>
        <c:crosses val="autoZero"/>
        <c:crossBetween val="between"/>
      </c:valAx>
      <c:spPr>
        <a:noFill/>
        <a:ln>
          <a:noFill/>
        </a:ln>
        <a:effectLst/>
      </c:spPr>
    </c:plotArea>
    <c:legend>
      <c:legendPos val="b"/>
      <c:layout>
        <c:manualLayout>
          <c:xMode val="edge"/>
          <c:yMode val="edge"/>
          <c:x val="0.30345389474649526"/>
          <c:y val="5.5106797981686719E-3"/>
          <c:w val="0.32066331532423059"/>
          <c:h val="0.1446891511230959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2464" tIns="46232" rIns="92464" bIns="46232" rtlCol="0"/>
          <a:lstStyle>
            <a:lvl1pPr algn="r">
              <a:defRPr sz="1200"/>
            </a:lvl1pPr>
          </a:lstStyle>
          <a:p>
            <a:fld id="{6CFD76A7-59D2-4195-9B1D-AAD6D9FF6802}" type="datetimeFigureOut">
              <a:rPr lang="en-US" smtClean="0"/>
              <a:t>5/20/2024</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2464" tIns="46232" rIns="92464" bIns="46232" rtlCol="0" anchor="b"/>
          <a:lstStyle>
            <a:lvl1pPr algn="r">
              <a:defRPr sz="1200"/>
            </a:lvl1pPr>
          </a:lstStyle>
          <a:p>
            <a:fld id="{22054341-5499-4B96-92EC-FB30E8B82AB4}" type="slidenum">
              <a:rPr lang="en-US" smtClean="0"/>
              <a:t>‹#›</a:t>
            </a:fld>
            <a:endParaRPr lang="en-US"/>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2464" tIns="46232" rIns="92464" bIns="46232" rtlCol="0"/>
          <a:lstStyle>
            <a:lvl1pPr algn="r">
              <a:defRPr sz="1200"/>
            </a:lvl1pPr>
          </a:lstStyle>
          <a:p>
            <a:fld id="{6C925246-0DF8-42B4-8844-7CB090C4107A}" type="datetimeFigureOut">
              <a:rPr lang="en-US" smtClean="0"/>
              <a:t>5/20/2024</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2464" tIns="46232" rIns="92464" bIns="46232" rtlCol="0" anchor="b"/>
          <a:lstStyle>
            <a:lvl1pPr algn="r">
              <a:defRPr sz="1200"/>
            </a:lvl1pPr>
          </a:lstStyle>
          <a:p>
            <a:fld id="{9910F91F-2413-4B17-A2A4-E081FA6F39B7}" type="slidenum">
              <a:rPr lang="en-US" smtClean="0"/>
              <a:t>‹#›</a:t>
            </a:fld>
            <a:endParaRPr lang="en-US"/>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1271" lvl="1" indent="-2889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50% of caregivers had lower overall burden scores.</a:t>
            </a:r>
          </a:p>
          <a:p>
            <a:pPr marL="751271" lvl="1" indent="-2889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Negative impacts on job performance decreased by 16%.</a:t>
            </a:r>
          </a:p>
          <a:p>
            <a:pPr marL="751271" lvl="1" indent="-2889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 financial strain decreased by 13%.</a:t>
            </a:r>
          </a:p>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10</a:t>
            </a:fld>
            <a:endParaRPr lang="en-US"/>
          </a:p>
        </p:txBody>
      </p:sp>
    </p:spTree>
    <p:extLst>
      <p:ext uri="{BB962C8B-B14F-4D97-AF65-F5344CB8AC3E}">
        <p14:creationId xmlns:p14="http://schemas.microsoft.com/office/powerpoint/2010/main" val="407750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pPr defTabSz="924641"/>
            <a:fld id="{9910F91F-2413-4B17-A2A4-E081FA6F39B7}" type="slidenum">
              <a:rPr lang="en-US">
                <a:solidFill>
                  <a:prstClr val="black"/>
                </a:solidFill>
                <a:latin typeface="Calibri"/>
              </a:rPr>
              <a:pPr defTabSz="924641"/>
              <a:t>11</a:t>
            </a:fld>
            <a:endParaRPr lang="en-US">
              <a:solidFill>
                <a:prstClr val="black"/>
              </a:solidFill>
              <a:latin typeface="Calibri"/>
            </a:endParaRPr>
          </a:p>
        </p:txBody>
      </p:sp>
    </p:spTree>
    <p:extLst>
      <p:ext uri="{BB962C8B-B14F-4D97-AF65-F5344CB8AC3E}">
        <p14:creationId xmlns:p14="http://schemas.microsoft.com/office/powerpoint/2010/main" val="3149579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910F91F-2413-4B17-A2A4-E081FA6F39B7}" type="slidenum">
              <a:rPr lang="en-US" smtClean="0"/>
              <a:t>12</a:t>
            </a:fld>
            <a:endParaRPr lang="en-US"/>
          </a:p>
        </p:txBody>
      </p:sp>
    </p:spTree>
    <p:extLst>
      <p:ext uri="{BB962C8B-B14F-4D97-AF65-F5344CB8AC3E}">
        <p14:creationId xmlns:p14="http://schemas.microsoft.com/office/powerpoint/2010/main" val="3842271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17</a:t>
            </a:fld>
            <a:endParaRPr lang="en-US"/>
          </a:p>
        </p:txBody>
      </p:sp>
    </p:spTree>
    <p:extLst>
      <p:ext uri="{BB962C8B-B14F-4D97-AF65-F5344CB8AC3E}">
        <p14:creationId xmlns:p14="http://schemas.microsoft.com/office/powerpoint/2010/main" val="154987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9F27D-83D8-4CE4-B3BD-A4581E189851}" type="slidenum">
              <a:rPr lang="en-US" smtClean="0"/>
              <a:t>23</a:t>
            </a:fld>
            <a:endParaRPr lang="en-US"/>
          </a:p>
        </p:txBody>
      </p:sp>
    </p:spTree>
    <p:extLst>
      <p:ext uri="{BB962C8B-B14F-4D97-AF65-F5344CB8AC3E}">
        <p14:creationId xmlns:p14="http://schemas.microsoft.com/office/powerpoint/2010/main" val="426030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6FFC1-FA82-473D-B8AB-92B311C41072}" type="datetime1">
              <a:rPr lang="en-US" smtClean="0"/>
              <a:t>5/20/2024</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A8AD4-4484-4A3F-AE44-03C288D655DD}" type="datetime1">
              <a:rPr lang="en-US" smtClean="0"/>
              <a:t>5/20/2024</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883C2-44DD-4B7D-B3DB-10305C261740}" type="datetime1">
              <a:rPr lang="en-US" smtClean="0"/>
              <a:t>5/20/2024</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3C7305-52F7-49BC-B3BF-7194D70178C1}" type="datetime1">
              <a:rPr lang="en-US" smtClean="0"/>
              <a:t>5/20/2024</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0E0B9-6FAF-403E-9F15-136A38E3D574}" type="datetime1">
              <a:rPr lang="en-US" smtClean="0"/>
              <a:t>5/20/2024</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640BB-99B6-416B-88F7-D6870326FA0F}" type="datetime1">
              <a:rPr lang="en-US" smtClean="0"/>
              <a:t>5/20/2024</a:t>
            </a:fld>
            <a:endParaRPr lang="en-US"/>
          </a:p>
        </p:txBody>
      </p:sp>
      <p:sp>
        <p:nvSpPr>
          <p:cNvPr id="6" name="Footer Placeholder 5"/>
          <p:cNvSpPr>
            <a:spLocks noGrp="1"/>
          </p:cNvSpPr>
          <p:nvPr>
            <p:ph type="ftr" sz="quarter" idx="11"/>
          </p:nvPr>
        </p:nvSpPr>
        <p:spPr/>
        <p:txBody>
          <a:bodyPr/>
          <a:lstStyle/>
          <a:p>
            <a:r>
              <a:rPr lang="en-US"/>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0A053-4859-4DC6-A8DC-6431CC4CFD73}" type="datetime1">
              <a:rPr lang="en-US" smtClean="0"/>
              <a:t>5/20/2024</a:t>
            </a:fld>
            <a:endParaRPr lang="en-US"/>
          </a:p>
        </p:txBody>
      </p:sp>
      <p:sp>
        <p:nvSpPr>
          <p:cNvPr id="8" name="Footer Placeholder 7"/>
          <p:cNvSpPr>
            <a:spLocks noGrp="1"/>
          </p:cNvSpPr>
          <p:nvPr>
            <p:ph type="ftr" sz="quarter" idx="11"/>
          </p:nvPr>
        </p:nvSpPr>
        <p:spPr/>
        <p:txBody>
          <a:bodyPr/>
          <a:lstStyle/>
          <a:p>
            <a:r>
              <a:rPr lang="en-US"/>
              <a:t>Maine Department of Health and Human Services</a:t>
            </a:r>
          </a:p>
        </p:txBody>
      </p:sp>
      <p:sp>
        <p:nvSpPr>
          <p:cNvPr id="9" name="Slide Number Placeholder 8"/>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D6E0B-A923-4CE2-8E84-A05641F4546A}" type="datetime1">
              <a:rPr lang="en-US" smtClean="0"/>
              <a:t>5/20/2024</a:t>
            </a:fld>
            <a:endParaRPr lang="en-US"/>
          </a:p>
        </p:txBody>
      </p:sp>
      <p:sp>
        <p:nvSpPr>
          <p:cNvPr id="4" name="Footer Placeholder 3"/>
          <p:cNvSpPr>
            <a:spLocks noGrp="1"/>
          </p:cNvSpPr>
          <p:nvPr>
            <p:ph type="ftr" sz="quarter" idx="11"/>
          </p:nvPr>
        </p:nvSpPr>
        <p:spPr/>
        <p:txBody>
          <a:bodyPr/>
          <a:lstStyle/>
          <a:p>
            <a:r>
              <a:rPr lang="en-US"/>
              <a:t>Maine Department of Health and Human Services</a:t>
            </a:r>
          </a:p>
        </p:txBody>
      </p:sp>
      <p:sp>
        <p:nvSpPr>
          <p:cNvPr id="5" name="Slide Number Placeholder 4"/>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70A87-BAE6-4D5D-86DF-3F13CB3AEEA6}" type="datetime1">
              <a:rPr lang="en-US" smtClean="0"/>
              <a:t>5/20/2024</a:t>
            </a:fld>
            <a:endParaRPr lang="en-US"/>
          </a:p>
        </p:txBody>
      </p:sp>
      <p:sp>
        <p:nvSpPr>
          <p:cNvPr id="3" name="Footer Placeholder 2"/>
          <p:cNvSpPr>
            <a:spLocks noGrp="1"/>
          </p:cNvSpPr>
          <p:nvPr>
            <p:ph type="ftr" sz="quarter" idx="11"/>
          </p:nvPr>
        </p:nvSpPr>
        <p:spPr/>
        <p:txBody>
          <a:bodyPr/>
          <a:lstStyle/>
          <a:p>
            <a:r>
              <a:rPr lang="en-US"/>
              <a:t>Maine Department of Health and Human Services</a:t>
            </a:r>
          </a:p>
        </p:txBody>
      </p:sp>
      <p:sp>
        <p:nvSpPr>
          <p:cNvPr id="4" name="Slide Number Placeholder 3"/>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ADEC63-C81A-4615-9583-045C5499212E}" type="datetime1">
              <a:rPr lang="en-US" smtClean="0"/>
              <a:t>5/20/2024</a:t>
            </a:fld>
            <a:endParaRPr lang="en-US"/>
          </a:p>
        </p:txBody>
      </p:sp>
      <p:sp>
        <p:nvSpPr>
          <p:cNvPr id="6" name="Footer Placeholder 5"/>
          <p:cNvSpPr>
            <a:spLocks noGrp="1"/>
          </p:cNvSpPr>
          <p:nvPr>
            <p:ph type="ftr" sz="quarter" idx="11"/>
          </p:nvPr>
        </p:nvSpPr>
        <p:spPr/>
        <p:txBody>
          <a:bodyPr/>
          <a:lstStyle/>
          <a:p>
            <a:r>
              <a:rPr lang="en-US"/>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0A2C0-A722-4512-AD22-3A6B340CC446}" type="datetime1">
              <a:rPr lang="en-US" smtClean="0"/>
              <a:t>5/20/2024</a:t>
            </a:fld>
            <a:endParaRPr lang="en-US"/>
          </a:p>
        </p:txBody>
      </p:sp>
      <p:sp>
        <p:nvSpPr>
          <p:cNvPr id="6" name="Footer Placeholder 5"/>
          <p:cNvSpPr>
            <a:spLocks noGrp="1"/>
          </p:cNvSpPr>
          <p:nvPr>
            <p:ph type="ftr" sz="quarter" idx="11"/>
          </p:nvPr>
        </p:nvSpPr>
        <p:spPr/>
        <p:txBody>
          <a:bodyPr/>
          <a:lstStyle/>
          <a:p>
            <a:r>
              <a:rPr lang="en-US"/>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E651-5E7C-447B-8E63-5B75A8F360CB}" type="datetime1">
              <a:rPr lang="en-US" smtClean="0"/>
              <a:t>5/20/2024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Maine Department of Health and Human Services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2BC9-63B1-475F-82C3-3D3DE5316FF5}" type="slidenum">
              <a:rPr lang="en-US" smtClean="0"/>
              <a:t>‹#›</a:t>
            </a:fld>
            <a:endParaRPr lang="en-US"/>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s://www.liveandworkinmaine.com/healthcare-jobs-in-maine/" TargetMode="External"/><Relationship Id="rId1" Type="http://schemas.openxmlformats.org/officeDocument/2006/relationships/slideLayout" Target="../slideLayouts/slideLayout2.xml"/><Relationship Id="rId6" Type="http://schemas.openxmlformats.org/officeDocument/2006/relationships/hyperlink" Target="https://caringforme.org/real-stories/" TargetMode="External"/><Relationship Id="rId5" Type="http://schemas.openxmlformats.org/officeDocument/2006/relationships/image" Target="../media/image10.png"/><Relationship Id="rId4" Type="http://schemas.openxmlformats.org/officeDocument/2006/relationships/hyperlink" Target="https://www.maineombudsman.org/DirectCareSuppor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1" cy="2317072"/>
          </a:xfrm>
          <a:solidFill>
            <a:srgbClr val="004D80"/>
          </a:solidFill>
        </p:spPr>
        <p:txBody>
          <a:bodyPr>
            <a:noAutofit/>
          </a:bodyPr>
          <a:lstStyle/>
          <a:p>
            <a:br>
              <a:rPr lang="en-US" sz="3600" dirty="0">
                <a:solidFill>
                  <a:schemeClr val="bg1"/>
                </a:solidFill>
                <a:latin typeface="Times New Roman" panose="02020603050405020304" pitchFamily="18" charset="0"/>
                <a:cs typeface="Times New Roman" panose="02020603050405020304" pitchFamily="18" charset="0"/>
              </a:rPr>
            </a:br>
            <a:br>
              <a:rPr lang="en-US" sz="3600" dirty="0">
                <a:solidFill>
                  <a:schemeClr val="bg1"/>
                </a:solidFill>
                <a:latin typeface="Times New Roman" panose="02020603050405020304" pitchFamily="18" charset="0"/>
                <a:cs typeface="Times New Roman" panose="02020603050405020304" pitchFamily="18" charset="0"/>
              </a:rPr>
            </a:br>
            <a:br>
              <a:rPr lang="en-US" sz="3600" dirty="0">
                <a:solidFill>
                  <a:schemeClr val="bg1"/>
                </a:solidFill>
                <a:latin typeface="Times New Roman" panose="02020603050405020304" pitchFamily="18" charset="0"/>
                <a:cs typeface="Times New Roman" panose="02020603050405020304" pitchFamily="18" charset="0"/>
              </a:rPr>
            </a:br>
            <a:r>
              <a:rPr lang="en-US" sz="4200" b="1" dirty="0">
                <a:solidFill>
                  <a:schemeClr val="bg1"/>
                </a:solidFill>
                <a:latin typeface="Times New Roman" panose="02020603050405020304" pitchFamily="18" charset="0"/>
                <a:cs typeface="Times New Roman" panose="02020603050405020304" pitchFamily="18" charset="0"/>
              </a:rPr>
              <a:t>Advancing Policy for Older Mainers</a:t>
            </a:r>
            <a:br>
              <a:rPr lang="en-US" sz="36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31</a:t>
            </a:r>
            <a:r>
              <a:rPr lang="en-US" sz="4000" baseline="30000" dirty="0">
                <a:solidFill>
                  <a:schemeClr val="bg1"/>
                </a:solidFill>
                <a:latin typeface="Times New Roman" panose="02020603050405020304" pitchFamily="18" charset="0"/>
                <a:cs typeface="Times New Roman" panose="02020603050405020304" pitchFamily="18" charset="0"/>
              </a:rPr>
              <a:t>st</a:t>
            </a:r>
            <a:r>
              <a:rPr lang="en-US" sz="4000" dirty="0">
                <a:solidFill>
                  <a:schemeClr val="bg1"/>
                </a:solidFill>
                <a:latin typeface="Times New Roman" panose="02020603050405020304" pitchFamily="18" charset="0"/>
                <a:cs typeface="Times New Roman" panose="02020603050405020304" pitchFamily="18" charset="0"/>
              </a:rPr>
              <a:t> Maine Geriatrics Conference </a:t>
            </a:r>
            <a:br>
              <a:rPr lang="en-US" sz="4000" dirty="0">
                <a:solidFill>
                  <a:schemeClr val="bg1"/>
                </a:solidFill>
                <a:latin typeface="Times New Roman" panose="02020603050405020304" pitchFamily="18" charset="0"/>
                <a:cs typeface="Times New Roman" panose="02020603050405020304" pitchFamily="18" charset="0"/>
              </a:rPr>
            </a:br>
            <a:br>
              <a:rPr lang="en-US" sz="3600" dirty="0">
                <a:solidFill>
                  <a:schemeClr val="bg1"/>
                </a:solidFill>
                <a:latin typeface="Times New Roman" panose="02020603050405020304" pitchFamily="18" charset="0"/>
                <a:cs typeface="Times New Roman" panose="02020603050405020304" pitchFamily="18" charset="0"/>
              </a:rPr>
            </a:br>
            <a:br>
              <a:rPr lang="en-US" sz="3600" dirty="0">
                <a:solidFill>
                  <a:schemeClr val="bg1"/>
                </a:solidFill>
                <a:latin typeface="Times New Roman" panose="02020603050405020304" pitchFamily="18" charset="0"/>
                <a:cs typeface="Times New Roman" panose="02020603050405020304" pitchFamily="18" charset="0"/>
              </a:rPr>
            </a:b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72861" y="2697018"/>
            <a:ext cx="8424909" cy="3996745"/>
          </a:xfrm>
        </p:spPr>
        <p:txBody>
          <a:bodyPr vert="horz" lIns="91440" tIns="45720" rIns="91440" bIns="45720" rtlCol="0" anchor="t">
            <a:noAutofit/>
          </a:bodyPr>
          <a:lstStyle/>
          <a:p>
            <a:pPr>
              <a:spcBef>
                <a:spcPts val="600"/>
              </a:spcBef>
            </a:pPr>
            <a:r>
              <a:rPr lang="en-US" dirty="0">
                <a:latin typeface="Times New Roman"/>
                <a:cs typeface="Times New Roman"/>
              </a:rPr>
              <a:t>Jeanne Lambrew, PhD</a:t>
            </a:r>
          </a:p>
          <a:p>
            <a:pPr>
              <a:spcBef>
                <a:spcPts val="600"/>
              </a:spcBef>
            </a:pPr>
            <a:r>
              <a:rPr lang="en-US" sz="3000" dirty="0">
                <a:latin typeface="Times New Roman" panose="02020603050405020304" pitchFamily="18" charset="0"/>
                <a:cs typeface="Times New Roman" panose="02020603050405020304" pitchFamily="18" charset="0"/>
              </a:rPr>
              <a:t>Commissioner</a:t>
            </a:r>
          </a:p>
          <a:p>
            <a:pPr>
              <a:spcBef>
                <a:spcPts val="600"/>
              </a:spcBef>
            </a:pPr>
            <a:r>
              <a:rPr lang="en-US" sz="2800" dirty="0">
                <a:latin typeface="Times New Roman" panose="02020603050405020304" pitchFamily="18" charset="0"/>
                <a:cs typeface="Times New Roman" panose="02020603050405020304" pitchFamily="18" charset="0"/>
              </a:rPr>
              <a:t>Maine Department of Health and Human Services</a:t>
            </a:r>
          </a:p>
          <a:p>
            <a:pPr>
              <a:spcBef>
                <a:spcPts val="600"/>
              </a:spcBef>
            </a:pPr>
            <a:r>
              <a:rPr lang="en-US" sz="2800" dirty="0">
                <a:latin typeface="Times New Roman"/>
                <a:cs typeface="Times New Roman"/>
              </a:rPr>
              <a:t>May 24, 2024</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229" y="4876800"/>
            <a:ext cx="1515539" cy="1515539"/>
          </a:xfrm>
          <a:prstGeom prst="rect">
            <a:avLst/>
          </a:prstGeom>
        </p:spPr>
      </p:pic>
    </p:spTree>
    <p:custDataLst>
      <p:tags r:id="rId1"/>
    </p:custDataLst>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378" y="-153888"/>
            <a:ext cx="9153378"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Caregiver Supports: Respite for ME</a:t>
            </a:r>
            <a:endParaRPr lang="en-US" sz="10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10</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6" name="TextBox 5">
            <a:extLst>
              <a:ext uri="{FF2B5EF4-FFF2-40B4-BE49-F238E27FC236}">
                <a16:creationId xmlns:a16="http://schemas.microsoft.com/office/drawing/2014/main" id="{54FDAEB6-2656-D466-979D-0815EB0DBB30}"/>
              </a:ext>
            </a:extLst>
          </p:cNvPr>
          <p:cNvSpPr txBox="1"/>
          <p:nvPr/>
        </p:nvSpPr>
        <p:spPr>
          <a:xfrm>
            <a:off x="286327" y="905232"/>
            <a:ext cx="8224982" cy="566308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Funded through the Governor’s Maine Jobs &amp; Recovery Plan</a:t>
            </a:r>
          </a:p>
          <a:p>
            <a:pPr marL="285750" indent="-28575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Launched as a pilot program in October 2022</a:t>
            </a:r>
          </a:p>
          <a:p>
            <a:pPr marL="285750" indent="-28575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Provides grants for unpaid family caregivers providing care to loved ones at home </a:t>
            </a:r>
          </a:p>
          <a:p>
            <a:pPr marL="285750" indent="-28575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Year 1 results at $2,000 per grant:</a:t>
            </a:r>
          </a:p>
          <a:p>
            <a:pPr marL="805221"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50% of caregivers had lower overall burden scores.</a:t>
            </a:r>
          </a:p>
          <a:p>
            <a:pPr marL="805221"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Negative impacts on job performance decreased by 16%</a:t>
            </a:r>
          </a:p>
          <a:p>
            <a:pPr marL="805221"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High financial strain decreased by 13%.</a:t>
            </a:r>
          </a:p>
          <a:p>
            <a:pPr marL="800100"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339 family caregivers served </a:t>
            </a:r>
          </a:p>
          <a:p>
            <a:pPr marL="800100"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$541k in grant funds expended</a:t>
            </a:r>
          </a:p>
          <a:p>
            <a:pPr marL="285750" indent="-285750">
              <a:buFont typeface="Arial" panose="020B0604020202020204" pitchFamily="34" charset="0"/>
              <a:buChar char="•"/>
            </a:pPr>
            <a:endParaRPr lang="en-US" sz="1000" dirty="0">
              <a:latin typeface="Times New Roman"/>
              <a:cs typeface="Times New Roman"/>
            </a:endParaRPr>
          </a:p>
          <a:p>
            <a:pPr marL="285750" indent="-285750">
              <a:buFont typeface="Arial" panose="020B0604020202020204" pitchFamily="34" charset="0"/>
              <a:buChar char="•"/>
            </a:pPr>
            <a:r>
              <a:rPr lang="en-US" sz="2400" dirty="0">
                <a:latin typeface="Times New Roman"/>
                <a:cs typeface="Times New Roman"/>
              </a:rPr>
              <a:t>Year 2 results (as of May 1, 2024) at $5,171 per grant:</a:t>
            </a:r>
          </a:p>
          <a:p>
            <a:pPr marL="800100" lvl="1" indent="-342900">
              <a:buFont typeface="Courier New" panose="02070309020205020404" pitchFamily="49" charset="0"/>
              <a:buChar char="o"/>
            </a:pPr>
            <a:r>
              <a:rPr lang="en-US" sz="2000" dirty="0">
                <a:latin typeface="Times New Roman"/>
                <a:cs typeface="Times New Roman"/>
              </a:rPr>
              <a:t>572 family caregivers served</a:t>
            </a:r>
          </a:p>
          <a:p>
            <a:pPr marL="800100" lvl="1" indent="-342900">
              <a:buFont typeface="Courier New" panose="02070309020205020404" pitchFamily="49" charset="0"/>
              <a:buChar char="o"/>
            </a:pPr>
            <a:r>
              <a:rPr lang="en-US" sz="2000" dirty="0">
                <a:latin typeface="Times New Roman"/>
                <a:cs typeface="Times New Roman"/>
              </a:rPr>
              <a:t>$1.16m in grant funds expended</a:t>
            </a:r>
          </a:p>
          <a:p>
            <a:pPr marL="800100" lvl="1" indent="-342900">
              <a:buFont typeface="Courier New" panose="02070309020205020404" pitchFamily="49" charset="0"/>
              <a:buChar char="o"/>
            </a:pPr>
            <a:r>
              <a:rPr lang="en-US" sz="2000" dirty="0">
                <a:latin typeface="Times New Roman"/>
                <a:cs typeface="Times New Roman"/>
              </a:rPr>
              <a:t>Caregiver outcomes pending </a:t>
            </a:r>
          </a:p>
          <a:p>
            <a:endParaRPr lang="en-US" dirty="0"/>
          </a:p>
        </p:txBody>
      </p:sp>
    </p:spTree>
    <p:custDataLst>
      <p:tags r:id="rId1"/>
    </p:custDataLst>
    <p:extLst>
      <p:ext uri="{BB962C8B-B14F-4D97-AF65-F5344CB8AC3E}">
        <p14:creationId xmlns:p14="http://schemas.microsoft.com/office/powerpoint/2010/main" val="416812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BA50-CD0C-49BF-99AE-B3E4F492036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 Box 5"/>
          <p:cNvSpPr txBox="1">
            <a:spLocks noGrp="1" noChangeArrowheads="1"/>
          </p:cNvSpPr>
          <p:nvPr>
            <p:ph type="title" idx="4294967295"/>
          </p:nvPr>
        </p:nvSpPr>
        <p:spPr bwMode="auto">
          <a:xfrm>
            <a:off x="0" y="-30778"/>
            <a:ext cx="9153378" cy="954107"/>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000" dirty="0">
                <a:solidFill>
                  <a:schemeClr val="bg1"/>
                </a:solidFill>
                <a:latin typeface="Times New Roman" panose="02020603050405020304" pitchFamily="18" charset="0"/>
                <a:cs typeface="Times New Roman" panose="02020603050405020304" pitchFamily="18" charset="0"/>
              </a:rPr>
            </a:b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Caregiver Support</a:t>
            </a:r>
            <a:r>
              <a:rPr lang="en-US" sz="3600" dirty="0">
                <a:solidFill>
                  <a:schemeClr val="bg1"/>
                </a:solidFill>
                <a:latin typeface="Times New Roman" panose="02020603050405020304" pitchFamily="18" charset="0"/>
                <a:cs typeface="Times New Roman" panose="02020603050405020304" pitchFamily="18" charset="0"/>
              </a:rPr>
              <a:t>s: TCARE</a:t>
            </a:r>
            <a:endPar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433887" y="1108208"/>
            <a:ext cx="8252913" cy="517064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TCARE® is the Tailored Caregiver Assessment and Referral care management protocol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Grounded in Caregiver Identity Theory and is designed to identify measures of caregiver burden and stress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TCARE® measures:</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Identity Discrepancy </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Intention to Place</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Relationship Burden</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Objective Burden</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Stress Burden</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Depression</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Uplifts</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TCARE® has been incorporated for caregivers participating in the Respite for ME Grants pilot program and will be used more broadly in the future</a:t>
            </a:r>
          </a:p>
        </p:txBody>
      </p:sp>
    </p:spTree>
    <p:extLst>
      <p:ext uri="{BB962C8B-B14F-4D97-AF65-F5344CB8AC3E}">
        <p14:creationId xmlns:p14="http://schemas.microsoft.com/office/powerpoint/2010/main" val="413098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39602"/>
            <a:ext cx="8839200" cy="4769697"/>
          </a:xfrm>
        </p:spPr>
        <p:txBody>
          <a:bodyPr vert="horz" lIns="91440" tIns="45720" rIns="91440" bIns="45720" rtlCol="0" anchor="t">
            <a:noAutofit/>
          </a:bodyPr>
          <a:lstStyle/>
          <a:p>
            <a:pPr lvl="1">
              <a:spcBef>
                <a:spcPts val="0"/>
              </a:spcBef>
              <a:buFont typeface="Arial" panose="020B0604020202020204" pitchFamily="34" charset="0"/>
              <a:buChar char="•"/>
              <a:defRPr/>
            </a:pPr>
            <a:r>
              <a:rPr lang="en-US" sz="2400" dirty="0">
                <a:latin typeface="Times New Roman"/>
                <a:cs typeface="Times New Roman"/>
              </a:rPr>
              <a:t>Developing pilot initiative for licensed Maine-based Adult Day Centers to improve access to Adult Day Services </a:t>
            </a:r>
          </a:p>
          <a:p>
            <a:pPr lvl="1">
              <a:spcBef>
                <a:spcPts val="0"/>
              </a:spcBef>
              <a:buFont typeface="Arial" panose="020B0604020202020204" pitchFamily="34" charset="0"/>
              <a:buChar char="•"/>
              <a:defRPr/>
            </a:pPr>
            <a:endParaRPr lang="en-US" sz="1000" dirty="0">
              <a:latin typeface="Times New Roman"/>
              <a:cs typeface="Times New Roman"/>
            </a:endParaRPr>
          </a:p>
          <a:p>
            <a:pPr lvl="1">
              <a:spcBef>
                <a:spcPts val="0"/>
              </a:spcBef>
              <a:buFont typeface="Arial" panose="020B0604020202020204" pitchFamily="34" charset="0"/>
              <a:buChar char="•"/>
              <a:defRPr/>
            </a:pPr>
            <a:r>
              <a:rPr lang="en-US" sz="2400" dirty="0">
                <a:latin typeface="Times New Roman"/>
                <a:cs typeface="Times New Roman"/>
              </a:rPr>
              <a:t>Pilots must address one of three areas of focus: </a:t>
            </a:r>
          </a:p>
          <a:p>
            <a:pPr marL="1427163" lvl="2" indent="-512763">
              <a:spcBef>
                <a:spcPts val="0"/>
              </a:spcBef>
              <a:buFont typeface="Courier New" panose="02070309020205020404" pitchFamily="49" charset="0"/>
              <a:buChar char="o"/>
              <a:defRPr/>
            </a:pPr>
            <a:r>
              <a:rPr lang="en-US" sz="2000" dirty="0">
                <a:latin typeface="Times New Roman" panose="02020603050405020304" pitchFamily="18" charset="0"/>
                <a:cs typeface="Times New Roman" panose="02020603050405020304" pitchFamily="18" charset="0"/>
              </a:rPr>
              <a:t>Enhancing person-centered programming </a:t>
            </a:r>
          </a:p>
          <a:p>
            <a:pPr marL="1427163" lvl="2" indent="-512763">
              <a:spcBef>
                <a:spcPts val="0"/>
              </a:spcBef>
              <a:buFont typeface="Courier New" panose="02070309020205020404" pitchFamily="49" charset="0"/>
              <a:buChar char="o"/>
              <a:defRPr/>
            </a:pPr>
            <a:r>
              <a:rPr lang="en-US" sz="2000" dirty="0">
                <a:latin typeface="Times New Roman" panose="02020603050405020304" pitchFamily="18" charset="0"/>
                <a:cs typeface="Times New Roman" panose="02020603050405020304" pitchFamily="18" charset="0"/>
              </a:rPr>
              <a:t>Improving access to Adult Day Services </a:t>
            </a:r>
          </a:p>
          <a:p>
            <a:pPr marL="1427163" lvl="2" indent="-512763">
              <a:spcBef>
                <a:spcPts val="0"/>
              </a:spcBef>
              <a:buFont typeface="Courier New" panose="02070309020205020404" pitchFamily="49" charset="0"/>
              <a:buChar char="o"/>
              <a:defRPr/>
            </a:pPr>
            <a:r>
              <a:rPr lang="en-US" sz="2000" dirty="0">
                <a:latin typeface="Times New Roman" panose="02020603050405020304" pitchFamily="18" charset="0"/>
                <a:cs typeface="Times New Roman" panose="02020603050405020304" pitchFamily="18" charset="0"/>
              </a:rPr>
              <a:t>Increasing Adult Day Service utilization</a:t>
            </a:r>
          </a:p>
          <a:p>
            <a:pPr marL="914400" lvl="2" indent="0">
              <a:spcBef>
                <a:spcPts val="0"/>
              </a:spcBef>
              <a:buNone/>
              <a:defRPr/>
            </a:pPr>
            <a:endParaRPr lang="en-US" sz="1000" dirty="0">
              <a:latin typeface="Times New Roman" panose="02020603050405020304" pitchFamily="18" charset="0"/>
              <a:cs typeface="Times New Roman" panose="02020603050405020304" pitchFamily="18" charset="0"/>
            </a:endParaRPr>
          </a:p>
          <a:p>
            <a:pPr lvl="1">
              <a:spcBef>
                <a:spcPts val="0"/>
              </a:spcBef>
              <a:buFont typeface="Arial" panose="020B0604020202020204" pitchFamily="34" charset="0"/>
              <a:buChar char="•"/>
              <a:defRPr/>
            </a:pPr>
            <a:r>
              <a:rPr lang="en-US" sz="2400" dirty="0">
                <a:latin typeface="Times New Roman"/>
                <a:cs typeface="Times New Roman"/>
              </a:rPr>
              <a:t>Rebrand and market to promote the benefits of Adult Day Services for caregivers and eligible individuals</a:t>
            </a:r>
          </a:p>
        </p:txBody>
      </p:sp>
      <p:sp>
        <p:nvSpPr>
          <p:cNvPr id="4" name="Text Box 5"/>
          <p:cNvSpPr txBox="1">
            <a:spLocks noChangeArrowheads="1"/>
          </p:cNvSpPr>
          <p:nvPr/>
        </p:nvSpPr>
        <p:spPr bwMode="auto">
          <a:xfrm>
            <a:off x="0" y="-76944"/>
            <a:ext cx="9153378" cy="104644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Caregiver Supports: Adult Day </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12</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Tree>
    <p:extLst>
      <p:ext uri="{BB962C8B-B14F-4D97-AF65-F5344CB8AC3E}">
        <p14:creationId xmlns:p14="http://schemas.microsoft.com/office/powerpoint/2010/main" val="195487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105079"/>
            <a:ext cx="9153378" cy="1600438"/>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Caregiver Supports:</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Mental Health First Aid and Family to Family</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13</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FE9B55E5-A36A-D980-529A-F127F71DAB12}"/>
              </a:ext>
            </a:extLst>
          </p:cNvPr>
          <p:cNvSpPr>
            <a:spLocks noGrp="1"/>
          </p:cNvSpPr>
          <p:nvPr>
            <p:ph idx="1"/>
          </p:nvPr>
        </p:nvSpPr>
        <p:spPr>
          <a:xfrm>
            <a:off x="223981" y="1581839"/>
            <a:ext cx="8229600" cy="4525963"/>
          </a:xfrm>
        </p:spPr>
        <p:txBody>
          <a:bodyPr>
            <a:noAutofit/>
          </a:bodyPr>
          <a:lstStyle/>
          <a:p>
            <a:pPr>
              <a:spcBef>
                <a:spcPts val="0"/>
              </a:spcBef>
            </a:pPr>
            <a:r>
              <a:rPr lang="en-US" sz="2400" dirty="0">
                <a:effectLst/>
                <a:latin typeface="Times New Roman" panose="02020603050405020304" pitchFamily="18" charset="0"/>
                <a:ea typeface="Century Gothic" panose="020B0502020202020204" pitchFamily="34" charset="0"/>
                <a:cs typeface="Times New Roman" panose="02020603050405020304" pitchFamily="18" charset="0"/>
              </a:rPr>
              <a:t>Contracted with the National Alliance of Mental Illness (NAMI) Maine to deliver two national best-practice education programs: Mental Health First Aid (MHFA) and Family to Family(F2F)</a:t>
            </a:r>
          </a:p>
          <a:p>
            <a:pPr>
              <a:spcBef>
                <a:spcPts val="0"/>
              </a:spcBef>
            </a:pPr>
            <a:endParaRPr lang="en-US" sz="1000" dirty="0">
              <a:effectLst/>
              <a:latin typeface="Times New Roman" panose="02020603050405020304" pitchFamily="18" charset="0"/>
              <a:ea typeface="Century Gothic" panose="020B0502020202020204" pitchFamily="34" charset="0"/>
              <a:cs typeface="Times New Roman" panose="02020603050405020304" pitchFamily="18" charset="0"/>
            </a:endParaRPr>
          </a:p>
          <a:p>
            <a:pPr>
              <a:spcBef>
                <a:spcPts val="0"/>
              </a:spcBef>
            </a:pPr>
            <a:r>
              <a:rPr lang="en-US" sz="2400" dirty="0">
                <a:latin typeface="Times New Roman" panose="02020603050405020304" pitchFamily="18" charset="0"/>
                <a:ea typeface="Century Gothic" panose="020B0502020202020204" pitchFamily="34" charset="0"/>
                <a:cs typeface="Times New Roman" panose="02020603050405020304" pitchFamily="18" charset="0"/>
              </a:rPr>
              <a:t>F</a:t>
            </a:r>
            <a:r>
              <a:rPr lang="en-US" sz="2400" dirty="0">
                <a:effectLst/>
                <a:latin typeface="Times New Roman" panose="02020603050405020304" pitchFamily="18" charset="0"/>
                <a:ea typeface="Century Gothic" panose="020B0502020202020204" pitchFamily="34" charset="0"/>
                <a:cs typeface="Times New Roman" panose="02020603050405020304" pitchFamily="18" charset="0"/>
              </a:rPr>
              <a:t>ocuses on providing strategies and tools to family and/or formal caregivers supporting adults living with physical disabilities and mental health challenges</a:t>
            </a:r>
          </a:p>
          <a:p>
            <a:pPr>
              <a:spcBef>
                <a:spcPts val="0"/>
              </a:spcBef>
            </a:pPr>
            <a:endParaRPr lang="en-US" sz="1000" dirty="0">
              <a:latin typeface="Times New Roman" panose="02020603050405020304" pitchFamily="18" charset="0"/>
              <a:ea typeface="Century Gothic" panose="020B0502020202020204" pitchFamily="34" charset="0"/>
              <a:cs typeface="Times New Roman" panose="02020603050405020304" pitchFamily="18" charset="0"/>
            </a:endParaRPr>
          </a:p>
          <a:p>
            <a:pPr>
              <a:spcBef>
                <a:spcPts val="0"/>
              </a:spcBef>
            </a:pPr>
            <a:r>
              <a:rPr lang="en-US" sz="2400" dirty="0">
                <a:latin typeface="Times New Roman" panose="02020603050405020304" pitchFamily="18" charset="0"/>
                <a:ea typeface="Century Gothic" panose="020B0502020202020204" pitchFamily="34" charset="0"/>
                <a:cs typeface="Times New Roman" panose="02020603050405020304" pitchFamily="18" charset="0"/>
              </a:rPr>
              <a:t>Completed 9 sessions to a total of 71 caregivers since May 2023</a:t>
            </a:r>
          </a:p>
          <a:p>
            <a:pPr>
              <a:spcBef>
                <a:spcPts val="0"/>
              </a:spcBef>
            </a:pPr>
            <a:endParaRPr lang="en-US" sz="1000" dirty="0">
              <a:effectLst/>
              <a:latin typeface="Times New Roman" panose="02020603050405020304" pitchFamily="18" charset="0"/>
              <a:ea typeface="Century Gothic" panose="020B0502020202020204" pitchFamily="34" charset="0"/>
              <a:cs typeface="Times New Roman" panose="02020603050405020304" pitchFamily="18" charset="0"/>
            </a:endParaRPr>
          </a:p>
          <a:p>
            <a:pPr>
              <a:spcBef>
                <a:spcPts val="0"/>
              </a:spcBef>
            </a:pPr>
            <a:r>
              <a:rPr lang="en-US" sz="2400" dirty="0">
                <a:effectLst/>
                <a:latin typeface="Times New Roman" panose="02020603050405020304" pitchFamily="18" charset="0"/>
                <a:ea typeface="Century Gothic" panose="020B0502020202020204" pitchFamily="34" charset="0"/>
                <a:cs typeface="Times New Roman" panose="02020603050405020304" pitchFamily="18" charset="0"/>
              </a:rPr>
              <a:t>Training will continu</a:t>
            </a:r>
            <a:r>
              <a:rPr lang="en-US" sz="2400" dirty="0">
                <a:latin typeface="Times New Roman" panose="02020603050405020304" pitchFamily="18" charset="0"/>
                <a:ea typeface="Century Gothic" panose="020B0502020202020204" pitchFamily="34" charset="0"/>
                <a:cs typeface="Times New Roman" panose="02020603050405020304" pitchFamily="18" charset="0"/>
              </a:rPr>
              <a:t>e quarterly until March 2025</a:t>
            </a:r>
            <a:endParaRPr lang="en-US" sz="2400" dirty="0">
              <a:effectLst/>
              <a:latin typeface="Times New Roman" panose="02020603050405020304" pitchFamily="18"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57100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070" y="-26086"/>
            <a:ext cx="9116655"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a:cs typeface="Times New Roman"/>
            </a:endParaRPr>
          </a:p>
          <a:p>
            <a:pPr algn="ctr" eaLnBrk="1" hangingPunct="1"/>
            <a:r>
              <a:rPr lang="en-US" sz="3600" dirty="0">
                <a:solidFill>
                  <a:schemeClr val="bg1"/>
                </a:solidFill>
                <a:latin typeface="Times New Roman"/>
                <a:cs typeface="Times New Roman"/>
              </a:rPr>
              <a:t>Strengthening Elder Justice</a:t>
            </a:r>
            <a:endParaRPr lang="en-US" sz="3600" dirty="0">
              <a:solidFill>
                <a:schemeClr val="bg1"/>
              </a:solidFill>
              <a:latin typeface="Times New Roman" panose="02020603050405020304" pitchFamily="18" charset="0"/>
              <a:cs typeface="Times New Roman" panose="02020603050405020304" pitchFamily="18" charset="0"/>
            </a:endParaRPr>
          </a:p>
          <a:p>
            <a:pPr algn="ctr"/>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14</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E9B52EAF-D156-0CB6-C8AB-D7E7E32114B3}"/>
              </a:ext>
            </a:extLst>
          </p:cNvPr>
          <p:cNvSpPr>
            <a:spLocks noGrp="1"/>
          </p:cNvSpPr>
          <p:nvPr>
            <p:ph idx="1"/>
          </p:nvPr>
        </p:nvSpPr>
        <p:spPr>
          <a:xfrm>
            <a:off x="111015" y="1100433"/>
            <a:ext cx="8922149" cy="5893127"/>
          </a:xfrm>
        </p:spPr>
        <p:txBody>
          <a:bodyPr vert="horz" lIns="91440" tIns="45720" rIns="91440" bIns="45720" rtlCol="0" anchor="t">
            <a:normAutofit/>
          </a:bodyPr>
          <a:lstStyle/>
          <a:p>
            <a:pPr>
              <a:spcBef>
                <a:spcPts val="0"/>
              </a:spcBef>
            </a:pPr>
            <a:r>
              <a:rPr lang="en-US" sz="2400" dirty="0">
                <a:latin typeface="Times New Roman"/>
                <a:cs typeface="Times New Roman"/>
              </a:rPr>
              <a:t>Provided permanent state funding for Elder Service Connections, operated by Maine Elder Abuse Institute to provide auxiliary supports to older adults in Adult Protective Services (APS) situations and help them make positive changes in their lives</a:t>
            </a:r>
          </a:p>
          <a:p>
            <a:pPr>
              <a:spcBef>
                <a:spcPts val="0"/>
              </a:spcBef>
            </a:pPr>
            <a:endParaRPr lang="en-US" sz="1000" dirty="0">
              <a:latin typeface="Times New Roman"/>
              <a:cs typeface="Times New Roman"/>
            </a:endParaRPr>
          </a:p>
          <a:p>
            <a:pPr>
              <a:spcBef>
                <a:spcPts val="0"/>
              </a:spcBef>
            </a:pPr>
            <a:r>
              <a:rPr lang="en-US" sz="2400" dirty="0">
                <a:latin typeface="Times New Roman"/>
                <a:cs typeface="Times New Roman"/>
              </a:rPr>
              <a:t>Added 10 APS positions, including a dedicated supervisor for the financial exploitation team</a:t>
            </a:r>
          </a:p>
          <a:p>
            <a:pPr>
              <a:spcBef>
                <a:spcPts val="0"/>
              </a:spcBef>
            </a:pPr>
            <a:endParaRPr lang="en-US" sz="1000" dirty="0">
              <a:latin typeface="Times New Roman"/>
              <a:cs typeface="Times New Roman"/>
            </a:endParaRPr>
          </a:p>
          <a:p>
            <a:pPr>
              <a:spcBef>
                <a:spcPts val="0"/>
              </a:spcBef>
            </a:pPr>
            <a:r>
              <a:rPr lang="en-US" sz="2400" dirty="0">
                <a:latin typeface="Times New Roman"/>
                <a:cs typeface="Times New Roman"/>
              </a:rPr>
              <a:t>Reintroduced the annual APS report</a:t>
            </a:r>
          </a:p>
          <a:p>
            <a:pPr>
              <a:spcBef>
                <a:spcPts val="0"/>
              </a:spcBef>
            </a:pPr>
            <a:endParaRPr lang="en-US" sz="1000" dirty="0">
              <a:latin typeface="Times New Roman"/>
              <a:cs typeface="Times New Roman"/>
            </a:endParaRPr>
          </a:p>
          <a:p>
            <a:pPr>
              <a:spcBef>
                <a:spcPts val="0"/>
              </a:spcBef>
            </a:pPr>
            <a:r>
              <a:rPr lang="en-US" sz="2400" dirty="0">
                <a:latin typeface="Times New Roman"/>
                <a:cs typeface="Times New Roman"/>
              </a:rPr>
              <a:t>Adoption of APS rule revisions to, among other improvements, make all substantiated perpetrators subject to listing on the registry (previously only applied to those working in intellectual disability)</a:t>
            </a:r>
          </a:p>
        </p:txBody>
      </p:sp>
    </p:spTree>
    <p:custDataLst>
      <p:tags r:id="rId1"/>
    </p:custDataLst>
    <p:extLst>
      <p:ext uri="{BB962C8B-B14F-4D97-AF65-F5344CB8AC3E}">
        <p14:creationId xmlns:p14="http://schemas.microsoft.com/office/powerpoint/2010/main" val="181329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120465"/>
            <a:ext cx="9153378" cy="1631216"/>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4000" b="1" dirty="0">
                <a:solidFill>
                  <a:schemeClr val="bg1"/>
                </a:solidFill>
                <a:latin typeface="Times New Roman" panose="02020603050405020304" pitchFamily="18" charset="0"/>
                <a:cs typeface="Times New Roman" panose="02020603050405020304" pitchFamily="18" charset="0"/>
              </a:rPr>
              <a:t>3. Long-Term Services and Supports</a:t>
            </a:r>
          </a:p>
          <a:p>
            <a:pPr algn="ctr" eaLnBrk="1" hangingPunct="1"/>
            <a:r>
              <a:rPr lang="en-US" sz="3800" dirty="0">
                <a:solidFill>
                  <a:schemeClr val="bg1"/>
                </a:solidFill>
                <a:latin typeface="Times New Roman" panose="02020603050405020304" pitchFamily="18" charset="0"/>
                <a:cs typeface="Times New Roman" panose="02020603050405020304" pitchFamily="18" charset="0"/>
              </a:rPr>
              <a:t>Strengthening Home Care</a:t>
            </a:r>
          </a:p>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15</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8F0BCE97-69EB-EAF6-3BD3-2A4515354B59}"/>
              </a:ext>
            </a:extLst>
          </p:cNvPr>
          <p:cNvSpPr>
            <a:spLocks noGrp="1"/>
          </p:cNvSpPr>
          <p:nvPr>
            <p:ph idx="1"/>
          </p:nvPr>
        </p:nvSpPr>
        <p:spPr>
          <a:xfrm>
            <a:off x="381000" y="2012949"/>
            <a:ext cx="8229600" cy="4525963"/>
          </a:xfrm>
        </p:spPr>
        <p:txBody>
          <a:bodyPr vert="horz" lIns="91440" tIns="45720" rIns="91440" bIns="45720" rtlCol="0" anchor="t">
            <a:normAutofit/>
          </a:bodyPr>
          <a:lstStyle/>
          <a:p>
            <a:pPr>
              <a:spcBef>
                <a:spcPts val="0"/>
              </a:spcBef>
            </a:pPr>
            <a:r>
              <a:rPr lang="en-US" sz="2600" dirty="0">
                <a:latin typeface="Times New Roman" panose="02020603050405020304" pitchFamily="18" charset="0"/>
                <a:cs typeface="Times New Roman" panose="02020603050405020304" pitchFamily="18" charset="0"/>
              </a:rPr>
              <a:t>State funded home care (Section 63) received sufficient funding to increase enrollment by 50%</a:t>
            </a:r>
          </a:p>
          <a:p>
            <a:pPr>
              <a:spcBef>
                <a:spcPts val="0"/>
              </a:spcBef>
            </a:pPr>
            <a:endParaRPr lang="en-US" sz="1000" dirty="0">
              <a:latin typeface="Times New Roman" panose="02020603050405020304" pitchFamily="18" charset="0"/>
              <a:cs typeface="Times New Roman" panose="02020603050405020304" pitchFamily="18" charset="0"/>
            </a:endParaRPr>
          </a:p>
          <a:p>
            <a:pPr>
              <a:spcBef>
                <a:spcPts val="0"/>
              </a:spcBef>
            </a:pPr>
            <a:r>
              <a:rPr lang="en-US" sz="2600" dirty="0" err="1">
                <a:latin typeface="Times New Roman" panose="02020603050405020304" pitchFamily="18" charset="0"/>
                <a:cs typeface="Times New Roman" panose="02020603050405020304" pitchFamily="18" charset="0"/>
              </a:rPr>
              <a:t>MaineCare</a:t>
            </a:r>
            <a:r>
              <a:rPr lang="en-US" sz="2600" dirty="0">
                <a:latin typeface="Times New Roman" panose="02020603050405020304" pitchFamily="18" charset="0"/>
                <a:cs typeface="Times New Roman" panose="02020603050405020304" pitchFamily="18" charset="0"/>
              </a:rPr>
              <a:t> home care programs have also expanded although one of those programs (Section 96) is currently constrained by service coordination capacity</a:t>
            </a:r>
          </a:p>
          <a:p>
            <a:pPr>
              <a:spcBef>
                <a:spcPts val="0"/>
              </a:spcBef>
            </a:pPr>
            <a:endParaRPr lang="en-US" sz="1000" dirty="0">
              <a:latin typeface="Times New Roman" panose="02020603050405020304" pitchFamily="18" charset="0"/>
              <a:cs typeface="Times New Roman" panose="02020603050405020304" pitchFamily="18" charset="0"/>
            </a:endParaRPr>
          </a:p>
          <a:p>
            <a:pPr>
              <a:spcBef>
                <a:spcPts val="0"/>
              </a:spcBef>
            </a:pPr>
            <a:r>
              <a:rPr lang="en-US" sz="2600" dirty="0">
                <a:latin typeface="Times New Roman" panose="02020603050405020304" pitchFamily="18" charset="0"/>
                <a:cs typeface="Times New Roman" panose="02020603050405020304" pitchFamily="18" charset="0"/>
              </a:rPr>
              <a:t>Implementing this summer the Department’s proposal to license personal care agencies to improve quality, person-centeredness, and consistency of care</a:t>
            </a:r>
          </a:p>
        </p:txBody>
      </p:sp>
    </p:spTree>
    <p:extLst>
      <p:ext uri="{BB962C8B-B14F-4D97-AF65-F5344CB8AC3E}">
        <p14:creationId xmlns:p14="http://schemas.microsoft.com/office/powerpoint/2010/main" val="110153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3580"/>
            <a:ext cx="9153378"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a:cs typeface="Times New Roman"/>
              </a:rPr>
              <a:t>Expanding Enrollment in Home Care</a:t>
            </a:r>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16</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graphicFrame>
        <p:nvGraphicFramePr>
          <p:cNvPr id="3" name="Content Placeholder 2">
            <a:extLst>
              <a:ext uri="{FF2B5EF4-FFF2-40B4-BE49-F238E27FC236}">
                <a16:creationId xmlns:a16="http://schemas.microsoft.com/office/drawing/2014/main" id="{8790E337-BB8C-04F0-1C30-24559E10CC6F}"/>
              </a:ext>
            </a:extLst>
          </p:cNvPr>
          <p:cNvGraphicFramePr>
            <a:graphicFrameLocks noGrp="1"/>
          </p:cNvGraphicFramePr>
          <p:nvPr>
            <p:ph idx="1"/>
            <p:extLst>
              <p:ext uri="{D42A27DB-BD31-4B8C-83A1-F6EECF244321}">
                <p14:modId xmlns:p14="http://schemas.microsoft.com/office/powerpoint/2010/main" val="2798704384"/>
              </p:ext>
            </p:extLst>
          </p:nvPr>
        </p:nvGraphicFramePr>
        <p:xfrm>
          <a:off x="381000" y="1479665"/>
          <a:ext cx="8229600" cy="4670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4143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3580"/>
            <a:ext cx="9153378"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a:cs typeface="Times New Roman"/>
              </a:rPr>
              <a:t>Nursing Facility Challenges</a:t>
            </a:r>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17</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graphicFrame>
        <p:nvGraphicFramePr>
          <p:cNvPr id="8" name="Content Placeholder 10">
            <a:extLst>
              <a:ext uri="{FF2B5EF4-FFF2-40B4-BE49-F238E27FC236}">
                <a16:creationId xmlns:a16="http://schemas.microsoft.com/office/drawing/2014/main" id="{334B8988-A3AF-2F7B-26F1-F00E9BF9950B}"/>
              </a:ext>
            </a:extLst>
          </p:cNvPr>
          <p:cNvGraphicFramePr>
            <a:graphicFrameLocks noGrp="1"/>
          </p:cNvGraphicFramePr>
          <p:nvPr>
            <p:ph idx="1"/>
            <p:extLst>
              <p:ext uri="{D42A27DB-BD31-4B8C-83A1-F6EECF244321}">
                <p14:modId xmlns:p14="http://schemas.microsoft.com/office/powerpoint/2010/main" val="52431069"/>
              </p:ext>
            </p:extLst>
          </p:nvPr>
        </p:nvGraphicFramePr>
        <p:xfrm>
          <a:off x="173567" y="1837038"/>
          <a:ext cx="8767233" cy="428912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86DC475-82BF-9573-6BC4-5BD1D7B3901D}"/>
              </a:ext>
            </a:extLst>
          </p:cNvPr>
          <p:cNvSpPr txBox="1"/>
          <p:nvPr/>
        </p:nvSpPr>
        <p:spPr>
          <a:xfrm>
            <a:off x="173567" y="1180713"/>
            <a:ext cx="8876145"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Occupancy has improved sine the depths of the pandemic but has not fully recovered</a:t>
            </a:r>
          </a:p>
        </p:txBody>
      </p:sp>
    </p:spTree>
    <p:extLst>
      <p:ext uri="{BB962C8B-B14F-4D97-AF65-F5344CB8AC3E}">
        <p14:creationId xmlns:p14="http://schemas.microsoft.com/office/powerpoint/2010/main" val="3552687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3580"/>
            <a:ext cx="9153378"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a:cs typeface="Times New Roman"/>
              </a:rPr>
              <a:t>Temporary Staff Costs Remain High</a:t>
            </a:r>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18</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pic>
        <p:nvPicPr>
          <p:cNvPr id="8" name="Picture 2">
            <a:extLst>
              <a:ext uri="{FF2B5EF4-FFF2-40B4-BE49-F238E27FC236}">
                <a16:creationId xmlns:a16="http://schemas.microsoft.com/office/drawing/2014/main" id="{2F35CB67-A504-957A-C612-B848F0F08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44" y="1451411"/>
            <a:ext cx="8581112" cy="47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9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58913"/>
            <a:ext cx="9153378" cy="1508105"/>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a:cs typeface="Times New Roman"/>
              </a:rPr>
              <a:t>Improving Nursing Facility Access and Quality </a:t>
            </a:r>
            <a:endParaRPr lang="en-US" sz="3600" dirty="0">
              <a:solidFill>
                <a:schemeClr val="bg1"/>
              </a:solidFill>
              <a:latin typeface="Times New Roman" panose="02020603050405020304" pitchFamily="18" charset="0"/>
              <a:cs typeface="Times New Roman" panose="02020603050405020304" pitchFamily="18" charset="0"/>
            </a:endParaRPr>
          </a:p>
          <a:p>
            <a:pPr algn="ctr"/>
            <a:r>
              <a:rPr lang="en-US" sz="3600" dirty="0">
                <a:solidFill>
                  <a:schemeClr val="bg1"/>
                </a:solidFill>
                <a:latin typeface="Times New Roman"/>
                <a:cs typeface="Times New Roman"/>
              </a:rPr>
              <a:t>Supplemental Budget </a:t>
            </a:r>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19</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8F0BCE97-69EB-EAF6-3BD3-2A4515354B59}"/>
              </a:ext>
            </a:extLst>
          </p:cNvPr>
          <p:cNvSpPr>
            <a:spLocks noGrp="1"/>
          </p:cNvSpPr>
          <p:nvPr>
            <p:ph idx="1"/>
          </p:nvPr>
        </p:nvSpPr>
        <p:spPr>
          <a:xfrm>
            <a:off x="131618" y="1523422"/>
            <a:ext cx="3932382" cy="4525963"/>
          </a:xfrm>
        </p:spPr>
        <p:txBody>
          <a:bodyPr vert="horz" lIns="91440" tIns="45720" rIns="91440" bIns="45720" rtlCol="0" anchor="t">
            <a:normAutofit fontScale="70000" lnSpcReduction="20000"/>
          </a:bodyPr>
          <a:lstStyle/>
          <a:p>
            <a:r>
              <a:rPr lang="en-US" dirty="0">
                <a:latin typeface="Times New Roman" panose="02020603050405020304" pitchFamily="18" charset="0"/>
                <a:cs typeface="Times New Roman" panose="02020603050405020304" pitchFamily="18" charset="0"/>
              </a:rPr>
              <a:t>Rate reform supported by the supplemental budget will:</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Emphasize direct care staffing, providing funding for staffing well above state and federal minimums</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Provide incentives to reduce contract staffing</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Tie payment to quality for the first time</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Reduce administrative burden for providers and the department</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Take effect January 2025</a:t>
            </a:r>
          </a:p>
        </p:txBody>
      </p:sp>
      <p:pic>
        <p:nvPicPr>
          <p:cNvPr id="3" name="Content Placeholder 6">
            <a:extLst>
              <a:ext uri="{FF2B5EF4-FFF2-40B4-BE49-F238E27FC236}">
                <a16:creationId xmlns:a16="http://schemas.microsoft.com/office/drawing/2014/main" id="{E5B5DF84-7D14-A353-FC4B-3028631BF780}"/>
              </a:ext>
            </a:extLst>
          </p:cNvPr>
          <p:cNvPicPr>
            <a:picLocks noChangeAspect="1"/>
          </p:cNvPicPr>
          <p:nvPr/>
        </p:nvPicPr>
        <p:blipFill>
          <a:blip r:embed="rId2"/>
          <a:stretch>
            <a:fillRect/>
          </a:stretch>
        </p:blipFill>
        <p:spPr>
          <a:xfrm>
            <a:off x="3940932" y="1741060"/>
            <a:ext cx="5004486" cy="4090685"/>
          </a:xfrm>
          <a:prstGeom prst="rect">
            <a:avLst/>
          </a:prstGeom>
        </p:spPr>
      </p:pic>
    </p:spTree>
    <p:extLst>
      <p:ext uri="{BB962C8B-B14F-4D97-AF65-F5344CB8AC3E}">
        <p14:creationId xmlns:p14="http://schemas.microsoft.com/office/powerpoint/2010/main" val="283899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97" y="-27708"/>
            <a:ext cx="9144197" cy="1200329"/>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4000" b="1" dirty="0">
                <a:solidFill>
                  <a:schemeClr val="bg1"/>
                </a:solidFill>
                <a:latin typeface="Times New Roman" panose="02020603050405020304" pitchFamily="18" charset="0"/>
                <a:cs typeface="Times New Roman" panose="02020603050405020304" pitchFamily="18" charset="0"/>
              </a:rPr>
              <a:t>Outline</a:t>
            </a:r>
            <a:r>
              <a:rPr lang="en-US" sz="3600" dirty="0">
                <a:solidFill>
                  <a:schemeClr val="bg1"/>
                </a:solidFill>
                <a:latin typeface="Times New Roman" panose="02020603050405020304" pitchFamily="18" charset="0"/>
                <a:cs typeface="Times New Roman" panose="02020603050405020304" pitchFamily="18" charset="0"/>
              </a:rPr>
              <a:t> </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E9B52EAF-D156-0CB6-C8AB-D7E7E32114B3}"/>
              </a:ext>
            </a:extLst>
          </p:cNvPr>
          <p:cNvSpPr>
            <a:spLocks noGrp="1"/>
          </p:cNvSpPr>
          <p:nvPr>
            <p:ph idx="1"/>
          </p:nvPr>
        </p:nvSpPr>
        <p:spPr>
          <a:xfrm>
            <a:off x="457200" y="1625601"/>
            <a:ext cx="8229600" cy="4536786"/>
          </a:xfrm>
        </p:spPr>
        <p:txBody>
          <a:bodyPr vert="horz" lIns="91440" tIns="45720" rIns="91440" bIns="45720" rtlCol="0" anchor="t">
            <a:noAutofit/>
          </a:bodyPr>
          <a:lstStyle/>
          <a:p>
            <a:pPr lvl="1" indent="-342900">
              <a:buFont typeface="+mj-lt"/>
              <a:buAutoNum type="arabicPeriod"/>
            </a:pPr>
            <a:r>
              <a:rPr lang="en-US" dirty="0">
                <a:latin typeface="Times New Roman" panose="02020603050405020304" pitchFamily="18" charset="0"/>
                <a:cs typeface="Times New Roman" panose="02020603050405020304" pitchFamily="18" charset="0"/>
              </a:rPr>
              <a:t>Maine’s Cabinet on Aging</a:t>
            </a:r>
          </a:p>
          <a:p>
            <a:pPr lvl="1" indent="-342900">
              <a:buFont typeface="+mj-lt"/>
              <a:buAutoNum type="arabicPeriod"/>
            </a:pPr>
            <a:endParaRPr lang="en-US" sz="1000" dirty="0">
              <a:latin typeface="Times New Roman" panose="02020603050405020304" pitchFamily="18" charset="0"/>
              <a:cs typeface="Times New Roman" panose="02020603050405020304" pitchFamily="18" charset="0"/>
            </a:endParaRPr>
          </a:p>
          <a:p>
            <a:pPr lvl="1" indent="-342900">
              <a:buFont typeface="+mj-lt"/>
              <a:buAutoNum type="arabicPeriod"/>
            </a:pPr>
            <a:r>
              <a:rPr lang="en-US" dirty="0">
                <a:latin typeface="Times New Roman" panose="02020603050405020304" pitchFamily="18" charset="0"/>
                <a:cs typeface="Times New Roman" panose="02020603050405020304" pitchFamily="18" charset="0"/>
              </a:rPr>
              <a:t>Community Supports</a:t>
            </a:r>
          </a:p>
          <a:p>
            <a:pPr lvl="1" indent="-342900">
              <a:buFont typeface="+mj-lt"/>
              <a:buAutoNum type="arabicPeriod"/>
            </a:pPr>
            <a:endParaRPr lang="en-US" sz="1000" dirty="0">
              <a:latin typeface="Times New Roman" panose="02020603050405020304" pitchFamily="18" charset="0"/>
              <a:cs typeface="Times New Roman" panose="02020603050405020304" pitchFamily="18" charset="0"/>
            </a:endParaRPr>
          </a:p>
          <a:p>
            <a:pPr lvl="1" indent="-342900">
              <a:buFont typeface="+mj-lt"/>
              <a:buAutoNum type="arabicPeriod"/>
            </a:pPr>
            <a:r>
              <a:rPr lang="en-US" dirty="0">
                <a:latin typeface="Times New Roman" panose="02020603050405020304" pitchFamily="18" charset="0"/>
                <a:cs typeface="Times New Roman" panose="02020603050405020304" pitchFamily="18" charset="0"/>
              </a:rPr>
              <a:t>Long-Term Services and Supports</a:t>
            </a:r>
          </a:p>
          <a:p>
            <a:pPr lvl="1" indent="-342900">
              <a:buFont typeface="+mj-lt"/>
              <a:buAutoNum type="arabicPeriod"/>
            </a:pPr>
            <a:endParaRPr lang="en-US" sz="1000" dirty="0">
              <a:latin typeface="Times New Roman" panose="02020603050405020304" pitchFamily="18" charset="0"/>
              <a:cs typeface="Times New Roman" panose="02020603050405020304" pitchFamily="18" charset="0"/>
            </a:endParaRPr>
          </a:p>
          <a:p>
            <a:pPr lvl="1" indent="-342900">
              <a:buFont typeface="+mj-lt"/>
              <a:buAutoNum type="arabicPeriod"/>
            </a:pPr>
            <a:r>
              <a:rPr lang="en-US" dirty="0">
                <a:latin typeface="Times New Roman" panose="02020603050405020304" pitchFamily="18" charset="0"/>
                <a:cs typeface="Times New Roman" panose="02020603050405020304" pitchFamily="18" charset="0"/>
              </a:rPr>
              <a:t>Workforce Development</a:t>
            </a:r>
          </a:p>
          <a:p>
            <a:pPr marL="800100" lvl="2" indent="0">
              <a:buNone/>
            </a:pPr>
            <a:endParaRPr lang="en-US" sz="1000" dirty="0">
              <a:latin typeface="Times New Roman" panose="02020603050405020304" pitchFamily="18" charset="0"/>
              <a:cs typeface="Times New Roman" panose="02020603050405020304" pitchFamily="18" charset="0"/>
            </a:endParaRPr>
          </a:p>
          <a:p>
            <a:pPr lvl="1" indent="-342900">
              <a:buFont typeface="+mj-lt"/>
              <a:buAutoNum type="arabicPeriod"/>
            </a:pPr>
            <a:r>
              <a:rPr lang="en-US" dirty="0">
                <a:latin typeface="Times New Roman" panose="02020603050405020304" pitchFamily="18" charset="0"/>
                <a:cs typeface="Times New Roman" panose="02020603050405020304" pitchFamily="18" charset="0"/>
              </a:rPr>
              <a:t>Future Directions</a:t>
            </a:r>
          </a:p>
          <a:p>
            <a:pPr marL="0" indent="0">
              <a:buNone/>
            </a:pPr>
            <a:endParaRPr lang="en-US" sz="2000" b="1" dirty="0">
              <a:cs typeface="Calibri"/>
            </a:endParaRPr>
          </a:p>
        </p:txBody>
      </p:sp>
    </p:spTree>
    <p:custDataLst>
      <p:tags r:id="rId1"/>
    </p:custDataLst>
    <p:extLst>
      <p:ext uri="{BB962C8B-B14F-4D97-AF65-F5344CB8AC3E}">
        <p14:creationId xmlns:p14="http://schemas.microsoft.com/office/powerpoint/2010/main" val="2643463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105076"/>
            <a:ext cx="9153378" cy="1600438"/>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4000" b="1" dirty="0">
                <a:solidFill>
                  <a:schemeClr val="bg1"/>
                </a:solidFill>
                <a:latin typeface="Times New Roman" panose="02020603050405020304" pitchFamily="18" charset="0"/>
                <a:cs typeface="Times New Roman" panose="02020603050405020304" pitchFamily="18" charset="0"/>
              </a:rPr>
              <a:t>4. Workforce Development</a:t>
            </a:r>
          </a:p>
          <a:p>
            <a:pPr algn="ctr" eaLnBrk="1" hangingPunct="1"/>
            <a:r>
              <a:rPr lang="en-US" sz="3800" dirty="0">
                <a:solidFill>
                  <a:schemeClr val="bg1"/>
                </a:solidFill>
                <a:latin typeface="Times New Roman" panose="02020603050405020304" pitchFamily="18" charset="0"/>
                <a:cs typeface="Times New Roman" panose="02020603050405020304" pitchFamily="18" charset="0"/>
              </a:rPr>
              <a:t>Intensified Work after the Pandemic</a:t>
            </a:r>
          </a:p>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20</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8F0BCE97-69EB-EAF6-3BD3-2A4515354B59}"/>
              </a:ext>
            </a:extLst>
          </p:cNvPr>
          <p:cNvSpPr>
            <a:spLocks noGrp="1"/>
          </p:cNvSpPr>
          <p:nvPr>
            <p:ph idx="1"/>
          </p:nvPr>
        </p:nvSpPr>
        <p:spPr>
          <a:xfrm>
            <a:off x="2590802" y="1630191"/>
            <a:ext cx="6019798" cy="4659773"/>
          </a:xfrm>
        </p:spPr>
        <p:txBody>
          <a:bodyPr vert="horz" lIns="91440" tIns="45720" rIns="91440" bIns="45720" rtlCol="0" anchor="t">
            <a:normAutofit fontScale="92500" lnSpcReduction="20000"/>
          </a:bodyPr>
          <a:lstStyle/>
          <a:p>
            <a:pPr>
              <a:spcBef>
                <a:spcPts val="0"/>
              </a:spcBef>
            </a:pPr>
            <a:r>
              <a:rPr lang="en-US" sz="2600" b="1" dirty="0">
                <a:latin typeface="Times New Roman" panose="02020603050405020304" pitchFamily="18" charset="0"/>
                <a:cs typeface="Times New Roman" panose="02020603050405020304" pitchFamily="18" charset="0"/>
              </a:rPr>
              <a:t>Recruitment and Retention</a:t>
            </a:r>
            <a:r>
              <a:rPr lang="en-US" sz="2600" dirty="0">
                <a:latin typeface="Times New Roman" panose="02020603050405020304" pitchFamily="18" charset="0"/>
                <a:cs typeface="Times New Roman" panose="02020603050405020304" pitchFamily="18" charset="0"/>
              </a:rPr>
              <a:t>:</a:t>
            </a:r>
          </a:p>
          <a:p>
            <a:pPr lvl="1">
              <a:spcBef>
                <a:spcPts val="0"/>
              </a:spcBef>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$121 million in direct care worker bonuses</a:t>
            </a:r>
          </a:p>
          <a:p>
            <a:pPr lvl="1">
              <a:spcBef>
                <a:spcPts val="0"/>
              </a:spcBef>
              <a:buFont typeface="Courier New" panose="02070309020205020404" pitchFamily="49" charset="0"/>
              <a:buChar char="o"/>
            </a:pPr>
            <a:r>
              <a:rPr lang="en-US" sz="2200" dirty="0" err="1">
                <a:latin typeface="Times New Roman" panose="02020603050405020304" pitchFamily="18" charset="0"/>
                <a:cs typeface="Times New Roman" panose="02020603050405020304" pitchFamily="18" charset="0"/>
              </a:rPr>
              <a:t>MaineCare</a:t>
            </a:r>
            <a:r>
              <a:rPr lang="en-US" sz="2200" dirty="0">
                <a:latin typeface="Times New Roman" panose="02020603050405020304" pitchFamily="18" charset="0"/>
                <a:cs typeface="Times New Roman" panose="02020603050405020304" pitchFamily="18" charset="0"/>
              </a:rPr>
              <a:t> rate reform</a:t>
            </a:r>
          </a:p>
          <a:p>
            <a:pPr lvl="1">
              <a:spcBef>
                <a:spcPts val="0"/>
              </a:spcBef>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Sharing of best practices; Health Workforce Summit</a:t>
            </a:r>
          </a:p>
          <a:p>
            <a:pPr>
              <a:spcBef>
                <a:spcPts val="0"/>
              </a:spcBef>
            </a:pPr>
            <a:endParaRPr lang="en-US" sz="1000" dirty="0">
              <a:latin typeface="Times New Roman" panose="02020603050405020304" pitchFamily="18" charset="0"/>
              <a:cs typeface="Times New Roman" panose="02020603050405020304" pitchFamily="18" charset="0"/>
            </a:endParaRPr>
          </a:p>
          <a:p>
            <a:pPr>
              <a:spcBef>
                <a:spcPts val="0"/>
              </a:spcBef>
            </a:pPr>
            <a:r>
              <a:rPr lang="en-US" sz="2600" b="1" dirty="0">
                <a:latin typeface="Times New Roman" panose="02020603050405020304" pitchFamily="18" charset="0"/>
                <a:cs typeface="Times New Roman" panose="02020603050405020304" pitchFamily="18" charset="0"/>
              </a:rPr>
              <a:t>Workforce Development and Training</a:t>
            </a:r>
            <a:r>
              <a:rPr lang="en-US" sz="2600" dirty="0">
                <a:latin typeface="Times New Roman" panose="02020603050405020304" pitchFamily="18" charset="0"/>
                <a:cs typeface="Times New Roman" panose="02020603050405020304" pitchFamily="18" charset="0"/>
              </a:rPr>
              <a:t>: </a:t>
            </a:r>
          </a:p>
          <a:p>
            <a:pPr lvl="1">
              <a:spcBef>
                <a:spcPts val="0"/>
              </a:spcBef>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Jobs for Maine Graduates, Pre-apprenticeships</a:t>
            </a:r>
          </a:p>
          <a:p>
            <a:pPr lvl="1">
              <a:spcBef>
                <a:spcPts val="0"/>
              </a:spcBef>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Tuition remission programs, Navigators</a:t>
            </a:r>
          </a:p>
          <a:p>
            <a:pPr>
              <a:spcBef>
                <a:spcPts val="0"/>
              </a:spcBef>
            </a:pPr>
            <a:endParaRPr lang="en-US" sz="1000" dirty="0">
              <a:latin typeface="Times New Roman" panose="02020603050405020304" pitchFamily="18" charset="0"/>
              <a:cs typeface="Times New Roman" panose="02020603050405020304" pitchFamily="18" charset="0"/>
            </a:endParaRPr>
          </a:p>
          <a:p>
            <a:pPr>
              <a:spcBef>
                <a:spcPts val="0"/>
              </a:spcBef>
            </a:pPr>
            <a:r>
              <a:rPr lang="en-US" sz="2600" b="1" dirty="0">
                <a:latin typeface="Times New Roman" panose="02020603050405020304" pitchFamily="18" charset="0"/>
                <a:cs typeface="Times New Roman" panose="02020603050405020304" pitchFamily="18" charset="0"/>
              </a:rPr>
              <a:t>Credentialing Alignment</a:t>
            </a:r>
            <a:r>
              <a:rPr lang="en-US" sz="2600" dirty="0">
                <a:latin typeface="Times New Roman" panose="02020603050405020304" pitchFamily="18" charset="0"/>
                <a:cs typeface="Times New Roman" panose="02020603050405020304" pitchFamily="18" charset="0"/>
              </a:rPr>
              <a:t>: </a:t>
            </a:r>
          </a:p>
          <a:p>
            <a:pPr lvl="1">
              <a:spcBef>
                <a:spcPts val="0"/>
              </a:spcBef>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Moving toward greater consistency (e.g., minimum age to do a certain task) </a:t>
            </a:r>
          </a:p>
          <a:p>
            <a:pPr lvl="1">
              <a:spcBef>
                <a:spcPts val="0"/>
              </a:spcBef>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Crosswalk existing curricula against national best practice standards. </a:t>
            </a:r>
          </a:p>
          <a:p>
            <a:pPr lvl="1">
              <a:spcBef>
                <a:spcPts val="0"/>
              </a:spcBef>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Align baseline credentials to create a more portable credential across provider types and settings</a:t>
            </a:r>
          </a:p>
        </p:txBody>
      </p:sp>
      <p:pic>
        <p:nvPicPr>
          <p:cNvPr id="3" name="Picture 2">
            <a:hlinkClick r:id="rId2"/>
            <a:extLst>
              <a:ext uri="{FF2B5EF4-FFF2-40B4-BE49-F238E27FC236}">
                <a16:creationId xmlns:a16="http://schemas.microsoft.com/office/drawing/2014/main" id="{FD9839CE-6F6A-3A5E-F243-4D5CB7DC9F99}"/>
              </a:ext>
            </a:extLst>
          </p:cNvPr>
          <p:cNvPicPr>
            <a:picLocks noChangeAspect="1"/>
          </p:cNvPicPr>
          <p:nvPr/>
        </p:nvPicPr>
        <p:blipFill>
          <a:blip r:embed="rId3"/>
          <a:stretch>
            <a:fillRect/>
          </a:stretch>
        </p:blipFill>
        <p:spPr>
          <a:xfrm>
            <a:off x="82570" y="1630191"/>
            <a:ext cx="2346593" cy="1338345"/>
          </a:xfrm>
          <a:prstGeom prst="rect">
            <a:avLst/>
          </a:prstGeom>
        </p:spPr>
      </p:pic>
      <p:pic>
        <p:nvPicPr>
          <p:cNvPr id="6" name="Picture 5">
            <a:hlinkClick r:id="rId4"/>
            <a:extLst>
              <a:ext uri="{FF2B5EF4-FFF2-40B4-BE49-F238E27FC236}">
                <a16:creationId xmlns:a16="http://schemas.microsoft.com/office/drawing/2014/main" id="{C9C8AF91-3B30-7A50-E80D-838E0EDCCDCF}"/>
              </a:ext>
            </a:extLst>
          </p:cNvPr>
          <p:cNvPicPr>
            <a:picLocks noChangeAspect="1"/>
          </p:cNvPicPr>
          <p:nvPr/>
        </p:nvPicPr>
        <p:blipFill>
          <a:blip r:embed="rId5"/>
          <a:stretch>
            <a:fillRect/>
          </a:stretch>
        </p:blipFill>
        <p:spPr>
          <a:xfrm>
            <a:off x="82570" y="4484603"/>
            <a:ext cx="2346593" cy="1159995"/>
          </a:xfrm>
          <a:prstGeom prst="rect">
            <a:avLst/>
          </a:prstGeom>
        </p:spPr>
      </p:pic>
      <p:pic>
        <p:nvPicPr>
          <p:cNvPr id="8" name="Picture 7">
            <a:hlinkClick r:id="rId6"/>
            <a:extLst>
              <a:ext uri="{FF2B5EF4-FFF2-40B4-BE49-F238E27FC236}">
                <a16:creationId xmlns:a16="http://schemas.microsoft.com/office/drawing/2014/main" id="{A53F3266-2F04-5B68-EF4E-BEDB0EA5BD94}"/>
              </a:ext>
            </a:extLst>
          </p:cNvPr>
          <p:cNvPicPr>
            <a:picLocks noChangeAspect="1"/>
          </p:cNvPicPr>
          <p:nvPr/>
        </p:nvPicPr>
        <p:blipFill>
          <a:blip r:embed="rId7"/>
          <a:stretch>
            <a:fillRect/>
          </a:stretch>
        </p:blipFill>
        <p:spPr>
          <a:xfrm>
            <a:off x="82571" y="3123293"/>
            <a:ext cx="2347278" cy="1242053"/>
          </a:xfrm>
          <a:prstGeom prst="rect">
            <a:avLst/>
          </a:prstGeom>
        </p:spPr>
      </p:pic>
    </p:spTree>
    <p:extLst>
      <p:ext uri="{BB962C8B-B14F-4D97-AF65-F5344CB8AC3E}">
        <p14:creationId xmlns:p14="http://schemas.microsoft.com/office/powerpoint/2010/main" val="315720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378" y="0"/>
            <a:ext cx="9153378"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a:cs typeface="Times New Roman"/>
            </a:endParaRPr>
          </a:p>
          <a:p>
            <a:pPr algn="ctr" eaLnBrk="1" hangingPunct="1"/>
            <a:r>
              <a:rPr lang="en-US" sz="3600" dirty="0">
                <a:solidFill>
                  <a:schemeClr val="bg1"/>
                </a:solidFill>
                <a:latin typeface="Times New Roman"/>
                <a:cs typeface="Times New Roman"/>
              </a:rPr>
              <a:t>Direct Care and Support Media Campaign</a:t>
            </a:r>
            <a:endParaRPr lang="en-US" sz="10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000" dirty="0">
              <a:solidFill>
                <a:schemeClr val="bg1"/>
              </a:solidFill>
              <a:latin typeface="Times New Roman"/>
              <a:cs typeface="Times New Roman"/>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21</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pic>
        <p:nvPicPr>
          <p:cNvPr id="9" name="Picture 8" descr="The Careers with Purpose logo. The logo suggests four people are standing in a circle with their arms up. The people are blue, light blue, yellow, and purpose. Under the words Careers with Purpose it says &quot;Connecting lives, Advancing community">
            <a:extLst>
              <a:ext uri="{FF2B5EF4-FFF2-40B4-BE49-F238E27FC236}">
                <a16:creationId xmlns:a16="http://schemas.microsoft.com/office/drawing/2014/main" id="{B7A17DCE-6822-6015-ACB5-BFB1CE471375}"/>
              </a:ext>
            </a:extLst>
          </p:cNvPr>
          <p:cNvPicPr>
            <a:picLocks noChangeAspect="1"/>
          </p:cNvPicPr>
          <p:nvPr/>
        </p:nvPicPr>
        <p:blipFill>
          <a:blip r:embed="rId3"/>
          <a:stretch>
            <a:fillRect/>
          </a:stretch>
        </p:blipFill>
        <p:spPr>
          <a:xfrm>
            <a:off x="1681660" y="1217126"/>
            <a:ext cx="5628280" cy="3521066"/>
          </a:xfrm>
          <a:prstGeom prst="rect">
            <a:avLst/>
          </a:prstGeom>
          <a:ln>
            <a:solidFill>
              <a:schemeClr val="tx1"/>
            </a:solidFill>
          </a:ln>
        </p:spPr>
      </p:pic>
      <p:sp>
        <p:nvSpPr>
          <p:cNvPr id="3" name="TextBox 2">
            <a:extLst>
              <a:ext uri="{FF2B5EF4-FFF2-40B4-BE49-F238E27FC236}">
                <a16:creationId xmlns:a16="http://schemas.microsoft.com/office/drawing/2014/main" id="{9B2DF78B-458C-1F4C-B1E0-3DC5EFCA5B94}"/>
              </a:ext>
            </a:extLst>
          </p:cNvPr>
          <p:cNvSpPr txBox="1"/>
          <p:nvPr/>
        </p:nvSpPr>
        <p:spPr>
          <a:xfrm>
            <a:off x="502387" y="4879022"/>
            <a:ext cx="8129847" cy="1600438"/>
          </a:xfrm>
          <a:prstGeom prst="rect">
            <a:avLst/>
          </a:prstGeom>
          <a:noFill/>
        </p:spPr>
        <p:txBody>
          <a:bodyPr wrap="square" rtlCol="0">
            <a:spAutoFit/>
          </a:bodyPr>
          <a:lstStyle/>
          <a:p>
            <a:pPr algn="ctr"/>
            <a:r>
              <a:rPr lang="en-US" sz="2000" dirty="0">
                <a:solidFill>
                  <a:schemeClr val="tx1"/>
                </a:solidFill>
                <a:latin typeface="Times New Roman" panose="02020603050405020304" pitchFamily="18" charset="0"/>
                <a:cs typeface="Times New Roman" panose="02020603050405020304" pitchFamily="18" charset="0"/>
              </a:rPr>
              <a:t>Building on Caring for ME, a new media campaign titled:</a:t>
            </a:r>
          </a:p>
          <a:p>
            <a:pPr algn="ctr"/>
            <a:r>
              <a:rPr lang="en-US" sz="2000" b="1" dirty="0">
                <a:solidFill>
                  <a:schemeClr val="tx1"/>
                </a:solidFill>
                <a:latin typeface="Times New Roman" panose="02020603050405020304" pitchFamily="18" charset="0"/>
                <a:cs typeface="Times New Roman" panose="02020603050405020304" pitchFamily="18" charset="0"/>
              </a:rPr>
              <a:t> Careers with Purpose</a:t>
            </a:r>
          </a:p>
          <a:p>
            <a:pPr algn="ctr"/>
            <a:r>
              <a:rPr lang="en-US" sz="2000" b="1" i="1" dirty="0">
                <a:solidFill>
                  <a:schemeClr val="tx1"/>
                </a:solidFill>
                <a:latin typeface="Times New Roman" panose="02020603050405020304" pitchFamily="18" charset="0"/>
                <a:cs typeface="Times New Roman" panose="02020603050405020304" pitchFamily="18" charset="0"/>
              </a:rPr>
              <a:t>Connecting Lives, Advancing Community</a:t>
            </a:r>
            <a:r>
              <a:rPr lang="en-US" sz="2000" dirty="0">
                <a:solidFill>
                  <a:schemeClr val="tx1"/>
                </a:solidFill>
                <a:latin typeface="Times New Roman" panose="02020603050405020304" pitchFamily="18" charset="0"/>
                <a:cs typeface="Times New Roman" panose="02020603050405020304" pitchFamily="18" charset="0"/>
              </a:rPr>
              <a:t> </a:t>
            </a:r>
          </a:p>
          <a:p>
            <a:pPr algn="ctr"/>
            <a:r>
              <a:rPr lang="en-US" sz="2000" dirty="0">
                <a:solidFill>
                  <a:schemeClr val="tx1"/>
                </a:solidFill>
                <a:latin typeface="Times New Roman" panose="02020603050405020304" pitchFamily="18" charset="0"/>
                <a:cs typeface="Times New Roman" panose="02020603050405020304" pitchFamily="18" charset="0"/>
              </a:rPr>
              <a:t>is currently being developed and will be rolled out in the Summer of 2024</a:t>
            </a:r>
            <a:endParaRPr lang="en-US" sz="2000" dirty="0">
              <a:solidFill>
                <a:schemeClr val="tx1"/>
              </a:solidFill>
            </a:endParaRPr>
          </a:p>
          <a:p>
            <a:endParaRPr lang="en-US" dirty="0"/>
          </a:p>
        </p:txBody>
      </p:sp>
    </p:spTree>
    <p:custDataLst>
      <p:tags r:id="rId1"/>
    </p:custDataLst>
    <p:extLst>
      <p:ext uri="{BB962C8B-B14F-4D97-AF65-F5344CB8AC3E}">
        <p14:creationId xmlns:p14="http://schemas.microsoft.com/office/powerpoint/2010/main" val="1513444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r>
              <a:rPr lang="en-US" altLang="en-US" sz="2400" dirty="0">
                <a:latin typeface="Times New Roman" pitchFamily="18" charset="0"/>
              </a:rPr>
              <a:t> </a:t>
            </a:r>
          </a:p>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3582"/>
            <a:ext cx="9153378"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Direct Care and Support Advisory Council </a:t>
            </a:r>
          </a:p>
          <a:p>
            <a:pPr algn="ctr" eaLnBrk="1" hangingPunct="1"/>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22</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grpSp>
        <p:nvGrpSpPr>
          <p:cNvPr id="9" name="Google Shape;345;p18">
            <a:extLst>
              <a:ext uri="{FF2B5EF4-FFF2-40B4-BE49-F238E27FC236}">
                <a16:creationId xmlns:a16="http://schemas.microsoft.com/office/drawing/2014/main" id="{DCF6CB96-23FB-D58E-E667-D4AD0486508D}"/>
              </a:ext>
            </a:extLst>
          </p:cNvPr>
          <p:cNvGrpSpPr/>
          <p:nvPr/>
        </p:nvGrpSpPr>
        <p:grpSpPr>
          <a:xfrm flipH="1">
            <a:off x="259320" y="1645995"/>
            <a:ext cx="2937164" cy="5092419"/>
            <a:chOff x="7513372" y="803186"/>
            <a:chExt cx="4163968" cy="5978614"/>
          </a:xfrm>
        </p:grpSpPr>
        <p:sp>
          <p:nvSpPr>
            <p:cNvPr id="10" name="Google Shape;346;p18">
              <a:extLst>
                <a:ext uri="{FF2B5EF4-FFF2-40B4-BE49-F238E27FC236}">
                  <a16:creationId xmlns:a16="http://schemas.microsoft.com/office/drawing/2014/main" id="{54D666DE-DA32-CF4C-FB33-192475E5E7A8}"/>
                </a:ext>
              </a:extLst>
            </p:cNvPr>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 name="Google Shape;347;p18">
              <a:extLst>
                <a:ext uri="{FF2B5EF4-FFF2-40B4-BE49-F238E27FC236}">
                  <a16:creationId xmlns:a16="http://schemas.microsoft.com/office/drawing/2014/main" id="{291DD69A-4D13-60FE-8454-4F7B704B5F6A}"/>
                </a:ext>
              </a:extLst>
            </p:cNvPr>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 name="Google Shape;348;p18">
              <a:extLst>
                <a:ext uri="{FF2B5EF4-FFF2-40B4-BE49-F238E27FC236}">
                  <a16:creationId xmlns:a16="http://schemas.microsoft.com/office/drawing/2014/main" id="{5E57BC23-EEAF-68BB-7611-766F55D86413}"/>
                </a:ext>
              </a:extLst>
            </p:cNvPr>
            <p:cNvSpPr/>
            <p:nvPr/>
          </p:nvSpPr>
          <p:spPr>
            <a:xfrm>
              <a:off x="7513372" y="804101"/>
              <a:ext cx="3880238"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13" name="Google Shape;349;p18">
            <a:extLst>
              <a:ext uri="{FF2B5EF4-FFF2-40B4-BE49-F238E27FC236}">
                <a16:creationId xmlns:a16="http://schemas.microsoft.com/office/drawing/2014/main" id="{A12C4D2D-70E0-87A3-E26E-CA9178DA2663}"/>
              </a:ext>
            </a:extLst>
          </p:cNvPr>
          <p:cNvSpPr txBox="1">
            <a:spLocks noGrp="1"/>
          </p:cNvSpPr>
          <p:nvPr>
            <p:ph type="title"/>
          </p:nvPr>
        </p:nvSpPr>
        <p:spPr>
          <a:xfrm>
            <a:off x="647258" y="1862492"/>
            <a:ext cx="2392876" cy="40417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sz="3200" b="1" dirty="0">
                <a:solidFill>
                  <a:srgbClr val="FFFFFF"/>
                </a:solidFill>
                <a:latin typeface="Times New Roman" panose="02020603050405020304" pitchFamily="18" charset="0"/>
                <a:ea typeface="Calibri"/>
                <a:cs typeface="Times New Roman" panose="02020603050405020304" pitchFamily="18" charset="0"/>
                <a:sym typeface="Calibri"/>
              </a:rPr>
              <a:t>Maine’s First Direct Care and Support Professional Advisory Council </a:t>
            </a:r>
            <a:endParaRPr sz="3200" b="1" dirty="0">
              <a:solidFill>
                <a:srgbClr val="FFFFFF"/>
              </a:solidFill>
              <a:latin typeface="Times New Roman" panose="02020603050405020304" pitchFamily="18" charset="0"/>
              <a:cs typeface="Times New Roman" panose="02020603050405020304" pitchFamily="18" charset="0"/>
            </a:endParaRPr>
          </a:p>
        </p:txBody>
      </p:sp>
      <p:sp>
        <p:nvSpPr>
          <p:cNvPr id="14" name="Google Shape;350;p18">
            <a:extLst>
              <a:ext uri="{FF2B5EF4-FFF2-40B4-BE49-F238E27FC236}">
                <a16:creationId xmlns:a16="http://schemas.microsoft.com/office/drawing/2014/main" id="{E16316DB-2973-7229-4E43-2A9083D1CC12}"/>
              </a:ext>
            </a:extLst>
          </p:cNvPr>
          <p:cNvSpPr txBox="1">
            <a:spLocks/>
          </p:cNvSpPr>
          <p:nvPr/>
        </p:nvSpPr>
        <p:spPr>
          <a:xfrm>
            <a:off x="3261845" y="2163470"/>
            <a:ext cx="5807930" cy="4587646"/>
          </a:xfrm>
          <a:prstGeom prst="rect">
            <a:avLst/>
          </a:prstGeom>
          <a:noFill/>
          <a:ln>
            <a:noFill/>
          </a:ln>
        </p:spPr>
        <p:txBody>
          <a:bodyPr spcFirstLastPara="1" vert="horz" wrap="square" lIns="91425" tIns="45700" rIns="91425" bIns="45700" rtlCol="0" anchor="ctr" anchorCtr="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0"/>
              </a:spcBef>
              <a:buClr>
                <a:schemeClr val="dk1"/>
              </a:buClr>
              <a:buSzPts val="2800"/>
              <a:buFont typeface="Arial" panose="020B0604020202020204" pitchFamily="34" charset="0"/>
              <a:buNone/>
            </a:pPr>
            <a:endParaRPr lang="en-US" sz="2800" b="1" dirty="0">
              <a:latin typeface="Times New Roman" panose="02020603050405020304" pitchFamily="18" charset="0"/>
              <a:cs typeface="Times New Roman" panose="02020603050405020304" pitchFamily="18" charset="0"/>
            </a:endParaRPr>
          </a:p>
          <a:p>
            <a:pPr marL="0" indent="0">
              <a:lnSpc>
                <a:spcPct val="90000"/>
              </a:lnSpc>
              <a:spcBef>
                <a:spcPts val="0"/>
              </a:spcBef>
              <a:buClr>
                <a:schemeClr val="dk1"/>
              </a:buClr>
              <a:buSzPts val="2800"/>
              <a:buFont typeface="Arial" panose="020B0604020202020204" pitchFamily="34" charset="0"/>
              <a:buNone/>
            </a:pPr>
            <a:r>
              <a:rPr lang="en-US" sz="2800" b="1" dirty="0">
                <a:latin typeface="Times New Roman" panose="02020603050405020304" pitchFamily="18" charset="0"/>
                <a:cs typeface="Times New Roman" panose="02020603050405020304" pitchFamily="18" charset="0"/>
              </a:rPr>
              <a:t>Mission</a:t>
            </a:r>
            <a:r>
              <a:rPr lang="en-US" sz="2800" dirty="0">
                <a:latin typeface="Times New Roman" panose="02020603050405020304" pitchFamily="18" charset="0"/>
                <a:cs typeface="Times New Roman" panose="02020603050405020304" pitchFamily="18" charset="0"/>
              </a:rPr>
              <a:t>: Create a strong collective voice that offers expertise and guidance to policymakers and legislators on key workforce issues and initiatives</a:t>
            </a:r>
          </a:p>
          <a:p>
            <a:pPr marL="0" indent="0">
              <a:lnSpc>
                <a:spcPct val="90000"/>
              </a:lnSpc>
              <a:spcBef>
                <a:spcPts val="1000"/>
              </a:spcBef>
              <a:buClr>
                <a:schemeClr val="dk1"/>
              </a:buClr>
              <a:buSzPts val="2800"/>
              <a:buFont typeface="Arial" panose="020B0604020202020204" pitchFamily="34" charset="0"/>
              <a:buNone/>
            </a:pPr>
            <a:endParaRPr lang="en-US" sz="1300" dirty="0">
              <a:latin typeface="Times New Roman" panose="02020603050405020304" pitchFamily="18" charset="0"/>
              <a:cs typeface="Times New Roman" panose="02020603050405020304" pitchFamily="18" charset="0"/>
            </a:endParaRPr>
          </a:p>
          <a:p>
            <a:pPr marL="0" indent="0">
              <a:lnSpc>
                <a:spcPct val="90000"/>
              </a:lnSpc>
              <a:spcBef>
                <a:spcPts val="1000"/>
              </a:spcBef>
              <a:buClr>
                <a:schemeClr val="dk1"/>
              </a:buClr>
              <a:buSzPts val="2800"/>
              <a:buFont typeface="Arial" panose="020B0604020202020204" pitchFamily="34" charset="0"/>
              <a:buNone/>
            </a:pPr>
            <a:r>
              <a:rPr lang="en-US" sz="2800" b="1" dirty="0">
                <a:latin typeface="Times New Roman" panose="02020603050405020304" pitchFamily="18" charset="0"/>
                <a:cs typeface="Times New Roman" panose="02020603050405020304" pitchFamily="18" charset="0"/>
              </a:rPr>
              <a:t>Vision:</a:t>
            </a:r>
            <a:r>
              <a:rPr lang="en-US" sz="2800" dirty="0">
                <a:latin typeface="Times New Roman" panose="02020603050405020304" pitchFamily="18" charset="0"/>
                <a:cs typeface="Times New Roman" panose="02020603050405020304" pitchFamily="18" charset="0"/>
              </a:rPr>
              <a:t> Recognized by policy makers as Maine’s primary resource for workforce issues </a:t>
            </a:r>
          </a:p>
          <a:p>
            <a:pPr marL="0" indent="0">
              <a:lnSpc>
                <a:spcPct val="90000"/>
              </a:lnSpc>
              <a:spcBef>
                <a:spcPts val="1000"/>
              </a:spcBef>
              <a:buClr>
                <a:schemeClr val="dk1"/>
              </a:buClr>
              <a:buSzPts val="2800"/>
              <a:buFont typeface="Arial" panose="020B0604020202020204" pitchFamily="34" charset="0"/>
              <a:buNone/>
            </a:pPr>
            <a:endParaRPr lang="en-US" sz="1300" dirty="0">
              <a:latin typeface="Times New Roman" panose="02020603050405020304" pitchFamily="18" charset="0"/>
              <a:cs typeface="Times New Roman" panose="02020603050405020304" pitchFamily="18" charset="0"/>
            </a:endParaRPr>
          </a:p>
          <a:p>
            <a:pPr marL="0" indent="0">
              <a:lnSpc>
                <a:spcPct val="90000"/>
              </a:lnSpc>
              <a:spcBef>
                <a:spcPts val="1000"/>
              </a:spcBef>
              <a:buClr>
                <a:schemeClr val="dk1"/>
              </a:buClr>
              <a:buSzPts val="2800"/>
              <a:buFont typeface="Arial" panose="020B0604020202020204" pitchFamily="34" charset="0"/>
              <a:buNone/>
            </a:pPr>
            <a:r>
              <a:rPr lang="en-US" sz="2800" b="1" dirty="0">
                <a:latin typeface="Times New Roman" panose="02020603050405020304" pitchFamily="18" charset="0"/>
                <a:cs typeface="Times New Roman" panose="02020603050405020304" pitchFamily="18" charset="0"/>
              </a:rPr>
              <a:t>Membership: </a:t>
            </a:r>
            <a:r>
              <a:rPr lang="en-US" sz="2800" dirty="0">
                <a:latin typeface="Times New Roman" panose="02020603050405020304" pitchFamily="18" charset="0"/>
                <a:cs typeface="Times New Roman" panose="02020603050405020304" pitchFamily="18" charset="0"/>
              </a:rPr>
              <a:t>Council membership represents  the diversity of Maine’s workforce. Members are employed across all long-term care service and support settings</a:t>
            </a:r>
            <a:endParaRPr lang="en-US" sz="2800" b="1" dirty="0">
              <a:latin typeface="Times New Roman" panose="02020603050405020304" pitchFamily="18" charset="0"/>
              <a:cs typeface="Times New Roman" panose="02020603050405020304" pitchFamily="18" charset="0"/>
            </a:endParaRPr>
          </a:p>
          <a:p>
            <a:pPr>
              <a:buClr>
                <a:schemeClr val="dk1"/>
              </a:buClr>
              <a:buSzPts val="2800"/>
            </a:pPr>
            <a:endParaRPr lang="en-US" dirty="0"/>
          </a:p>
          <a:p>
            <a:pPr marL="457200" lvl="1" indent="0">
              <a:lnSpc>
                <a:spcPct val="90000"/>
              </a:lnSpc>
              <a:spcBef>
                <a:spcPts val="500"/>
              </a:spcBef>
              <a:buClr>
                <a:schemeClr val="dk1"/>
              </a:buClr>
              <a:buSzPts val="2400"/>
              <a:buFont typeface="Arial" panose="020B0604020202020204" pitchFamily="34" charset="0"/>
              <a:buNone/>
            </a:pPr>
            <a:endParaRPr lang="en-US" dirty="0"/>
          </a:p>
        </p:txBody>
      </p:sp>
      <p:pic>
        <p:nvPicPr>
          <p:cNvPr id="15" name="Google Shape;351;p18">
            <a:extLst>
              <a:ext uri="{FF2B5EF4-FFF2-40B4-BE49-F238E27FC236}">
                <a16:creationId xmlns:a16="http://schemas.microsoft.com/office/drawing/2014/main" id="{6508BA81-CC91-B576-7538-CB4772CDBD42}"/>
              </a:ext>
            </a:extLst>
          </p:cNvPr>
          <p:cNvPicPr preferRelativeResize="0"/>
          <p:nvPr/>
        </p:nvPicPr>
        <p:blipFill rotWithShape="1">
          <a:blip r:embed="rId3">
            <a:alphaModFix/>
          </a:blip>
          <a:srcRect/>
          <a:stretch/>
        </p:blipFill>
        <p:spPr>
          <a:xfrm>
            <a:off x="7749677" y="1209363"/>
            <a:ext cx="1320098" cy="954106"/>
          </a:xfrm>
          <a:prstGeom prst="rect">
            <a:avLst/>
          </a:prstGeom>
          <a:noFill/>
          <a:ln>
            <a:noFill/>
          </a:ln>
        </p:spPr>
      </p:pic>
    </p:spTree>
    <p:custDataLst>
      <p:tags r:id="rId1"/>
    </p:custDataLst>
    <p:extLst>
      <p:ext uri="{BB962C8B-B14F-4D97-AF65-F5344CB8AC3E}">
        <p14:creationId xmlns:p14="http://schemas.microsoft.com/office/powerpoint/2010/main" val="3492261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DE72C6-7067-432E-A04B-6684B33D0546}" type="slidenum">
              <a:rPr lang="en-US" smtClean="0"/>
              <a:t>23</a:t>
            </a:fld>
            <a:endParaRPr lang="en-US"/>
          </a:p>
        </p:txBody>
      </p:sp>
      <p:sp>
        <p:nvSpPr>
          <p:cNvPr id="2" name="Footer Placeholder 1"/>
          <p:cNvSpPr>
            <a:spLocks noGrp="1"/>
          </p:cNvSpPr>
          <p:nvPr>
            <p:ph type="ftr" sz="quarter" idx="11"/>
          </p:nvPr>
        </p:nvSpPr>
        <p:spPr>
          <a:xfrm>
            <a:off x="2895600" y="6356350"/>
            <a:ext cx="3352800" cy="365125"/>
          </a:xfrm>
        </p:spPr>
        <p:txBody>
          <a:bodyPr/>
          <a:lstStyle/>
          <a:p>
            <a:r>
              <a:rPr lang="en-US"/>
              <a:t>Maine Department of Health and Human Services</a:t>
            </a:r>
          </a:p>
        </p:txBody>
      </p:sp>
      <p:sp>
        <p:nvSpPr>
          <p:cNvPr id="5" name="Rectangle 4"/>
          <p:cNvSpPr/>
          <p:nvPr/>
        </p:nvSpPr>
        <p:spPr>
          <a:xfrm>
            <a:off x="0" y="0"/>
            <a:ext cx="9144000" cy="9144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a:p>
            <a:pPr algn="ctr"/>
            <a:r>
              <a:rPr lang="en-US" sz="3600" dirty="0"/>
              <a:t> </a:t>
            </a:r>
          </a:p>
          <a:p>
            <a:pPr algn="ctr"/>
            <a:r>
              <a:rPr lang="en-US" sz="4000" b="1" dirty="0">
                <a:latin typeface="Times New Roman" panose="02020603050405020304" pitchFamily="18" charset="0"/>
                <a:cs typeface="Times New Roman" panose="02020603050405020304" pitchFamily="18" charset="0"/>
              </a:rPr>
              <a:t>5. Future Directions</a:t>
            </a:r>
          </a:p>
          <a:p>
            <a:pPr algn="ctr"/>
            <a:endParaRPr lang="en-US" sz="10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230" y="4752118"/>
            <a:ext cx="1515539" cy="1515539"/>
          </a:xfrm>
          <a:prstGeom prst="rect">
            <a:avLst/>
          </a:prstGeom>
        </p:spPr>
      </p:pic>
      <p:sp>
        <p:nvSpPr>
          <p:cNvPr id="9" name="Content Placeholder 2">
            <a:extLst>
              <a:ext uri="{FF2B5EF4-FFF2-40B4-BE49-F238E27FC236}">
                <a16:creationId xmlns:a16="http://schemas.microsoft.com/office/drawing/2014/main" id="{38C9D0CB-7CD3-6079-B0D1-DA3F5F4DDF44}"/>
              </a:ext>
            </a:extLst>
          </p:cNvPr>
          <p:cNvSpPr>
            <a:spLocks noGrp="1"/>
          </p:cNvSpPr>
          <p:nvPr>
            <p:ph idx="1"/>
          </p:nvPr>
        </p:nvSpPr>
        <p:spPr>
          <a:xfrm>
            <a:off x="78509" y="1222353"/>
            <a:ext cx="8511309" cy="4826043"/>
          </a:xfrm>
        </p:spPr>
        <p:txBody>
          <a:bodyPr vert="horz" lIns="91440" tIns="45720" rIns="91440" bIns="45720" rtlCol="0" anchor="t">
            <a:noAutofit/>
          </a:bodyPr>
          <a:lstStyle/>
          <a:p>
            <a:pPr>
              <a:spcBef>
                <a:spcPts val="0"/>
              </a:spcBef>
            </a:pPr>
            <a:r>
              <a:rPr lang="en-US" sz="2400" dirty="0">
                <a:latin typeface="Times New Roman"/>
                <a:cs typeface="Times New Roman"/>
              </a:rPr>
              <a:t>Finish the Job</a:t>
            </a:r>
          </a:p>
          <a:p>
            <a:pPr>
              <a:spcBef>
                <a:spcPts val="0"/>
              </a:spcBef>
            </a:pPr>
            <a:endParaRPr lang="en-US" sz="1000" dirty="0">
              <a:latin typeface="Times New Roman"/>
              <a:cs typeface="Times New Roman"/>
            </a:endParaRPr>
          </a:p>
          <a:p>
            <a:pPr>
              <a:spcBef>
                <a:spcPts val="0"/>
              </a:spcBef>
            </a:pPr>
            <a:r>
              <a:rPr lang="en-US" sz="2400" dirty="0">
                <a:latin typeface="Times New Roman"/>
                <a:cs typeface="Times New Roman"/>
              </a:rPr>
              <a:t>Prepare for the Unexpected</a:t>
            </a:r>
          </a:p>
          <a:p>
            <a:pPr marL="1030288" indent="-465138">
              <a:spcBef>
                <a:spcPts val="0"/>
              </a:spcBef>
              <a:buFont typeface="Courier New" panose="020B0604020202020204" pitchFamily="34" charset="0"/>
              <a:buChar char="o"/>
            </a:pPr>
            <a:r>
              <a:rPr lang="en-US" sz="2000" dirty="0">
                <a:latin typeface="Times New Roman"/>
                <a:cs typeface="Times New Roman"/>
              </a:rPr>
              <a:t>Climate change impact</a:t>
            </a:r>
          </a:p>
          <a:p>
            <a:pPr marL="1030288" indent="-465138">
              <a:spcBef>
                <a:spcPts val="0"/>
              </a:spcBef>
              <a:buFont typeface="Courier New" panose="020B0604020202020204" pitchFamily="34" charset="0"/>
              <a:buChar char="o"/>
            </a:pPr>
            <a:r>
              <a:rPr lang="en-US" sz="2000" dirty="0">
                <a:latin typeface="Times New Roman"/>
                <a:cs typeface="Times New Roman"/>
              </a:rPr>
              <a:t>Violence prevention</a:t>
            </a:r>
          </a:p>
          <a:p>
            <a:pPr marL="1030288" indent="-465138">
              <a:spcBef>
                <a:spcPts val="0"/>
              </a:spcBef>
              <a:buFont typeface="Courier New" panose="020B0604020202020204" pitchFamily="34" charset="0"/>
              <a:buChar char="o"/>
            </a:pPr>
            <a:endParaRPr lang="en-US" sz="1000" dirty="0">
              <a:latin typeface="Times New Roman"/>
              <a:cs typeface="Times New Roman"/>
            </a:endParaRPr>
          </a:p>
          <a:p>
            <a:pPr>
              <a:spcBef>
                <a:spcPts val="0"/>
              </a:spcBef>
            </a:pPr>
            <a:r>
              <a:rPr lang="en-US" sz="2400" dirty="0">
                <a:latin typeface="Times New Roman"/>
                <a:cs typeface="Times New Roman"/>
              </a:rPr>
              <a:t>Solidify and Institutionalize Processes and Systems</a:t>
            </a:r>
          </a:p>
          <a:p>
            <a:pPr marL="973138" indent="-574675">
              <a:spcBef>
                <a:spcPts val="0"/>
              </a:spcBef>
              <a:buFont typeface="Courier New" panose="02070309020205020404" pitchFamily="49" charset="0"/>
              <a:buChar char="o"/>
            </a:pPr>
            <a:endParaRPr lang="en-US" sz="1000" dirty="0">
              <a:latin typeface="Times New Roman"/>
              <a:cs typeface="Times New Roman"/>
            </a:endParaRPr>
          </a:p>
          <a:p>
            <a:pPr>
              <a:spcBef>
                <a:spcPts val="0"/>
              </a:spcBef>
            </a:pPr>
            <a:r>
              <a:rPr lang="en-US" sz="2400" dirty="0">
                <a:latin typeface="Times New Roman"/>
                <a:cs typeface="Times New Roman"/>
              </a:rPr>
              <a:t>Improve Inclusiveness From Start to Finish – and Then Some – in State Programs for Older Mainers</a:t>
            </a:r>
          </a:p>
          <a:p>
            <a:pPr marL="0" indent="0">
              <a:spcBef>
                <a:spcPts val="0"/>
              </a:spcBef>
              <a:buNone/>
            </a:pPr>
            <a:r>
              <a:rPr lang="en-US" sz="2800" dirty="0">
                <a:cs typeface="Calibri"/>
              </a:rPr>
              <a:t>  </a:t>
            </a:r>
          </a:p>
        </p:txBody>
      </p:sp>
    </p:spTree>
    <p:extLst>
      <p:ext uri="{BB962C8B-B14F-4D97-AF65-F5344CB8AC3E}">
        <p14:creationId xmlns:p14="http://schemas.microsoft.com/office/powerpoint/2010/main" val="265645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71" y="1035744"/>
            <a:ext cx="9152219" cy="4514770"/>
          </a:xfrm>
        </p:spPr>
        <p:txBody>
          <a:bodyPr vert="horz" lIns="91440" tIns="45720" rIns="91440" bIns="45720" rtlCol="0" anchor="t">
            <a:noAutofit/>
          </a:bodyPr>
          <a:lstStyle/>
          <a:p>
            <a:pPr>
              <a:spcBef>
                <a:spcPts val="0"/>
              </a:spcBef>
              <a:defRPr/>
            </a:pPr>
            <a:r>
              <a:rPr lang="en-US" sz="2400" dirty="0">
                <a:latin typeface="Times New Roman"/>
                <a:cs typeface="Calibri"/>
              </a:rPr>
              <a:t>Created by Executive Order of Governor Mills in 2022 </a:t>
            </a:r>
          </a:p>
          <a:p>
            <a:pPr>
              <a:spcBef>
                <a:spcPts val="0"/>
              </a:spcBef>
              <a:defRPr/>
            </a:pPr>
            <a:endParaRPr lang="en-US" sz="1000" dirty="0">
              <a:latin typeface="Times New Roman"/>
              <a:cs typeface="Calibri"/>
            </a:endParaRPr>
          </a:p>
          <a:p>
            <a:pPr>
              <a:spcBef>
                <a:spcPts val="0"/>
              </a:spcBef>
              <a:defRPr/>
            </a:pPr>
            <a:endParaRPr lang="en-US" sz="1000" dirty="0">
              <a:latin typeface="Times New Roman"/>
              <a:cs typeface="Calibri"/>
            </a:endParaRPr>
          </a:p>
          <a:p>
            <a:pPr>
              <a:spcBef>
                <a:spcPts val="0"/>
              </a:spcBef>
              <a:defRPr/>
            </a:pPr>
            <a:r>
              <a:rPr lang="en-US" sz="2400" dirty="0">
                <a:latin typeface="Times New Roman"/>
                <a:cs typeface="Calibri"/>
              </a:rPr>
              <a:t>Builds on Governor Mills’ designation of Maine with AARP as an Age-Friendly State in 2019.</a:t>
            </a:r>
          </a:p>
          <a:p>
            <a:pPr>
              <a:spcBef>
                <a:spcPts val="0"/>
              </a:spcBef>
              <a:defRPr/>
            </a:pPr>
            <a:endParaRPr lang="en-US" sz="1000" dirty="0">
              <a:latin typeface="Times New Roman"/>
              <a:cs typeface="Calibri"/>
            </a:endParaRPr>
          </a:p>
          <a:p>
            <a:pPr>
              <a:spcBef>
                <a:spcPts val="0"/>
              </a:spcBef>
              <a:defRPr/>
            </a:pPr>
            <a:r>
              <a:rPr lang="en-US" sz="2400" dirty="0">
                <a:latin typeface="Times New Roman"/>
                <a:cs typeface="Calibri"/>
              </a:rPr>
              <a:t>Consists of the leaders of:</a:t>
            </a:r>
          </a:p>
          <a:p>
            <a:pPr>
              <a:spcBef>
                <a:spcPts val="0"/>
              </a:spcBef>
              <a:defRPr/>
            </a:pPr>
            <a:endParaRPr lang="en-US" sz="2400" dirty="0">
              <a:latin typeface="Times New Roman"/>
              <a:cs typeface="Calibri"/>
            </a:endParaRPr>
          </a:p>
          <a:p>
            <a:pPr>
              <a:spcBef>
                <a:spcPts val="0"/>
              </a:spcBef>
              <a:defRPr/>
            </a:pPr>
            <a:endParaRPr lang="en-US" sz="2400" dirty="0">
              <a:latin typeface="Times New Roman"/>
              <a:cs typeface="Calibri"/>
            </a:endParaRPr>
          </a:p>
          <a:p>
            <a:pPr>
              <a:spcBef>
                <a:spcPts val="0"/>
              </a:spcBef>
              <a:defRPr/>
            </a:pPr>
            <a:endParaRPr lang="en-US" sz="2400" dirty="0">
              <a:latin typeface="Times New Roman"/>
              <a:cs typeface="Calibri"/>
            </a:endParaRPr>
          </a:p>
          <a:p>
            <a:pPr>
              <a:spcBef>
                <a:spcPts val="0"/>
              </a:spcBef>
              <a:defRPr/>
            </a:pPr>
            <a:endParaRPr lang="en-US" sz="2400" dirty="0">
              <a:latin typeface="Times New Roman"/>
              <a:cs typeface="Calibri"/>
            </a:endParaRPr>
          </a:p>
          <a:p>
            <a:pPr>
              <a:spcBef>
                <a:spcPts val="0"/>
              </a:spcBef>
              <a:defRPr/>
            </a:pPr>
            <a:endParaRPr lang="en-US" sz="2400" dirty="0">
              <a:latin typeface="Times New Roman"/>
              <a:cs typeface="Calibri"/>
            </a:endParaRPr>
          </a:p>
          <a:p>
            <a:pPr>
              <a:spcBef>
                <a:spcPts val="0"/>
              </a:spcBef>
              <a:defRPr/>
            </a:pPr>
            <a:endParaRPr lang="en-US" sz="2400" dirty="0">
              <a:latin typeface="Times New Roman"/>
              <a:cs typeface="Calibri"/>
            </a:endParaRPr>
          </a:p>
          <a:p>
            <a:pPr>
              <a:spcBef>
                <a:spcPts val="0"/>
              </a:spcBef>
              <a:defRPr/>
            </a:pPr>
            <a:r>
              <a:rPr lang="en-US" sz="2400" dirty="0">
                <a:latin typeface="Times New Roman"/>
                <a:cs typeface="Calibri"/>
              </a:rPr>
              <a:t>Staffed by Elizabeth Gattine in the Governor’s Office of Policy, Innovation, and the Future</a:t>
            </a:r>
            <a:endParaRPr lang="en-US" sz="2400" dirty="0">
              <a:latin typeface="Times New Roman"/>
              <a:cs typeface="Times New Roman"/>
            </a:endParaRPr>
          </a:p>
        </p:txBody>
      </p:sp>
      <p:sp>
        <p:nvSpPr>
          <p:cNvPr id="4" name="Text Box 5"/>
          <p:cNvSpPr txBox="1">
            <a:spLocks noChangeArrowheads="1"/>
          </p:cNvSpPr>
          <p:nvPr/>
        </p:nvSpPr>
        <p:spPr bwMode="auto">
          <a:xfrm>
            <a:off x="-9487" y="-59314"/>
            <a:ext cx="9162864" cy="1015663"/>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dirty="0">
              <a:solidFill>
                <a:schemeClr val="bg1"/>
              </a:solidFill>
              <a:latin typeface="Times New Roman"/>
              <a:cs typeface="Times New Roman"/>
            </a:endParaRPr>
          </a:p>
          <a:p>
            <a:pPr algn="ctr"/>
            <a:r>
              <a:rPr lang="en-US" sz="4000" b="1" dirty="0">
                <a:solidFill>
                  <a:schemeClr val="bg1"/>
                </a:solidFill>
                <a:latin typeface="Times New Roman"/>
                <a:cs typeface="Times New Roman"/>
              </a:rPr>
              <a:t>1. Maine’s Cabinet on Aging</a:t>
            </a:r>
            <a:endParaRPr lang="en-US" sz="4000" b="1" dirty="0">
              <a:solidFill>
                <a:schemeClr val="bg1"/>
              </a:solidFill>
            </a:endParaRPr>
          </a:p>
          <a:p>
            <a:pPr algn="ctr"/>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TextBox 6">
            <a:extLst>
              <a:ext uri="{FF2B5EF4-FFF2-40B4-BE49-F238E27FC236}">
                <a16:creationId xmlns:a16="http://schemas.microsoft.com/office/drawing/2014/main" id="{4B879500-CC59-9431-FB68-A9BAF9B895DA}"/>
              </a:ext>
            </a:extLst>
          </p:cNvPr>
          <p:cNvSpPr txBox="1"/>
          <p:nvPr/>
        </p:nvSpPr>
        <p:spPr>
          <a:xfrm>
            <a:off x="2802082" y="6106657"/>
            <a:ext cx="4636654"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https://www.maine.gov/future/aging</a:t>
            </a:r>
          </a:p>
        </p:txBody>
      </p:sp>
      <p:graphicFrame>
        <p:nvGraphicFramePr>
          <p:cNvPr id="8" name="Table 7">
            <a:extLst>
              <a:ext uri="{FF2B5EF4-FFF2-40B4-BE49-F238E27FC236}">
                <a16:creationId xmlns:a16="http://schemas.microsoft.com/office/drawing/2014/main" id="{7488BBAF-2877-50D9-0222-0D1EA83A6F9E}"/>
              </a:ext>
            </a:extLst>
          </p:cNvPr>
          <p:cNvGraphicFramePr>
            <a:graphicFrameLocks noGrp="1"/>
          </p:cNvGraphicFramePr>
          <p:nvPr>
            <p:extLst>
              <p:ext uri="{D42A27DB-BD31-4B8C-83A1-F6EECF244321}">
                <p14:modId xmlns:p14="http://schemas.microsoft.com/office/powerpoint/2010/main" val="167132421"/>
              </p:ext>
            </p:extLst>
          </p:nvPr>
        </p:nvGraphicFramePr>
        <p:xfrm>
          <a:off x="692867" y="3065274"/>
          <a:ext cx="8460510" cy="1899920"/>
        </p:xfrm>
        <a:graphic>
          <a:graphicData uri="http://schemas.openxmlformats.org/drawingml/2006/table">
            <a:tbl>
              <a:tblPr firstRow="1" bandRow="1">
                <a:tableStyleId>{5C22544A-7EE6-4342-B048-85BDC9FD1C3A}</a:tableStyleId>
              </a:tblPr>
              <a:tblGrid>
                <a:gridCol w="4230255">
                  <a:extLst>
                    <a:ext uri="{9D8B030D-6E8A-4147-A177-3AD203B41FA5}">
                      <a16:colId xmlns:a16="http://schemas.microsoft.com/office/drawing/2014/main" val="818080147"/>
                    </a:ext>
                  </a:extLst>
                </a:gridCol>
                <a:gridCol w="4230255">
                  <a:extLst>
                    <a:ext uri="{9D8B030D-6E8A-4147-A177-3AD203B41FA5}">
                      <a16:colId xmlns:a16="http://schemas.microsoft.com/office/drawing/2014/main" val="368610075"/>
                    </a:ext>
                  </a:extLst>
                </a:gridCol>
              </a:tblGrid>
              <a:tr h="370840">
                <a:tc>
                  <a:txBody>
                    <a:bodyPr/>
                    <a:lstStyle/>
                    <a:p>
                      <a:r>
                        <a:rPr lang="en-US" sz="1600" b="0" dirty="0">
                          <a:solidFill>
                            <a:schemeClr val="tx1"/>
                          </a:solidFill>
                          <a:latin typeface="Times New Roman" panose="02020603050405020304" pitchFamily="18" charset="0"/>
                          <a:cs typeface="Times New Roman" panose="02020603050405020304" pitchFamily="18" charset="0"/>
                        </a:rPr>
                        <a:t>Department of Health and Human Services</a:t>
                      </a:r>
                    </a:p>
                  </a:txBody>
                  <a:tcPr>
                    <a:no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Department of Labor</a:t>
                      </a:r>
                    </a:p>
                  </a:txBody>
                  <a:tcPr>
                    <a:noFill/>
                  </a:tcPr>
                </a:tc>
                <a:extLst>
                  <a:ext uri="{0D108BD9-81ED-4DB2-BD59-A6C34878D82A}">
                    <a16:rowId xmlns:a16="http://schemas.microsoft.com/office/drawing/2014/main" val="830238617"/>
                  </a:ext>
                </a:extLst>
              </a:tr>
              <a:tr h="370840">
                <a:tc>
                  <a:txBody>
                    <a:bodyPr/>
                    <a:lstStyle/>
                    <a:p>
                      <a:r>
                        <a:rPr lang="en-US" sz="1600" dirty="0">
                          <a:solidFill>
                            <a:schemeClr val="tx1"/>
                          </a:solidFill>
                          <a:latin typeface="Times New Roman" panose="02020603050405020304" pitchFamily="18" charset="0"/>
                          <a:cs typeface="Times New Roman" panose="02020603050405020304" pitchFamily="18" charset="0"/>
                        </a:rPr>
                        <a:t>Department of Public Safety</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Maine State Housing Authority</a:t>
                      </a:r>
                    </a:p>
                  </a:txBody>
                  <a:tcPr>
                    <a:noFill/>
                  </a:tcPr>
                </a:tc>
                <a:extLst>
                  <a:ext uri="{0D108BD9-81ED-4DB2-BD59-A6C34878D82A}">
                    <a16:rowId xmlns:a16="http://schemas.microsoft.com/office/drawing/2014/main" val="360780097"/>
                  </a:ext>
                </a:extLst>
              </a:tr>
              <a:tr h="370840">
                <a:tc>
                  <a:txBody>
                    <a:bodyPr/>
                    <a:lstStyle/>
                    <a:p>
                      <a:r>
                        <a:rPr lang="en-US" sz="1600" dirty="0">
                          <a:solidFill>
                            <a:schemeClr val="tx1"/>
                          </a:solidFill>
                          <a:latin typeface="Times New Roman" panose="02020603050405020304" pitchFamily="18" charset="0"/>
                          <a:cs typeface="Times New Roman" panose="02020603050405020304" pitchFamily="18" charset="0"/>
                        </a:rPr>
                        <a:t>Department of Economic and Community Development</a:t>
                      </a:r>
                    </a:p>
                  </a:txBody>
                  <a:tcPr>
                    <a:no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Department of Professional and Financial Regulation</a:t>
                      </a:r>
                    </a:p>
                  </a:txBody>
                  <a:tcPr>
                    <a:noFill/>
                  </a:tcPr>
                </a:tc>
                <a:extLst>
                  <a:ext uri="{0D108BD9-81ED-4DB2-BD59-A6C34878D82A}">
                    <a16:rowId xmlns:a16="http://schemas.microsoft.com/office/drawing/2014/main" val="34609302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Department of Administrative and Financial Affairs</a:t>
                      </a:r>
                    </a:p>
                  </a:txBody>
                  <a:tcPr>
                    <a:no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484413757"/>
                  </a:ext>
                </a:extLst>
              </a:tr>
            </a:tbl>
          </a:graphicData>
        </a:graphic>
      </p:graphicFrame>
    </p:spTree>
    <p:extLst>
      <p:ext uri="{BB962C8B-B14F-4D97-AF65-F5344CB8AC3E}">
        <p14:creationId xmlns:p14="http://schemas.microsoft.com/office/powerpoint/2010/main" val="252087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10" y="1171615"/>
            <a:ext cx="9152219" cy="4514770"/>
          </a:xfrm>
        </p:spPr>
        <p:txBody>
          <a:bodyPr vert="horz" lIns="91440" tIns="45720" rIns="91440" bIns="45720" rtlCol="0" anchor="t">
            <a:noAutofit/>
          </a:bodyPr>
          <a:lstStyle/>
          <a:p>
            <a:pPr lvl="1">
              <a:spcBef>
                <a:spcPts val="0"/>
              </a:spcBef>
              <a:buFont typeface="Arial" panose="020B0604020202020204" pitchFamily="34" charset="0"/>
              <a:buChar char="•"/>
              <a:defRPr/>
            </a:pPr>
            <a:r>
              <a:rPr lang="en-US" sz="2400" dirty="0">
                <a:latin typeface="Times New Roman"/>
                <a:cs typeface="Calibri"/>
              </a:rPr>
              <a:t>To coordinate and advance policy and programming across state government so we can all age safely, affordably, and in ways that best serve our needs and preferences.</a:t>
            </a:r>
          </a:p>
          <a:p>
            <a:pPr lvl="1">
              <a:spcBef>
                <a:spcPts val="0"/>
              </a:spcBef>
              <a:buFont typeface="Arial" panose="020B0604020202020204" pitchFamily="34" charset="0"/>
              <a:buChar char="•"/>
              <a:defRPr/>
            </a:pPr>
            <a:endParaRPr lang="en-US" sz="1000" dirty="0">
              <a:latin typeface="Times New Roman"/>
              <a:cs typeface="Calibri"/>
            </a:endParaRPr>
          </a:p>
          <a:p>
            <a:pPr lvl="1">
              <a:spcBef>
                <a:spcPts val="0"/>
              </a:spcBef>
              <a:buChar char="•"/>
              <a:defRPr/>
            </a:pPr>
            <a:r>
              <a:rPr lang="en-US" sz="2400" dirty="0">
                <a:latin typeface="Times New Roman"/>
                <a:cs typeface="Calibri"/>
              </a:rPr>
              <a:t>To elevate opportunities for inclusion and engagement of older adults.</a:t>
            </a:r>
            <a:endParaRPr lang="en-US" sz="1000" dirty="0">
              <a:latin typeface="Times New Roman"/>
              <a:cs typeface="Calibri"/>
            </a:endParaRPr>
          </a:p>
          <a:p>
            <a:pPr lvl="1">
              <a:spcBef>
                <a:spcPts val="0"/>
              </a:spcBef>
              <a:buChar char="•"/>
              <a:defRPr/>
            </a:pPr>
            <a:endParaRPr lang="en-US" sz="1000" dirty="0">
              <a:latin typeface="Times New Roman"/>
              <a:cs typeface="Calibri"/>
            </a:endParaRPr>
          </a:p>
          <a:p>
            <a:pPr lvl="1">
              <a:spcBef>
                <a:spcPts val="0"/>
              </a:spcBef>
              <a:buChar char="•"/>
            </a:pPr>
            <a:r>
              <a:rPr lang="en-US" sz="2400" dirty="0">
                <a:latin typeface="Times New Roman"/>
                <a:cs typeface="Calibri"/>
              </a:rPr>
              <a:t>To promote coordination across State government.</a:t>
            </a:r>
          </a:p>
          <a:p>
            <a:pPr lvl="2">
              <a:spcBef>
                <a:spcPts val="0"/>
              </a:spcBef>
              <a:buFont typeface="Courier New" panose="02070309020205020404" pitchFamily="49" charset="0"/>
              <a:buChar char="o"/>
            </a:pPr>
            <a:r>
              <a:rPr lang="en-US" sz="2000" dirty="0">
                <a:latin typeface="Times New Roman"/>
                <a:cs typeface="Calibri"/>
              </a:rPr>
              <a:t>Elevate the Governor's priorities for aging.</a:t>
            </a:r>
          </a:p>
          <a:p>
            <a:pPr lvl="2">
              <a:spcBef>
                <a:spcPts val="0"/>
              </a:spcBef>
              <a:buFont typeface="Courier New" panose="02070309020205020404" pitchFamily="49" charset="0"/>
              <a:buChar char="o"/>
            </a:pPr>
            <a:r>
              <a:rPr lang="en-US" sz="2000" dirty="0">
                <a:latin typeface="Times New Roman"/>
                <a:cs typeface="Calibri"/>
              </a:rPr>
              <a:t>Anchor joint staff work.</a:t>
            </a:r>
          </a:p>
          <a:p>
            <a:pPr lvl="2">
              <a:spcBef>
                <a:spcPts val="0"/>
              </a:spcBef>
              <a:buFont typeface="Courier New" panose="02070309020205020404" pitchFamily="49" charset="0"/>
              <a:buChar char="o"/>
            </a:pPr>
            <a:r>
              <a:rPr lang="en-US" sz="2000" dirty="0">
                <a:latin typeface="Times New Roman"/>
                <a:cs typeface="Calibri"/>
              </a:rPr>
              <a:t>Communicate across cross-sectoral work and strengthen community partnerships</a:t>
            </a:r>
            <a:r>
              <a:rPr lang="en-US" dirty="0">
                <a:latin typeface="Times New Roman"/>
                <a:cs typeface="Calibri"/>
              </a:rPr>
              <a:t>.</a:t>
            </a:r>
            <a:endParaRPr lang="en-US" sz="1000" dirty="0">
              <a:latin typeface="Times New Roman"/>
              <a:cs typeface="Calibri"/>
            </a:endParaRPr>
          </a:p>
          <a:p>
            <a:pPr lvl="2">
              <a:spcBef>
                <a:spcPts val="0"/>
              </a:spcBef>
              <a:buFont typeface="Courier New" panose="02070309020205020404" pitchFamily="49" charset="0"/>
              <a:buChar char="o"/>
            </a:pPr>
            <a:endParaRPr lang="en-US" sz="1000" dirty="0">
              <a:latin typeface="Times New Roman"/>
              <a:cs typeface="Calibri"/>
            </a:endParaRPr>
          </a:p>
          <a:p>
            <a:pPr lvl="1">
              <a:spcBef>
                <a:spcPts val="0"/>
              </a:spcBef>
              <a:buChar char="•"/>
            </a:pPr>
            <a:r>
              <a:rPr lang="en-US" sz="2400" dirty="0">
                <a:latin typeface="Times New Roman"/>
                <a:cs typeface="Calibri"/>
              </a:rPr>
              <a:t>To include an "aging lens" across state policies, systems, and </a:t>
            </a:r>
          </a:p>
          <a:p>
            <a:pPr marL="457200" lvl="1" indent="0">
              <a:spcBef>
                <a:spcPts val="0"/>
              </a:spcBef>
              <a:buNone/>
            </a:pPr>
            <a:r>
              <a:rPr lang="en-US" sz="2400" dirty="0">
                <a:latin typeface="Times New Roman"/>
                <a:cs typeface="Calibri"/>
              </a:rPr>
              <a:t>    planning.</a:t>
            </a:r>
          </a:p>
        </p:txBody>
      </p:sp>
      <p:sp>
        <p:nvSpPr>
          <p:cNvPr id="4" name="Text Box 5"/>
          <p:cNvSpPr txBox="1">
            <a:spLocks noChangeArrowheads="1"/>
          </p:cNvSpPr>
          <p:nvPr/>
        </p:nvSpPr>
        <p:spPr bwMode="auto">
          <a:xfrm>
            <a:off x="-9487" y="-28536"/>
            <a:ext cx="9162864"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a:cs typeface="Times New Roman"/>
            </a:endParaRPr>
          </a:p>
          <a:p>
            <a:pPr algn="ctr" eaLnBrk="1" hangingPunct="1"/>
            <a:r>
              <a:rPr lang="en-US" sz="3600" dirty="0">
                <a:solidFill>
                  <a:schemeClr val="bg1"/>
                </a:solidFill>
                <a:latin typeface="Times New Roman"/>
                <a:cs typeface="Times New Roman"/>
              </a:rPr>
              <a:t>The Cabinet’s Purpose and Role</a:t>
            </a:r>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000" dirty="0">
              <a:solidFill>
                <a:schemeClr val="bg1"/>
              </a:solidFill>
              <a:latin typeface="Times New Roman"/>
              <a:cs typeface="Times New Roman"/>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4</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Tree>
    <p:extLst>
      <p:ext uri="{BB962C8B-B14F-4D97-AF65-F5344CB8AC3E}">
        <p14:creationId xmlns:p14="http://schemas.microsoft.com/office/powerpoint/2010/main" val="422742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0440"/>
            <a:ext cx="9153378" cy="143116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1200"/>
              </a:spcBef>
              <a:spcAft>
                <a:spcPts val="600"/>
              </a:spcAft>
              <a:buClrTx/>
              <a:buSzTx/>
              <a:buFontTx/>
              <a:buNone/>
              <a:tabLst/>
              <a:defRPr/>
            </a:pPr>
            <a:endParaRPr kumimoji="0" lang="en-US" sz="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6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a:ea typeface="+mn-ea"/>
                <a:cs typeface="Times New Roman"/>
              </a:rPr>
              <a:t> Cabinet’s Focus Areas</a:t>
            </a:r>
          </a:p>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p:cNvSpPr>
            <a:spLocks noGrp="1"/>
          </p:cNvSpPr>
          <p:nvPr>
            <p:ph type="sldNum" sz="quarter" idx="12"/>
          </p:nvPr>
        </p:nvSpPr>
        <p:spPr>
          <a:xfrm>
            <a:off x="6497444" y="628479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BA50-CD0C-49BF-99AE-B3E4F492036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2667000" y="6356350"/>
            <a:ext cx="3657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Maine Department of Health and Human Services</a:t>
            </a:r>
          </a:p>
        </p:txBody>
      </p:sp>
      <p:sp>
        <p:nvSpPr>
          <p:cNvPr id="24" name="Content Placeholder 2">
            <a:extLst>
              <a:ext uri="{FF2B5EF4-FFF2-40B4-BE49-F238E27FC236}">
                <a16:creationId xmlns:a16="http://schemas.microsoft.com/office/drawing/2014/main" id="{FD0A7512-686D-4653-98B3-007B059FAEE2}"/>
              </a:ext>
            </a:extLst>
          </p:cNvPr>
          <p:cNvSpPr>
            <a:spLocks noGrp="1"/>
          </p:cNvSpPr>
          <p:nvPr>
            <p:ph idx="1"/>
          </p:nvPr>
        </p:nvSpPr>
        <p:spPr>
          <a:xfrm>
            <a:off x="457200" y="1523999"/>
            <a:ext cx="8686800" cy="5197475"/>
          </a:xfrm>
        </p:spPr>
        <p:txBody>
          <a:bodyPr vert="horz" lIns="91440" tIns="45720" rIns="91440" bIns="45720" rtlCol="0" anchor="t">
            <a:normAutofit/>
          </a:bodyPr>
          <a:lstStyle/>
          <a:p>
            <a:endParaRPr lang="en-US">
              <a:ea typeface="+mn-lt"/>
              <a:cs typeface="+mn-lt"/>
            </a:endParaRPr>
          </a:p>
          <a:p>
            <a:pPr marL="0" indent="0">
              <a:spcBef>
                <a:spcPts val="1200"/>
              </a:spcBef>
              <a:buNone/>
            </a:pP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3F21C14-F701-9D2B-D33A-ABFE2966C6E2}"/>
              </a:ext>
            </a:extLst>
          </p:cNvPr>
          <p:cNvSpPr txBox="1"/>
          <p:nvPr/>
        </p:nvSpPr>
        <p:spPr>
          <a:xfrm>
            <a:off x="527103" y="1783459"/>
            <a:ext cx="81842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Calibri"/>
            </a:endParaRPr>
          </a:p>
        </p:txBody>
      </p:sp>
      <p:pic>
        <p:nvPicPr>
          <p:cNvPr id="6" name="Picture 6">
            <a:extLst>
              <a:ext uri="{FF2B5EF4-FFF2-40B4-BE49-F238E27FC236}">
                <a16:creationId xmlns:a16="http://schemas.microsoft.com/office/drawing/2014/main" id="{531BA4EA-4469-2C2B-40DB-FD41DCAA8CB7}"/>
              </a:ext>
            </a:extLst>
          </p:cNvPr>
          <p:cNvPicPr>
            <a:picLocks noChangeAspect="1"/>
          </p:cNvPicPr>
          <p:nvPr/>
        </p:nvPicPr>
        <p:blipFill>
          <a:blip r:embed="rId2"/>
          <a:stretch>
            <a:fillRect/>
          </a:stretch>
        </p:blipFill>
        <p:spPr>
          <a:xfrm>
            <a:off x="668797" y="1341388"/>
            <a:ext cx="8354290" cy="4779784"/>
          </a:xfrm>
          <a:prstGeom prst="rect">
            <a:avLst/>
          </a:prstGeom>
        </p:spPr>
      </p:pic>
    </p:spTree>
    <p:extLst>
      <p:ext uri="{BB962C8B-B14F-4D97-AF65-F5344CB8AC3E}">
        <p14:creationId xmlns:p14="http://schemas.microsoft.com/office/powerpoint/2010/main" val="250870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7" y="989000"/>
            <a:ext cx="8685642" cy="1442301"/>
          </a:xfrm>
        </p:spPr>
        <p:txBody>
          <a:bodyPr vert="horz" lIns="91440" tIns="45720" rIns="91440" bIns="45720" rtlCol="0" anchor="t">
            <a:noAutofit/>
          </a:bodyPr>
          <a:lstStyle/>
          <a:p>
            <a:pPr marL="0" indent="0">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Sustainable Living: </a:t>
            </a:r>
          </a:p>
          <a:p>
            <a:r>
              <a:rPr lang="en-US" sz="1800" dirty="0">
                <a:latin typeface="Times New Roman" panose="02020603050405020304" pitchFamily="18" charset="0"/>
                <a:ea typeface="Calibri" panose="020F0502020204030204" pitchFamily="34" charset="0"/>
                <a:cs typeface="Times New Roman" panose="02020603050405020304" pitchFamily="18" charset="0"/>
              </a:rPr>
              <a:t>Home sharing programs bring together people who have an extra room in their house with individuals seeking a place to live.</a:t>
            </a:r>
          </a:p>
          <a:p>
            <a:r>
              <a:rPr lang="en-US" sz="1800" dirty="0">
                <a:latin typeface="Times New Roman" panose="02020603050405020304" pitchFamily="18" charset="0"/>
                <a:ea typeface="Calibri" panose="020F0502020204030204" pitchFamily="34" charset="0"/>
                <a:cs typeface="Times New Roman" panose="02020603050405020304" pitchFamily="18" charset="0"/>
              </a:rPr>
              <a:t>Home sharing can provide companionship and extra income to the homeowner.</a:t>
            </a:r>
          </a:p>
          <a:p>
            <a:r>
              <a:rPr lang="en-US" sz="1800" dirty="0">
                <a:latin typeface="Times New Roman" panose="02020603050405020304" pitchFamily="18" charset="0"/>
                <a:ea typeface="Calibri" panose="020F0502020204030204" pitchFamily="34" charset="0"/>
                <a:cs typeface="Times New Roman" panose="02020603050405020304" pitchFamily="18" charset="0"/>
              </a:rPr>
              <a:t>Following an RFP process,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MaineHousing</a:t>
            </a:r>
            <a:r>
              <a:rPr lang="en-US" sz="1800" dirty="0">
                <a:latin typeface="Times New Roman" panose="02020603050405020304" pitchFamily="18" charset="0"/>
                <a:ea typeface="Calibri" panose="020F0502020204030204" pitchFamily="34" charset="0"/>
                <a:cs typeface="Times New Roman" panose="02020603050405020304" pitchFamily="18" charset="0"/>
              </a:rPr>
              <a:t> has contracted with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Nesterly</a:t>
            </a:r>
            <a:r>
              <a:rPr lang="en-US" sz="1800" dirty="0">
                <a:latin typeface="Times New Roman" panose="02020603050405020304" pitchFamily="18" charset="0"/>
                <a:ea typeface="Calibri" panose="020F0502020204030204" pitchFamily="34" charset="0"/>
                <a:cs typeface="Times New Roman" panose="02020603050405020304" pitchFamily="18" charset="0"/>
              </a:rPr>
              <a:t> for statewide implementation</a:t>
            </a:r>
            <a:endParaRPr lang="en-US" sz="18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9487" y="-28536"/>
            <a:ext cx="9162864"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dirty="0">
              <a:solidFill>
                <a:schemeClr val="bg1"/>
              </a:solidFill>
              <a:latin typeface="Times New Roman" panose="02020603050405020304" pitchFamily="18" charset="0"/>
              <a:cs typeface="Times New Roman" panose="02020603050405020304" pitchFamily="18" charset="0"/>
            </a:endParaRPr>
          </a:p>
          <a:p>
            <a:pPr algn="ctr"/>
            <a:r>
              <a:rPr lang="en-US" sz="3600" dirty="0">
                <a:solidFill>
                  <a:schemeClr val="bg1"/>
                </a:solidFill>
                <a:latin typeface="Times New Roman" panose="02020603050405020304" pitchFamily="18" charset="0"/>
                <a:cs typeface="Times New Roman" panose="02020603050405020304" pitchFamily="18" charset="0"/>
              </a:rPr>
              <a:t>Examples of Cabinet’s Strategies</a:t>
            </a:r>
          </a:p>
          <a:p>
            <a:pPr algn="ctr"/>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6</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pic>
        <p:nvPicPr>
          <p:cNvPr id="7" name="Picture 2" descr="Certified Age Friendly Employer Seal.">
            <a:extLst>
              <a:ext uri="{FF2B5EF4-FFF2-40B4-BE49-F238E27FC236}">
                <a16:creationId xmlns:a16="http://schemas.microsoft.com/office/drawing/2014/main" id="{474410D3-1E4D-F08D-AB3A-A12EC150A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113" y="3182778"/>
            <a:ext cx="2915687" cy="2927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E9E6BF3-31CA-1F96-2E11-56F39E64B55E}"/>
              </a:ext>
            </a:extLst>
          </p:cNvPr>
          <p:cNvPicPr>
            <a:picLocks noChangeAspect="1"/>
          </p:cNvPicPr>
          <p:nvPr/>
        </p:nvPicPr>
        <p:blipFill rotWithShape="1">
          <a:blip r:embed="rId3"/>
          <a:srcRect l="16060" t="50000" r="65859" b="9865"/>
          <a:stretch/>
        </p:blipFill>
        <p:spPr>
          <a:xfrm>
            <a:off x="181413" y="2979220"/>
            <a:ext cx="5409445" cy="3377130"/>
          </a:xfrm>
          <a:prstGeom prst="rect">
            <a:avLst/>
          </a:prstGeom>
        </p:spPr>
      </p:pic>
    </p:spTree>
    <p:extLst>
      <p:ext uri="{BB962C8B-B14F-4D97-AF65-F5344CB8AC3E}">
        <p14:creationId xmlns:p14="http://schemas.microsoft.com/office/powerpoint/2010/main" val="262530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487" y="-336311"/>
            <a:ext cx="9162864" cy="156966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dirty="0">
              <a:solidFill>
                <a:schemeClr val="bg1"/>
              </a:solidFill>
              <a:latin typeface="Times New Roman"/>
              <a:cs typeface="Times New Roman"/>
            </a:endParaRPr>
          </a:p>
          <a:p>
            <a:pPr algn="ctr"/>
            <a:r>
              <a:rPr lang="en-US" sz="4000" b="1" dirty="0">
                <a:solidFill>
                  <a:schemeClr val="bg1"/>
                </a:solidFill>
                <a:latin typeface="Times New Roman"/>
                <a:cs typeface="Times New Roman"/>
              </a:rPr>
              <a:t>2. Community Supports</a:t>
            </a:r>
          </a:p>
          <a:p>
            <a:pPr algn="ctr"/>
            <a:r>
              <a:rPr lang="en-US" sz="3600" dirty="0">
                <a:solidFill>
                  <a:schemeClr val="bg1"/>
                </a:solidFill>
                <a:latin typeface="Times New Roman"/>
                <a:cs typeface="Times New Roman"/>
              </a:rPr>
              <a:t>Community Connections Initiative</a:t>
            </a:r>
            <a:endParaRPr lang="en-US" dirty="0">
              <a:solidFill>
                <a:schemeClr val="bg1"/>
              </a:solidFill>
            </a:endParaRPr>
          </a:p>
          <a:p>
            <a:pPr algn="ctr"/>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7</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10" name="Content Placeholder 2"/>
          <p:cNvSpPr>
            <a:spLocks noGrp="1"/>
          </p:cNvSpPr>
          <p:nvPr>
            <p:ph idx="1"/>
          </p:nvPr>
        </p:nvSpPr>
        <p:spPr>
          <a:xfrm>
            <a:off x="1158" y="1171794"/>
            <a:ext cx="6944587" cy="4637880"/>
          </a:xfrm>
        </p:spPr>
        <p:txBody>
          <a:bodyPr vert="horz" lIns="91440" tIns="45720" rIns="91440" bIns="45720" rtlCol="0" anchor="t">
            <a:noAutofit/>
          </a:bodyPr>
          <a:lstStyle/>
          <a:p>
            <a:pPr>
              <a:spcBef>
                <a:spcPts val="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Purpose is to align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strategies around our shared goals and empower Lifelong communities in their work and knowledge of their communities. </a:t>
            </a:r>
          </a:p>
          <a:p>
            <a:pPr>
              <a:spcBef>
                <a:spcPts val="0"/>
              </a:spcBef>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Received federal approval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for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 $2.5 million initiative from the American Rescue Plan to:</a:t>
            </a:r>
          </a:p>
          <a:p>
            <a:pPr lvl="1">
              <a:spcBef>
                <a:spcPts val="0"/>
              </a:spcBef>
              <a:buFont typeface="Courier New" panose="02070309020205020404" pitchFamily="49" charset="0"/>
              <a:buChar char="o"/>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Support and training for Lifelong communities to develop pilots </a:t>
            </a:r>
            <a:r>
              <a:rPr lang="en-US" sz="2000" dirty="0">
                <a:latin typeface="Times New Roman" panose="02020603050405020304" pitchFamily="18" charset="0"/>
                <a:cs typeface="Times New Roman" panose="02020603050405020304" pitchFamily="18" charset="0"/>
              </a:rPr>
              <a:t>to</a:t>
            </a:r>
            <a:r>
              <a:rPr lang="en-US" sz="2000" b="0" i="0" dirty="0">
                <a:solidFill>
                  <a:srgbClr val="141414"/>
                </a:solidFill>
                <a:effectLst/>
                <a:latin typeface="Times New Roman" panose="02020603050405020304" pitchFamily="18" charset="0"/>
                <a:cs typeface="Times New Roman" panose="02020603050405020304" pitchFamily="18" charset="0"/>
              </a:rPr>
              <a:t> help their fellow residents</a:t>
            </a:r>
            <a:r>
              <a:rPr lang="en-US" sz="2000" b="0" i="0" dirty="0">
                <a:solidFill>
                  <a:srgbClr val="212121"/>
                </a:solidFill>
                <a:effectLst/>
                <a:latin typeface="Times New Roman" panose="02020603050405020304" pitchFamily="18" charset="0"/>
                <a:cs typeface="Times New Roman" panose="02020603050405020304" pitchFamily="18" charset="0"/>
              </a:rPr>
              <a:t> identify and access desired supports and make it more comfortable to accept help or to participate in social opportunities.</a:t>
            </a:r>
          </a:p>
          <a:p>
            <a:pPr lvl="1">
              <a:spcBef>
                <a:spcPts val="0"/>
              </a:spcBef>
              <a:buFont typeface="Courier New" panose="02070309020205020404" pitchFamily="49" charset="0"/>
              <a:buChar char="o"/>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Provide mini-grant funding opportunities for Lifelong communities.</a:t>
            </a:r>
          </a:p>
          <a:p>
            <a:pPr lvl="1">
              <a:spcBef>
                <a:spcPts val="0"/>
              </a:spcBef>
              <a:buFont typeface="Courier New" panose="02070309020205020404" pitchFamily="49" charset="0"/>
              <a:buChar char="o"/>
            </a:pPr>
            <a:r>
              <a:rPr lang="en-US" sz="2000" dirty="0">
                <a:latin typeface="Times New Roman" panose="02020603050405020304" pitchFamily="18" charset="0"/>
                <a:ea typeface="Calibri" panose="020F0502020204030204" pitchFamily="34" charset="0"/>
                <a:cs typeface="Times New Roman" panose="02020603050405020304" pitchFamily="18" charset="0"/>
              </a:rPr>
              <a:t>Increase capacity of Area Agencies on Aging to strengthen community partnerships.</a:t>
            </a:r>
          </a:p>
          <a:p>
            <a:pPr lvl="1">
              <a:spcBef>
                <a:spcPts val="0"/>
              </a:spcBef>
              <a:buFont typeface="Courier New" panose="02070309020205020404" pitchFamily="49" charset="0"/>
              <a:buChar char="o"/>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2" descr="Text&#10;&#10;Description automatically generated">
            <a:extLst>
              <a:ext uri="{FF2B5EF4-FFF2-40B4-BE49-F238E27FC236}">
                <a16:creationId xmlns:a16="http://schemas.microsoft.com/office/drawing/2014/main" id="{B4DBE9D6-2E36-5CB9-D72C-624B5336EB5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95" r="-3" b="-3"/>
          <a:stretch/>
        </p:blipFill>
        <p:spPr bwMode="auto">
          <a:xfrm>
            <a:off x="6553200" y="1171793"/>
            <a:ext cx="2762089" cy="28710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4709C1-5346-97AA-65EB-05224E2C8EF5}"/>
              </a:ext>
            </a:extLst>
          </p:cNvPr>
          <p:cNvSpPr txBox="1"/>
          <p:nvPr/>
        </p:nvSpPr>
        <p:spPr>
          <a:xfrm>
            <a:off x="212436" y="5667514"/>
            <a:ext cx="8474364"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Key partners: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University of Maine’s Center on Aging and Maine’s Area Agencies on Aging.</a:t>
            </a:r>
          </a:p>
          <a:p>
            <a:endParaRPr lang="en-US" sz="2400" dirty="0"/>
          </a:p>
        </p:txBody>
      </p:sp>
    </p:spTree>
    <p:extLst>
      <p:ext uri="{BB962C8B-B14F-4D97-AF65-F5344CB8AC3E}">
        <p14:creationId xmlns:p14="http://schemas.microsoft.com/office/powerpoint/2010/main" val="10340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vert="horz" lIns="91440" tIns="45720" rIns="91440" bIns="45720" rtlCol="0" anchor="t">
            <a:noAutofit/>
          </a:bodyPr>
          <a:lstStyle/>
          <a:p>
            <a:pPr marL="0" indent="0" algn="ctr">
              <a:buNone/>
              <a:defRPr/>
            </a:pPr>
            <a:endParaRPr lang="en-US" altLang="en-US" sz="2400">
              <a:latin typeface="Times New Roman" pitchFamily="18" charset="0"/>
            </a:endParaRPr>
          </a:p>
          <a:p>
            <a:pPr marL="0" indent="0" algn="ctr">
              <a:buNone/>
              <a:defRPr/>
            </a:pPr>
            <a:endParaRPr lang="en-US" altLang="en-US" sz="2400">
              <a:latin typeface="Times New Roman" pitchFamily="18" charset="0"/>
              <a:cs typeface="Times New Roman"/>
            </a:endParaRPr>
          </a:p>
          <a:p>
            <a:endParaRPr lang="en-US" sz="24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8</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pic>
        <p:nvPicPr>
          <p:cNvPr id="7" name="Picture 6" descr="A white background with blue text&#10;&#10;Description automatically generated">
            <a:extLst>
              <a:ext uri="{FF2B5EF4-FFF2-40B4-BE49-F238E27FC236}">
                <a16:creationId xmlns:a16="http://schemas.microsoft.com/office/drawing/2014/main" id="{226A093B-69A8-5641-7D61-FD3809470F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5164"/>
            <a:ext cx="9111043" cy="3978489"/>
          </a:xfrm>
          <a:prstGeom prst="rect">
            <a:avLst/>
          </a:prstGeom>
        </p:spPr>
      </p:pic>
    </p:spTree>
    <p:custDataLst>
      <p:tags r:id="rId1"/>
    </p:custDataLst>
    <p:extLst>
      <p:ext uri="{BB962C8B-B14F-4D97-AF65-F5344CB8AC3E}">
        <p14:creationId xmlns:p14="http://schemas.microsoft.com/office/powerpoint/2010/main" val="83914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01539"/>
            <a:ext cx="8767156" cy="4826043"/>
          </a:xfrm>
        </p:spPr>
        <p:txBody>
          <a:bodyPr vert="horz" lIns="91440" tIns="45720" rIns="91440" bIns="45720" rtlCol="0" anchor="t">
            <a:noAutofit/>
          </a:bodyPr>
          <a:lstStyle/>
          <a:p>
            <a:pPr>
              <a:spcBef>
                <a:spcPts val="0"/>
              </a:spcBef>
            </a:pPr>
            <a:r>
              <a:rPr lang="en-US" sz="2400" dirty="0">
                <a:latin typeface="Times New Roman"/>
                <a:cs typeface="Times New Roman"/>
              </a:rPr>
              <a:t>Home-Delivered Meals</a:t>
            </a:r>
          </a:p>
          <a:p>
            <a:pPr marL="1030288" indent="-465138">
              <a:spcBef>
                <a:spcPts val="0"/>
              </a:spcBef>
              <a:buFont typeface="Courier New" panose="020B0604020202020204" pitchFamily="34" charset="0"/>
              <a:buChar char="o"/>
            </a:pPr>
            <a:r>
              <a:rPr lang="en-US" sz="2000" dirty="0">
                <a:latin typeface="Times New Roman"/>
                <a:cs typeface="Times New Roman"/>
              </a:rPr>
              <a:t>$5.5 million annually in state funds to supplement Older Americans Act home-delivered meals – which is also a key program to connect homebound residents to social and mental health supports</a:t>
            </a:r>
          </a:p>
          <a:p>
            <a:pPr marL="1030288" indent="-465138">
              <a:spcBef>
                <a:spcPts val="0"/>
              </a:spcBef>
              <a:buFont typeface="Courier New" panose="020B0604020202020204" pitchFamily="34" charset="0"/>
              <a:buChar char="o"/>
            </a:pPr>
            <a:endParaRPr lang="en-US" sz="1000" dirty="0">
              <a:latin typeface="Times New Roman"/>
              <a:cs typeface="Times New Roman"/>
            </a:endParaRPr>
          </a:p>
          <a:p>
            <a:pPr>
              <a:spcBef>
                <a:spcPts val="0"/>
              </a:spcBef>
            </a:pPr>
            <a:r>
              <a:rPr lang="en-US" sz="2400" dirty="0">
                <a:latin typeface="Times New Roman"/>
                <a:cs typeface="Times New Roman"/>
              </a:rPr>
              <a:t>Eligibility Assistance</a:t>
            </a:r>
          </a:p>
          <a:p>
            <a:pPr marL="973138" indent="-574675">
              <a:spcBef>
                <a:spcPts val="0"/>
              </a:spcBef>
              <a:buFont typeface="Courier New" panose="02070309020205020404" pitchFamily="49" charset="0"/>
              <a:buChar char="o"/>
            </a:pPr>
            <a:r>
              <a:rPr lang="en-US" sz="2000" dirty="0">
                <a:latin typeface="Times New Roman"/>
                <a:cs typeface="Times New Roman"/>
              </a:rPr>
              <a:t>$500,000 million annually in state funds to strengthen Aging and Disability Resource Centers at Area Agencies on Aging     </a:t>
            </a:r>
          </a:p>
          <a:p>
            <a:pPr marL="973138" indent="-574675">
              <a:spcBef>
                <a:spcPts val="0"/>
              </a:spcBef>
              <a:buFont typeface="Courier New" panose="02070309020205020404" pitchFamily="49" charset="0"/>
              <a:buChar char="o"/>
            </a:pPr>
            <a:r>
              <a:rPr lang="en-US" sz="2000" dirty="0">
                <a:latin typeface="Times New Roman"/>
                <a:cs typeface="Times New Roman"/>
              </a:rPr>
              <a:t>20 Eligibility Specialists to meet growing demand for </a:t>
            </a:r>
            <a:r>
              <a:rPr lang="en-US" sz="2000" dirty="0" err="1">
                <a:latin typeface="Times New Roman"/>
                <a:cs typeface="Times New Roman"/>
              </a:rPr>
              <a:t>MaineCare</a:t>
            </a:r>
            <a:r>
              <a:rPr lang="en-US" sz="2000" dirty="0">
                <a:latin typeface="Times New Roman"/>
                <a:cs typeface="Times New Roman"/>
              </a:rPr>
              <a:t> and SNAP </a:t>
            </a:r>
          </a:p>
          <a:p>
            <a:pPr marL="973138" indent="-574675">
              <a:spcBef>
                <a:spcPts val="0"/>
              </a:spcBef>
              <a:buFont typeface="Courier New" panose="02070309020205020404" pitchFamily="49" charset="0"/>
              <a:buChar char="o"/>
            </a:pPr>
            <a:r>
              <a:rPr lang="en-US" sz="2000" dirty="0">
                <a:latin typeface="Times New Roman"/>
                <a:cs typeface="Times New Roman"/>
              </a:rPr>
              <a:t>Maine Virtual Access Manager in testing: web-based tool to help individuals conduct self-screenings for services</a:t>
            </a:r>
          </a:p>
          <a:p>
            <a:pPr marL="973138" indent="-574675">
              <a:spcBef>
                <a:spcPts val="0"/>
              </a:spcBef>
              <a:buFont typeface="Courier New" panose="02070309020205020404" pitchFamily="49" charset="0"/>
              <a:buChar char="o"/>
            </a:pPr>
            <a:endParaRPr lang="en-US" sz="1000" dirty="0">
              <a:latin typeface="Times New Roman"/>
              <a:cs typeface="Times New Roman"/>
            </a:endParaRPr>
          </a:p>
          <a:p>
            <a:pPr>
              <a:spcBef>
                <a:spcPts val="0"/>
              </a:spcBef>
            </a:pPr>
            <a:r>
              <a:rPr lang="en-US" sz="2400" dirty="0">
                <a:latin typeface="Times New Roman"/>
                <a:cs typeface="Times New Roman"/>
              </a:rPr>
              <a:t>Expanding Access to Medicare Savings Program</a:t>
            </a:r>
          </a:p>
          <a:p>
            <a:pPr marL="0" indent="0">
              <a:spcBef>
                <a:spcPts val="0"/>
              </a:spcBef>
              <a:buNone/>
            </a:pPr>
            <a:r>
              <a:rPr lang="en-US" sz="2800" dirty="0">
                <a:cs typeface="Calibri"/>
              </a:rPr>
              <a:t>  </a:t>
            </a:r>
          </a:p>
        </p:txBody>
      </p:sp>
      <p:sp>
        <p:nvSpPr>
          <p:cNvPr id="4" name="Text Box 5"/>
          <p:cNvSpPr txBox="1">
            <a:spLocks noChangeArrowheads="1"/>
          </p:cNvSpPr>
          <p:nvPr/>
        </p:nvSpPr>
        <p:spPr bwMode="auto">
          <a:xfrm>
            <a:off x="0" y="-105077"/>
            <a:ext cx="9153378" cy="1600438"/>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dirty="0">
              <a:solidFill>
                <a:schemeClr val="bg1"/>
              </a:solidFill>
              <a:latin typeface="Times New Roman"/>
              <a:cs typeface="Times New Roman"/>
            </a:endParaRPr>
          </a:p>
          <a:p>
            <a:pPr algn="ctr" eaLnBrk="1" hangingPunct="1"/>
            <a:r>
              <a:rPr lang="en-US" sz="3600" dirty="0">
                <a:solidFill>
                  <a:schemeClr val="bg1"/>
                </a:solidFill>
                <a:latin typeface="Times New Roman"/>
                <a:cs typeface="Times New Roman"/>
              </a:rPr>
              <a:t>Connecting Older Residents to Nutrition, Social, and Health Services</a:t>
            </a:r>
            <a:endParaRPr lang="en-US" sz="1000" dirty="0">
              <a:solidFill>
                <a:schemeClr val="bg1"/>
              </a:solidFill>
              <a:latin typeface="Times New Roman"/>
              <a:cs typeface="Times New Roman"/>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9</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811380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5C80F099E7CF4AB2120A5BFE0AADFB" ma:contentTypeVersion="10" ma:contentTypeDescription="Create a new document." ma:contentTypeScope="" ma:versionID="e27512fd72a42cb1be11be2b26c41157">
  <xsd:schema xmlns:xsd="http://www.w3.org/2001/XMLSchema" xmlns:xs="http://www.w3.org/2001/XMLSchema" xmlns:p="http://schemas.microsoft.com/office/2006/metadata/properties" xmlns:ns3="fe04784a-9b21-460f-890f-7b2d3d70a0a7" xmlns:ns4="2209ac8e-1ff0-417c-9319-c6aa90ed621f" targetNamespace="http://schemas.microsoft.com/office/2006/metadata/properties" ma:root="true" ma:fieldsID="4ca073beb72064f8981cede15003d57a" ns3:_="" ns4:_="">
    <xsd:import namespace="fe04784a-9b21-460f-890f-7b2d3d70a0a7"/>
    <xsd:import namespace="2209ac8e-1ff0-417c-9319-c6aa90ed62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4784a-9b21-460f-890f-7b2d3d70a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09ac8e-1ff0-417c-9319-c6aa90ed62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E76F57-0550-477D-BA86-7EB06A489C42}">
  <ds:schemaRefs>
    <ds:schemaRef ds:uri="2209ac8e-1ff0-417c-9319-c6aa90ed621f"/>
    <ds:schemaRef ds:uri="fe04784a-9b21-460f-890f-7b2d3d70a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B22508-A7FE-4C3B-86D6-66E54A96456F}">
  <ds:schemaRefs>
    <ds:schemaRef ds:uri="http://schemas.microsoft.com/sharepoint/v3/contenttype/forms"/>
  </ds:schemaRefs>
</ds:datastoreItem>
</file>

<file path=customXml/itemProps3.xml><?xml version="1.0" encoding="utf-8"?>
<ds:datastoreItem xmlns:ds="http://schemas.openxmlformats.org/officeDocument/2006/customXml" ds:itemID="{047802AE-FFE6-4FDD-9DE5-1F9CD19C54B9}">
  <ds:schemaRefs>
    <ds:schemaRef ds:uri="http://schemas.microsoft.com/office/2006/documentManagement/types"/>
    <ds:schemaRef ds:uri="http://purl.org/dc/terms/"/>
    <ds:schemaRef ds:uri="http://schemas.openxmlformats.org/package/2006/metadata/core-properties"/>
    <ds:schemaRef ds:uri="2209ac8e-1ff0-417c-9319-c6aa90ed621f"/>
    <ds:schemaRef ds:uri="http://purl.org/dc/dcmitype/"/>
    <ds:schemaRef ds:uri="fe04784a-9b21-460f-890f-7b2d3d70a0a7"/>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460</TotalTime>
  <Words>1590</Words>
  <Application>Microsoft Office PowerPoint</Application>
  <PresentationFormat>On-screen Show (4:3)</PresentationFormat>
  <Paragraphs>270</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Courier New</vt:lpstr>
      <vt:lpstr>Times New Roman</vt:lpstr>
      <vt:lpstr>Office Theme</vt:lpstr>
      <vt:lpstr>   Advancing Policy for Older Mainers 31st Maine Geriatrics Conference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Caregiver Supports: TCARE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Maine’s First Direct Care and Support Professional Advisory Council </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DHHS Presentation</dc:title>
  <dc:creator>Martins, John A</dc:creator>
  <cp:lastModifiedBy>Reviewer</cp:lastModifiedBy>
  <cp:revision>3</cp:revision>
  <cp:lastPrinted>2024-05-16T15:18:26Z</cp:lastPrinted>
  <dcterms:created xsi:type="dcterms:W3CDTF">2015-04-10T16:13:17Z</dcterms:created>
  <dcterms:modified xsi:type="dcterms:W3CDTF">2024-05-20T15:19:59Z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0x010100395C80F099E7CF4AB2120A5BFE0AADFB</vt:lpwstr>
  </property>
  <property fmtid="{D5CDD505-2E9C-101B-9397-08002B2CF9AE}" pid="3" name="ArticulateGUID">
    <vt:lpwstr>9D9FA83D-6D6F-4F5A-B723-D30E3B8AF8C0</vt:lpwstr>
  </property>
  <property fmtid="{D5CDD505-2E9C-101B-9397-08002B2CF9AE}" pid="4" name="ArticulatePath">
    <vt:lpwstr>https://stateofmaine-my.sharepoint.com/personal/chelsey_sawyer_maine_gov/Documents/Maine Geriatrics Conference</vt:lpwstr>
  </property>
</Properties>
</file>