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42"/>
  </p:notesMasterIdLst>
  <p:sldIdLst>
    <p:sldId id="256" r:id="rId3"/>
    <p:sldId id="258" r:id="rId4"/>
    <p:sldId id="358" r:id="rId5"/>
    <p:sldId id="359" r:id="rId6"/>
    <p:sldId id="360" r:id="rId7"/>
    <p:sldId id="361" r:id="rId8"/>
    <p:sldId id="362" r:id="rId9"/>
    <p:sldId id="363" r:id="rId10"/>
    <p:sldId id="261" r:id="rId11"/>
    <p:sldId id="260" r:id="rId12"/>
    <p:sldId id="262" r:id="rId13"/>
    <p:sldId id="348" r:id="rId14"/>
    <p:sldId id="364" r:id="rId15"/>
    <p:sldId id="330" r:id="rId16"/>
    <p:sldId id="269" r:id="rId17"/>
    <p:sldId id="367" r:id="rId18"/>
    <p:sldId id="273" r:id="rId19"/>
    <p:sldId id="383" r:id="rId20"/>
    <p:sldId id="381" r:id="rId21"/>
    <p:sldId id="296" r:id="rId22"/>
    <p:sldId id="286" r:id="rId23"/>
    <p:sldId id="375" r:id="rId24"/>
    <p:sldId id="346" r:id="rId25"/>
    <p:sldId id="290" r:id="rId26"/>
    <p:sldId id="326" r:id="rId27"/>
    <p:sldId id="319" r:id="rId28"/>
    <p:sldId id="320" r:id="rId29"/>
    <p:sldId id="301" r:id="rId30"/>
    <p:sldId id="349" r:id="rId31"/>
    <p:sldId id="350" r:id="rId32"/>
    <p:sldId id="292" r:id="rId33"/>
    <p:sldId id="384" r:id="rId34"/>
    <p:sldId id="332" r:id="rId35"/>
    <p:sldId id="374" r:id="rId36"/>
    <p:sldId id="337" r:id="rId37"/>
    <p:sldId id="378" r:id="rId38"/>
    <p:sldId id="285" r:id="rId39"/>
    <p:sldId id="382" r:id="rId40"/>
    <p:sldId id="299" r:id="rId41"/>
  </p:sldIdLst>
  <p:sldSz cx="12188825" cy="6858000"/>
  <p:notesSz cx="6985000" cy="9271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onstantia" panose="02030602050306030303" pitchFamily="18" charset="0"/>
      <p:regular r:id="rId47"/>
      <p:bold r:id="rId48"/>
      <p:italic r:id="rId49"/>
      <p:boldItalic r:id="rId50"/>
    </p:embeddedFont>
    <p:embeddedFont>
      <p:font typeface="Tahoma" panose="020B0604030504040204" pitchFamily="34" charset="0"/>
      <p:regular r:id="rId51"/>
      <p:bold r:id="rId52"/>
    </p:embeddedFont>
    <p:embeddedFont>
      <p:font typeface="Tw Cen MT" panose="020B0602020104020603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8" roundtripDataSignature="AMtx7mgfQocACwA1c6bQF+vYYMztloVK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4AC8E5-AB07-4F97-8480-0923034429F8}" v="20" dt="2024-05-16T20:48:31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6" autoAdjust="0"/>
    <p:restoredTop sz="94660" autoAdjust="0"/>
  </p:normalViewPr>
  <p:slideViewPr>
    <p:cSldViewPr snapToGrid="0">
      <p:cViewPr varScale="1">
        <p:scale>
          <a:sx n="76" d="100"/>
          <a:sy n="76" d="100"/>
        </p:scale>
        <p:origin x="43" y="6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784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00" y="96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12.fntdata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78" Type="http://customschemas.google.com/relationships/presentationmetadata" Target="metadata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6.xml"/><Relationship Id="rId51" Type="http://schemas.openxmlformats.org/officeDocument/2006/relationships/font" Target="fonts/font9.fntdata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683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75" tIns="46425" rIns="92875" bIns="46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75" tIns="46425" rIns="92875" bIns="464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3225" y="695325"/>
            <a:ext cx="617855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75" tIns="46425" rIns="92875" bIns="46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05841"/>
            <a:ext cx="302683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75" tIns="46425" rIns="92875" bIns="46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75" tIns="46425" rIns="92875" bIns="46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7044930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36ba612fc_1_271:notes"/>
          <p:cNvSpPr txBox="1">
            <a:spLocks noGrp="1"/>
          </p:cNvSpPr>
          <p:nvPr>
            <p:ph type="body" idx="1"/>
          </p:nvPr>
        </p:nvSpPr>
        <p:spPr>
          <a:xfrm>
            <a:off x="698500" y="4461669"/>
            <a:ext cx="5588100" cy="3650700"/>
          </a:xfrm>
          <a:prstGeom prst="rect">
            <a:avLst/>
          </a:prstGeom>
        </p:spPr>
        <p:txBody>
          <a:bodyPr spcFirstLastPara="1" wrap="square" lIns="92875" tIns="46425" rIns="92875" bIns="46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136ba612fc_1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58875"/>
            <a:ext cx="5562600" cy="3128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1320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432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6602030b27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0563" y="1144588"/>
            <a:ext cx="5489575" cy="3089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26602030b27_1_106:notes"/>
          <p:cNvSpPr txBox="1">
            <a:spLocks noGrp="1"/>
          </p:cNvSpPr>
          <p:nvPr>
            <p:ph type="body" idx="1"/>
          </p:nvPr>
        </p:nvSpPr>
        <p:spPr>
          <a:xfrm>
            <a:off x="686947" y="4405842"/>
            <a:ext cx="5495700" cy="3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26602030b27_1_106:notes"/>
          <p:cNvSpPr txBox="1">
            <a:spLocks noGrp="1"/>
          </p:cNvSpPr>
          <p:nvPr>
            <p:ph type="sldNum" idx="12"/>
          </p:nvPr>
        </p:nvSpPr>
        <p:spPr>
          <a:xfrm>
            <a:off x="3891109" y="8695656"/>
            <a:ext cx="29766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3346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112a23c05b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g112a23c05b6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g112a23c05b6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8328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112a23c05b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g112a23c05b6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g112a23c05b6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3993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112a23c05b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g112a23c05b6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g112a23c05b6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5312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5325"/>
            <a:ext cx="617855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75" tIns="46425" rIns="92875" bIns="46425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4:notes"/>
          <p:cNvSpPr txBox="1">
            <a:spLocks noGrp="1"/>
          </p:cNvSpPr>
          <p:nvPr>
            <p:ph type="sldNum" idx="12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75" tIns="46425" rIns="92875" bIns="46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2718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36ba612fc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58875"/>
            <a:ext cx="5562600" cy="3128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1136ba612fc_1_90:notes"/>
          <p:cNvSpPr txBox="1">
            <a:spLocks noGrp="1"/>
          </p:cNvSpPr>
          <p:nvPr>
            <p:ph type="body" idx="1"/>
          </p:nvPr>
        </p:nvSpPr>
        <p:spPr>
          <a:xfrm>
            <a:off x="698500" y="4461669"/>
            <a:ext cx="5588100" cy="3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75" tIns="46475" rIns="92975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1136ba612fc_1_90:notes"/>
          <p:cNvSpPr txBox="1">
            <a:spLocks noGrp="1"/>
          </p:cNvSpPr>
          <p:nvPr>
            <p:ph type="sldNum" idx="12"/>
          </p:nvPr>
        </p:nvSpPr>
        <p:spPr>
          <a:xfrm>
            <a:off x="3956550" y="8805841"/>
            <a:ext cx="30267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75" tIns="46475" rIns="92975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4413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nstantia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nstantia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2153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57288"/>
            <a:ext cx="5556250" cy="3125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52:notes"/>
          <p:cNvSpPr txBox="1">
            <a:spLocks noGrp="1"/>
          </p:cNvSpPr>
          <p:nvPr>
            <p:ph type="body" idx="1"/>
          </p:nvPr>
        </p:nvSpPr>
        <p:spPr>
          <a:xfrm>
            <a:off x="697334" y="4456310"/>
            <a:ext cx="5578671" cy="364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2" tIns="46358" rIns="92742" bIns="46358" anchor="t" anchorCtr="0">
            <a:noAutofit/>
          </a:bodyPr>
          <a:lstStyle/>
          <a:p>
            <a:pPr marL="0" indent="0">
              <a:buSzPts val="1100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Women are more likely to live in poverty than men across the board</a:t>
            </a:r>
          </a:p>
          <a:p>
            <a:pPr marL="0" indent="0">
              <a:buSzPts val="1100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And women of color are more likely to live in poverty as white women and that increases as we are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52:notes"/>
          <p:cNvSpPr txBox="1">
            <a:spLocks noGrp="1"/>
          </p:cNvSpPr>
          <p:nvPr>
            <p:ph type="sldNum" idx="12"/>
          </p:nvPr>
        </p:nvSpPr>
        <p:spPr>
          <a:xfrm>
            <a:off x="3949945" y="8795266"/>
            <a:ext cx="3021780" cy="46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2" tIns="46358" rIns="92742" bIns="4635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"/>
              <a:pPr algn="r">
                <a:buSzPts val="1400"/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2411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nstantia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nstantia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6994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spcFirstLastPara="1" wrap="square" lIns="92875" tIns="46425" rIns="92875" bIns="46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2021, MCOA launched an anti-ageism movement in Maine called the </a:t>
            </a:r>
            <a:r>
              <a:rPr lang="en-US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in Aging Project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funded by the Maine Community Foundation, Maine Health Access Foundation, Point32Health Foundation, 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John A. Hartford Foundation and others.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goal of Power in Aging is to </a:t>
            </a:r>
            <a:r>
              <a:rPr lang="en-US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a more age-positive culture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Maine through conversation and action.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support action, we are building a cadre of “power trainers” available to follow up with in-depth presentations/conversations and technical assistance at your workplace. 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5325"/>
            <a:ext cx="617855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4076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0279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nstantia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nstantia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052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36ba612fc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58875"/>
            <a:ext cx="5562600" cy="3128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1136ba612fc_1_90:notes"/>
          <p:cNvSpPr txBox="1">
            <a:spLocks noGrp="1"/>
          </p:cNvSpPr>
          <p:nvPr>
            <p:ph type="body" idx="1"/>
          </p:nvPr>
        </p:nvSpPr>
        <p:spPr>
          <a:xfrm>
            <a:off x="698500" y="4461669"/>
            <a:ext cx="5588100" cy="3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75" tIns="46475" rIns="92975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1136ba612fc_1_90:notes"/>
          <p:cNvSpPr txBox="1">
            <a:spLocks noGrp="1"/>
          </p:cNvSpPr>
          <p:nvPr>
            <p:ph type="sldNum" idx="12"/>
          </p:nvPr>
        </p:nvSpPr>
        <p:spPr>
          <a:xfrm>
            <a:off x="3956550" y="8805841"/>
            <a:ext cx="30267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75" tIns="46475" rIns="92975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4099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nstantia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nstantia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1274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going through this list, which is general - through the workplace.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nstantia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23327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AABD-4F58-404B-A887-CC377F7A43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963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AABD-4F58-404B-A887-CC377F7A43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017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notes – patients will be reading what we write.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AABD-4F58-404B-A887-CC377F7A43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89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5" name="Google Shape;585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54726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0899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36ba612fc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58875"/>
            <a:ext cx="5562600" cy="3128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1136ba612fc_1_90:notes"/>
          <p:cNvSpPr txBox="1">
            <a:spLocks noGrp="1"/>
          </p:cNvSpPr>
          <p:nvPr>
            <p:ph type="body" idx="1"/>
          </p:nvPr>
        </p:nvSpPr>
        <p:spPr>
          <a:xfrm>
            <a:off x="698500" y="4461669"/>
            <a:ext cx="5588100" cy="3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75" tIns="46475" rIns="92975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1136ba612fc_1_90:notes"/>
          <p:cNvSpPr txBox="1">
            <a:spLocks noGrp="1"/>
          </p:cNvSpPr>
          <p:nvPr>
            <p:ph type="sldNum" idx="12"/>
          </p:nvPr>
        </p:nvSpPr>
        <p:spPr>
          <a:xfrm>
            <a:off x="3956550" y="8805841"/>
            <a:ext cx="30267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75" tIns="46475" rIns="92975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29599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5" name="Google Shape;605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3973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nstantia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nstantia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87613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nstantia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nstantia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12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110838b18ce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9" name="Google Shape;1429;g110838b18ce_1_1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0" name="Google Shape;1430;g110838b18ce_1_1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8725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36ba612fc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58875"/>
            <a:ext cx="5562600" cy="3128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1136ba612fc_1_90:notes"/>
          <p:cNvSpPr txBox="1">
            <a:spLocks noGrp="1"/>
          </p:cNvSpPr>
          <p:nvPr>
            <p:ph type="body" idx="1"/>
          </p:nvPr>
        </p:nvSpPr>
        <p:spPr>
          <a:xfrm>
            <a:off x="698500" y="4461669"/>
            <a:ext cx="5588100" cy="3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75" tIns="46475" rIns="92975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1136ba612fc_1_90:notes"/>
          <p:cNvSpPr txBox="1">
            <a:spLocks noGrp="1"/>
          </p:cNvSpPr>
          <p:nvPr>
            <p:ph type="sldNum" idx="12"/>
          </p:nvPr>
        </p:nvSpPr>
        <p:spPr>
          <a:xfrm>
            <a:off x="3956550" y="8805841"/>
            <a:ext cx="30267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75" tIns="46475" rIns="92975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44514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116c576eb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1" name="Google Shape;1471;g116c576ebf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2" name="Google Shape;1472;g116c576ebf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87219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57288"/>
            <a:ext cx="5556250" cy="3125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37:notes"/>
          <p:cNvSpPr txBox="1">
            <a:spLocks noGrp="1"/>
          </p:cNvSpPr>
          <p:nvPr>
            <p:ph type="body" idx="1"/>
          </p:nvPr>
        </p:nvSpPr>
        <p:spPr>
          <a:xfrm>
            <a:off x="697334" y="4456310"/>
            <a:ext cx="5578671" cy="364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2" tIns="46358" rIns="92742" bIns="46358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7:notes"/>
          <p:cNvSpPr txBox="1">
            <a:spLocks noGrp="1"/>
          </p:cNvSpPr>
          <p:nvPr>
            <p:ph type="sldNum" idx="12"/>
          </p:nvPr>
        </p:nvSpPr>
        <p:spPr>
          <a:xfrm>
            <a:off x="3949945" y="8795266"/>
            <a:ext cx="3021780" cy="46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2" tIns="46358" rIns="92742" bIns="46358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9320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136ba612fc_1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1136ba612fc_1_3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nstantia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1136ba612fc_1_3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nstantia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22867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57288"/>
            <a:ext cx="5556250" cy="3125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37:notes"/>
          <p:cNvSpPr txBox="1">
            <a:spLocks noGrp="1"/>
          </p:cNvSpPr>
          <p:nvPr>
            <p:ph type="body" idx="1"/>
          </p:nvPr>
        </p:nvSpPr>
        <p:spPr>
          <a:xfrm>
            <a:off x="697334" y="4456310"/>
            <a:ext cx="5578671" cy="364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2" tIns="46358" rIns="92742" bIns="46358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7:notes"/>
          <p:cNvSpPr txBox="1">
            <a:spLocks noGrp="1"/>
          </p:cNvSpPr>
          <p:nvPr>
            <p:ph type="sldNum" idx="12"/>
          </p:nvPr>
        </p:nvSpPr>
        <p:spPr>
          <a:xfrm>
            <a:off x="3949945" y="8795266"/>
            <a:ext cx="3021780" cy="46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2" tIns="46358" rIns="92742" bIns="46358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5921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58875"/>
            <a:ext cx="5562600" cy="3128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p43:notes"/>
          <p:cNvSpPr txBox="1">
            <a:spLocks noGrp="1"/>
          </p:cNvSpPr>
          <p:nvPr>
            <p:ph type="body" idx="1"/>
          </p:nvPr>
        </p:nvSpPr>
        <p:spPr>
          <a:xfrm>
            <a:off x="698500" y="4461669"/>
            <a:ext cx="5588000" cy="365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50" tIns="46400" rIns="92850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3:notes"/>
          <p:cNvSpPr txBox="1">
            <a:spLocks noGrp="1"/>
          </p:cNvSpPr>
          <p:nvPr>
            <p:ph type="sldNum" idx="12"/>
          </p:nvPr>
        </p:nvSpPr>
        <p:spPr>
          <a:xfrm>
            <a:off x="3956550" y="8805841"/>
            <a:ext cx="3026833" cy="46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50" tIns="46400" rIns="92850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993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36ba612fc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58875"/>
            <a:ext cx="5562600" cy="3128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1136ba612fc_1_90:notes"/>
          <p:cNvSpPr txBox="1">
            <a:spLocks noGrp="1"/>
          </p:cNvSpPr>
          <p:nvPr>
            <p:ph type="body" idx="1"/>
          </p:nvPr>
        </p:nvSpPr>
        <p:spPr>
          <a:xfrm>
            <a:off x="698500" y="4461669"/>
            <a:ext cx="5588100" cy="3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75" tIns="46475" rIns="92975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1136ba612fc_1_90:notes"/>
          <p:cNvSpPr txBox="1">
            <a:spLocks noGrp="1"/>
          </p:cNvSpPr>
          <p:nvPr>
            <p:ph type="sldNum" idx="12"/>
          </p:nvPr>
        </p:nvSpPr>
        <p:spPr>
          <a:xfrm>
            <a:off x="3956550" y="8805841"/>
            <a:ext cx="30267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75" tIns="46475" rIns="92975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8918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36ba612fc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58875"/>
            <a:ext cx="5562600" cy="3128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1136ba612fc_1_90:notes"/>
          <p:cNvSpPr txBox="1">
            <a:spLocks noGrp="1"/>
          </p:cNvSpPr>
          <p:nvPr>
            <p:ph type="body" idx="1"/>
          </p:nvPr>
        </p:nvSpPr>
        <p:spPr>
          <a:xfrm>
            <a:off x="698500" y="4461669"/>
            <a:ext cx="5588100" cy="3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75" tIns="46475" rIns="92975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1136ba612fc_1_90:notes"/>
          <p:cNvSpPr txBox="1">
            <a:spLocks noGrp="1"/>
          </p:cNvSpPr>
          <p:nvPr>
            <p:ph type="sldNum" idx="12"/>
          </p:nvPr>
        </p:nvSpPr>
        <p:spPr>
          <a:xfrm>
            <a:off x="3956550" y="8805841"/>
            <a:ext cx="30267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75" tIns="46475" rIns="92975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4344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804970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36ba612fc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58875"/>
            <a:ext cx="5562600" cy="3128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1136ba612fc_1_90:notes"/>
          <p:cNvSpPr txBox="1">
            <a:spLocks noGrp="1"/>
          </p:cNvSpPr>
          <p:nvPr>
            <p:ph type="body" idx="1"/>
          </p:nvPr>
        </p:nvSpPr>
        <p:spPr>
          <a:xfrm>
            <a:off x="698500" y="4461669"/>
            <a:ext cx="5588100" cy="3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75" tIns="46475" rIns="92975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1136ba612fc_1_90:notes"/>
          <p:cNvSpPr txBox="1">
            <a:spLocks noGrp="1"/>
          </p:cNvSpPr>
          <p:nvPr>
            <p:ph type="sldNum" idx="12"/>
          </p:nvPr>
        </p:nvSpPr>
        <p:spPr>
          <a:xfrm>
            <a:off x="3956550" y="8805841"/>
            <a:ext cx="30267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75" tIns="46475" rIns="92975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764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36ba612fc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58875"/>
            <a:ext cx="5562600" cy="3128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1136ba612fc_1_90:notes"/>
          <p:cNvSpPr txBox="1">
            <a:spLocks noGrp="1"/>
          </p:cNvSpPr>
          <p:nvPr>
            <p:ph type="body" idx="1"/>
          </p:nvPr>
        </p:nvSpPr>
        <p:spPr>
          <a:xfrm>
            <a:off x="698500" y="4461669"/>
            <a:ext cx="5588100" cy="3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75" tIns="46475" rIns="92975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1136ba612fc_1_90:notes"/>
          <p:cNvSpPr txBox="1">
            <a:spLocks noGrp="1"/>
          </p:cNvSpPr>
          <p:nvPr>
            <p:ph type="sldNum" idx="12"/>
          </p:nvPr>
        </p:nvSpPr>
        <p:spPr>
          <a:xfrm>
            <a:off x="3956550" y="8805841"/>
            <a:ext cx="30267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75" tIns="46475" rIns="92975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121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602030b27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0563" y="1144588"/>
            <a:ext cx="5489575" cy="3089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26602030b27_1_54:notes"/>
          <p:cNvSpPr txBox="1">
            <a:spLocks noGrp="1"/>
          </p:cNvSpPr>
          <p:nvPr>
            <p:ph type="body" idx="1"/>
          </p:nvPr>
        </p:nvSpPr>
        <p:spPr>
          <a:xfrm>
            <a:off x="686947" y="4405842"/>
            <a:ext cx="5495700" cy="3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26602030b27_1_54:notes"/>
          <p:cNvSpPr txBox="1">
            <a:spLocks noGrp="1"/>
          </p:cNvSpPr>
          <p:nvPr>
            <p:ph type="sldNum" idx="12"/>
          </p:nvPr>
        </p:nvSpPr>
        <p:spPr>
          <a:xfrm>
            <a:off x="3891109" y="8695656"/>
            <a:ext cx="29766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64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152b3e7e42_1_84"/>
          <p:cNvSpPr txBox="1">
            <a:spLocks noGrp="1"/>
          </p:cNvSpPr>
          <p:nvPr>
            <p:ph type="ctrTitle"/>
          </p:nvPr>
        </p:nvSpPr>
        <p:spPr>
          <a:xfrm>
            <a:off x="415503" y="992767"/>
            <a:ext cx="11357700" cy="27369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g1152b3e7e42_1_84"/>
          <p:cNvSpPr txBox="1">
            <a:spLocks noGrp="1"/>
          </p:cNvSpPr>
          <p:nvPr>
            <p:ph type="subTitle" idx="1"/>
          </p:nvPr>
        </p:nvSpPr>
        <p:spPr>
          <a:xfrm>
            <a:off x="415492" y="3778833"/>
            <a:ext cx="11357700" cy="10569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g1152b3e7e42_1_84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152b3e7e42_1_119"/>
          <p:cNvSpPr txBox="1">
            <a:spLocks noGrp="1"/>
          </p:cNvSpPr>
          <p:nvPr>
            <p:ph type="title" hasCustomPrompt="1"/>
          </p:nvPr>
        </p:nvSpPr>
        <p:spPr>
          <a:xfrm>
            <a:off x="415492" y="1474833"/>
            <a:ext cx="11357700" cy="26181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g1152b3e7e42_1_119"/>
          <p:cNvSpPr txBox="1">
            <a:spLocks noGrp="1"/>
          </p:cNvSpPr>
          <p:nvPr>
            <p:ph type="body" idx="1"/>
          </p:nvPr>
        </p:nvSpPr>
        <p:spPr>
          <a:xfrm>
            <a:off x="415492" y="4202967"/>
            <a:ext cx="11357700" cy="17343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g1152b3e7e42_1_119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152b3e7e42_1_123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152b3e7e42_1_125"/>
          <p:cNvSpPr txBox="1">
            <a:spLocks noGrp="1"/>
          </p:cNvSpPr>
          <p:nvPr>
            <p:ph type="title"/>
          </p:nvPr>
        </p:nvSpPr>
        <p:spPr>
          <a:xfrm>
            <a:off x="609441" y="274638"/>
            <a:ext cx="10969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1152b3e7e42_1_125"/>
          <p:cNvSpPr txBox="1">
            <a:spLocks noGrp="1"/>
          </p:cNvSpPr>
          <p:nvPr>
            <p:ph type="body" idx="1"/>
          </p:nvPr>
        </p:nvSpPr>
        <p:spPr>
          <a:xfrm>
            <a:off x="609441" y="1600201"/>
            <a:ext cx="10969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1pPr>
            <a:lvl2pPr marL="914400" lvl="1" indent="-3492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marL="1371600" lvl="2" indent="-3492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g1152b3e7e42_1_125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1152b3e7e42_1_125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1152b3e7e42_1_125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152b3e7e42_1_84"/>
          <p:cNvSpPr txBox="1">
            <a:spLocks noGrp="1"/>
          </p:cNvSpPr>
          <p:nvPr>
            <p:ph type="ctrTitle"/>
          </p:nvPr>
        </p:nvSpPr>
        <p:spPr>
          <a:xfrm>
            <a:off x="415503" y="992767"/>
            <a:ext cx="11357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g1152b3e7e42_1_84"/>
          <p:cNvSpPr txBox="1">
            <a:spLocks noGrp="1"/>
          </p:cNvSpPr>
          <p:nvPr>
            <p:ph type="subTitle" idx="1"/>
          </p:nvPr>
        </p:nvSpPr>
        <p:spPr>
          <a:xfrm>
            <a:off x="415492" y="3778833"/>
            <a:ext cx="11357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g1152b3e7e42_1_84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7830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152b3e7e42_1_125"/>
          <p:cNvSpPr txBox="1">
            <a:spLocks noGrp="1"/>
          </p:cNvSpPr>
          <p:nvPr>
            <p:ph type="title"/>
          </p:nvPr>
        </p:nvSpPr>
        <p:spPr>
          <a:xfrm>
            <a:off x="609441" y="274638"/>
            <a:ext cx="10969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1152b3e7e42_1_125"/>
          <p:cNvSpPr txBox="1">
            <a:spLocks noGrp="1"/>
          </p:cNvSpPr>
          <p:nvPr>
            <p:ph type="body" idx="1"/>
          </p:nvPr>
        </p:nvSpPr>
        <p:spPr>
          <a:xfrm>
            <a:off x="609441" y="1600201"/>
            <a:ext cx="10969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g1152b3e7e42_1_125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g1152b3e7e42_1_125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g1152b3e7e42_1_125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9419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152b3e7e42_1_123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6002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7"/>
          <p:cNvSpPr txBox="1"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7"/>
          <p:cNvSpPr txBox="1">
            <a:spLocks noGrp="1"/>
          </p:cNvSpPr>
          <p:nvPr>
            <p:ph type="body" idx="1"/>
          </p:nvPr>
        </p:nvSpPr>
        <p:spPr>
          <a:xfrm>
            <a:off x="609441" y="1600201"/>
            <a:ext cx="538339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799"/>
            </a:lvl1pPr>
            <a:lvl2pPr marL="914400" lvl="1" indent="-3429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399"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866"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866"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6"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6"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6"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6"/>
            </a:lvl9pPr>
          </a:lstStyle>
          <a:p>
            <a:endParaRPr/>
          </a:p>
        </p:txBody>
      </p:sp>
      <p:sp>
        <p:nvSpPr>
          <p:cNvPr id="28" name="Google Shape;28;p67"/>
          <p:cNvSpPr txBox="1">
            <a:spLocks noGrp="1"/>
          </p:cNvSpPr>
          <p:nvPr>
            <p:ph type="body" idx="2"/>
          </p:nvPr>
        </p:nvSpPr>
        <p:spPr>
          <a:xfrm>
            <a:off x="6195986" y="1600201"/>
            <a:ext cx="538339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799"/>
            </a:lvl1pPr>
            <a:lvl2pPr marL="914400" lvl="1" indent="-3429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399"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866"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866"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6"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6"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6"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6"/>
            </a:lvl9pPr>
          </a:lstStyle>
          <a:p>
            <a:endParaRPr/>
          </a:p>
        </p:txBody>
      </p:sp>
      <p:sp>
        <p:nvSpPr>
          <p:cNvPr id="29" name="Google Shape;29;p67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7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7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0892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152b3e7e42_1_88"/>
          <p:cNvSpPr txBox="1">
            <a:spLocks noGrp="1"/>
          </p:cNvSpPr>
          <p:nvPr>
            <p:ph type="title"/>
          </p:nvPr>
        </p:nvSpPr>
        <p:spPr>
          <a:xfrm>
            <a:off x="415492" y="2867800"/>
            <a:ext cx="11357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g1152b3e7e42_1_88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3011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152b3e7e42_1_95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1152b3e7e42_1_95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5331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g1152b3e7e42_1_95"/>
          <p:cNvSpPr txBox="1">
            <a:spLocks noGrp="1"/>
          </p:cNvSpPr>
          <p:nvPr>
            <p:ph type="body" idx="2"/>
          </p:nvPr>
        </p:nvSpPr>
        <p:spPr>
          <a:xfrm>
            <a:off x="6441522" y="1536633"/>
            <a:ext cx="5331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g1152b3e7e42_1_95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7483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152b3e7e42_1_100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1152b3e7e42_1_100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128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152b3e7e42_1_88"/>
          <p:cNvSpPr txBox="1">
            <a:spLocks noGrp="1"/>
          </p:cNvSpPr>
          <p:nvPr>
            <p:ph type="title"/>
          </p:nvPr>
        </p:nvSpPr>
        <p:spPr>
          <a:xfrm>
            <a:off x="415492" y="2867800"/>
            <a:ext cx="11357700" cy="11223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g1152b3e7e42_1_88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152b3e7e42_1_103"/>
          <p:cNvSpPr txBox="1">
            <a:spLocks noGrp="1"/>
          </p:cNvSpPr>
          <p:nvPr>
            <p:ph type="title"/>
          </p:nvPr>
        </p:nvSpPr>
        <p:spPr>
          <a:xfrm>
            <a:off x="415492" y="740800"/>
            <a:ext cx="37431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5" name="Google Shape;45;g1152b3e7e42_1_103"/>
          <p:cNvSpPr txBox="1">
            <a:spLocks noGrp="1"/>
          </p:cNvSpPr>
          <p:nvPr>
            <p:ph type="body" idx="1"/>
          </p:nvPr>
        </p:nvSpPr>
        <p:spPr>
          <a:xfrm>
            <a:off x="415492" y="1852800"/>
            <a:ext cx="37431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" name="Google Shape;46;g1152b3e7e42_1_103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2438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152b3e7e42_1_107"/>
          <p:cNvSpPr txBox="1">
            <a:spLocks noGrp="1"/>
          </p:cNvSpPr>
          <p:nvPr>
            <p:ph type="title"/>
          </p:nvPr>
        </p:nvSpPr>
        <p:spPr>
          <a:xfrm>
            <a:off x="653496" y="600200"/>
            <a:ext cx="84882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9" name="Google Shape;49;g1152b3e7e42_1_107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1478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52b3e7e42_1_110"/>
          <p:cNvSpPr/>
          <p:nvPr/>
        </p:nvSpPr>
        <p:spPr>
          <a:xfrm>
            <a:off x="6094413" y="-167"/>
            <a:ext cx="60945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1152b3e7e42_1_110"/>
          <p:cNvSpPr txBox="1">
            <a:spLocks noGrp="1"/>
          </p:cNvSpPr>
          <p:nvPr>
            <p:ph type="title"/>
          </p:nvPr>
        </p:nvSpPr>
        <p:spPr>
          <a:xfrm>
            <a:off x="353908" y="1644233"/>
            <a:ext cx="5392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3" name="Google Shape;53;g1152b3e7e42_1_110"/>
          <p:cNvSpPr txBox="1">
            <a:spLocks noGrp="1"/>
          </p:cNvSpPr>
          <p:nvPr>
            <p:ph type="subTitle" idx="1"/>
          </p:nvPr>
        </p:nvSpPr>
        <p:spPr>
          <a:xfrm>
            <a:off x="353908" y="3737433"/>
            <a:ext cx="5392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g1152b3e7e42_1_110"/>
          <p:cNvSpPr txBox="1">
            <a:spLocks noGrp="1"/>
          </p:cNvSpPr>
          <p:nvPr>
            <p:ph type="body" idx="2"/>
          </p:nvPr>
        </p:nvSpPr>
        <p:spPr>
          <a:xfrm>
            <a:off x="6584285" y="965433"/>
            <a:ext cx="51147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1152b3e7e42_1_110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6744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52b3e7e42_1_116"/>
          <p:cNvSpPr txBox="1">
            <a:spLocks noGrp="1"/>
          </p:cNvSpPr>
          <p:nvPr>
            <p:ph type="body" idx="1"/>
          </p:nvPr>
        </p:nvSpPr>
        <p:spPr>
          <a:xfrm>
            <a:off x="415492" y="5640767"/>
            <a:ext cx="79962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8" name="Google Shape;58;g1152b3e7e42_1_116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5815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52b3e7e42_1_119"/>
          <p:cNvSpPr txBox="1">
            <a:spLocks noGrp="1"/>
          </p:cNvSpPr>
          <p:nvPr>
            <p:ph type="title" hasCustomPrompt="1"/>
          </p:nvPr>
        </p:nvSpPr>
        <p:spPr>
          <a:xfrm>
            <a:off x="415492" y="1474833"/>
            <a:ext cx="11357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g1152b3e7e42_1_119"/>
          <p:cNvSpPr txBox="1">
            <a:spLocks noGrp="1"/>
          </p:cNvSpPr>
          <p:nvPr>
            <p:ph type="body" idx="1"/>
          </p:nvPr>
        </p:nvSpPr>
        <p:spPr>
          <a:xfrm>
            <a:off x="415492" y="4202967"/>
            <a:ext cx="11357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g1152b3e7e42_1_119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949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152b3e7e42_1_91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152b3e7e42_1_91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700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1152b3e7e42_1_91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152b3e7e42_1_95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1152b3e7e42_1_95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5331900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g1152b3e7e42_1_95"/>
          <p:cNvSpPr txBox="1">
            <a:spLocks noGrp="1"/>
          </p:cNvSpPr>
          <p:nvPr>
            <p:ph type="body" idx="2"/>
          </p:nvPr>
        </p:nvSpPr>
        <p:spPr>
          <a:xfrm>
            <a:off x="6441522" y="1536633"/>
            <a:ext cx="5331900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g1152b3e7e42_1_95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152b3e7e42_1_100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1152b3e7e42_1_100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152b3e7e42_1_103"/>
          <p:cNvSpPr txBox="1">
            <a:spLocks noGrp="1"/>
          </p:cNvSpPr>
          <p:nvPr>
            <p:ph type="title"/>
          </p:nvPr>
        </p:nvSpPr>
        <p:spPr>
          <a:xfrm>
            <a:off x="415492" y="740800"/>
            <a:ext cx="3743100" cy="10077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g1152b3e7e42_1_103"/>
          <p:cNvSpPr txBox="1">
            <a:spLocks noGrp="1"/>
          </p:cNvSpPr>
          <p:nvPr>
            <p:ph type="body" idx="1"/>
          </p:nvPr>
        </p:nvSpPr>
        <p:spPr>
          <a:xfrm>
            <a:off x="415492" y="1852800"/>
            <a:ext cx="3743100" cy="42393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g1152b3e7e42_1_103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152b3e7e42_1_107"/>
          <p:cNvSpPr txBox="1">
            <a:spLocks noGrp="1"/>
          </p:cNvSpPr>
          <p:nvPr>
            <p:ph type="title"/>
          </p:nvPr>
        </p:nvSpPr>
        <p:spPr>
          <a:xfrm>
            <a:off x="653496" y="600200"/>
            <a:ext cx="8488200" cy="54543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g1152b3e7e42_1_107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152b3e7e42_1_110"/>
          <p:cNvSpPr/>
          <p:nvPr/>
        </p:nvSpPr>
        <p:spPr>
          <a:xfrm>
            <a:off x="6094413" y="-167"/>
            <a:ext cx="60945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g1152b3e7e42_1_110"/>
          <p:cNvSpPr txBox="1">
            <a:spLocks noGrp="1"/>
          </p:cNvSpPr>
          <p:nvPr>
            <p:ph type="title"/>
          </p:nvPr>
        </p:nvSpPr>
        <p:spPr>
          <a:xfrm>
            <a:off x="353908" y="1644233"/>
            <a:ext cx="5392200" cy="19764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g1152b3e7e42_1_110"/>
          <p:cNvSpPr txBox="1">
            <a:spLocks noGrp="1"/>
          </p:cNvSpPr>
          <p:nvPr>
            <p:ph type="subTitle" idx="1"/>
          </p:nvPr>
        </p:nvSpPr>
        <p:spPr>
          <a:xfrm>
            <a:off x="353908" y="3737433"/>
            <a:ext cx="5392200" cy="16467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g1152b3e7e42_1_110"/>
          <p:cNvSpPr txBox="1">
            <a:spLocks noGrp="1"/>
          </p:cNvSpPr>
          <p:nvPr>
            <p:ph type="body" idx="2"/>
          </p:nvPr>
        </p:nvSpPr>
        <p:spPr>
          <a:xfrm>
            <a:off x="6584285" y="965433"/>
            <a:ext cx="5114700" cy="49269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g1152b3e7e42_1_110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152b3e7e42_1_116"/>
          <p:cNvSpPr txBox="1">
            <a:spLocks noGrp="1"/>
          </p:cNvSpPr>
          <p:nvPr>
            <p:ph type="body" idx="1"/>
          </p:nvPr>
        </p:nvSpPr>
        <p:spPr>
          <a:xfrm>
            <a:off x="415492" y="5640767"/>
            <a:ext cx="7996200" cy="806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g1152b3e7e42_1_116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152b3e7e42_1_80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g1152b3e7e42_1_80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g1152b3e7e42_1_80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152b3e7e42_1_80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1152b3e7e42_1_80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1152b3e7e42_1_80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0986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tfah.org/initiatives/age-friendly-public-health/" TargetMode="Externa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g1136ba612fc_1_271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176" y="915766"/>
            <a:ext cx="3287945" cy="3287945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5" name="Google Shape;65;g1136ba612fc_1_2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1424" y="915776"/>
            <a:ext cx="6610750" cy="19988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1136ba612fc_1_271"/>
          <p:cNvSpPr txBox="1"/>
          <p:nvPr/>
        </p:nvSpPr>
        <p:spPr>
          <a:xfrm>
            <a:off x="4179758" y="3138699"/>
            <a:ext cx="76941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Harnessing our Power in Aging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Changing the Conversation about Aging in Maine</a:t>
            </a:r>
            <a:endParaRPr sz="2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g1136ba612fc_1_271"/>
          <p:cNvSpPr txBox="1"/>
          <p:nvPr/>
        </p:nvSpPr>
        <p:spPr>
          <a:xfrm>
            <a:off x="629059" y="4798212"/>
            <a:ext cx="11265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Hosted by the Maine Council on Aging ● Funded by the Point32Health Foundation 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_________________________________________________________________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g1136ba612fc_1_271"/>
          <p:cNvSpPr txBox="1"/>
          <p:nvPr/>
        </p:nvSpPr>
        <p:spPr>
          <a:xfrm>
            <a:off x="1335675" y="5629200"/>
            <a:ext cx="98685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Times New Roman"/>
                <a:ea typeface="Times New Roman"/>
                <a:cs typeface="Times New Roman"/>
                <a:sym typeface="Times New Roman"/>
              </a:rPr>
              <a:t>Jess Maurer, Executive Director, Maine Council on Aging</a:t>
            </a:r>
            <a:br>
              <a:rPr lang="en-US" sz="22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 dirty="0">
                <a:latin typeface="Times New Roman"/>
                <a:ea typeface="Times New Roman"/>
                <a:cs typeface="Times New Roman"/>
                <a:sym typeface="Times New Roman"/>
              </a:rPr>
              <a:t>Maureen O’Connor, Director, Power in Aging Project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g1136ba612fc_1_271"/>
          <p:cNvSpPr txBox="1"/>
          <p:nvPr/>
        </p:nvSpPr>
        <p:spPr>
          <a:xfrm>
            <a:off x="5875900" y="6485950"/>
            <a:ext cx="978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/>
          <p:nvPr/>
        </p:nvSpPr>
        <p:spPr>
          <a:xfrm>
            <a:off x="1219495" y="893"/>
            <a:ext cx="10969143" cy="1219682"/>
          </a:xfrm>
          <a:prstGeom prst="rect">
            <a:avLst/>
          </a:prstGeom>
          <a:solidFill>
            <a:srgbClr val="277CCB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  <a:tabLst/>
              <a:defRPr/>
            </a:pPr>
            <a:r>
              <a:rPr kumimoji="0" lang="en-US" sz="3999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Messages about Aging and Older People</a:t>
            </a:r>
            <a:endParaRPr kumimoji="0" sz="3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4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3"/>
            <a:ext cx="1428377" cy="1428377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0" name="Google Shape;210;p4"/>
          <p:cNvSpPr txBox="1"/>
          <p:nvPr/>
        </p:nvSpPr>
        <p:spPr>
          <a:xfrm>
            <a:off x="91409" y="1493304"/>
            <a:ext cx="2574929" cy="455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121850" rIns="121850" bIns="12185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  <a:tabLst/>
              <a:defRPr/>
            </a:pPr>
            <a:r>
              <a:rPr kumimoji="0" lang="en-US" sz="2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Word Cloud from a group sharing on messages, stereotypes, assumptions, attitudes, or beliefs about aging and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  <a:tabLst/>
              <a:defRPr/>
            </a:pPr>
            <a:r>
              <a:rPr kumimoji="0" lang="en-US" sz="2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older people.</a:t>
            </a:r>
            <a:endParaRPr kumimoji="0" sz="2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6765" y="1356476"/>
            <a:ext cx="9780651" cy="4914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6602030b27_1_106"/>
          <p:cNvSpPr/>
          <p:nvPr/>
        </p:nvSpPr>
        <p:spPr>
          <a:xfrm>
            <a:off x="1428375" y="0"/>
            <a:ext cx="10760400" cy="1428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wave we’re riding</a:t>
            </a:r>
            <a:endParaRPr kumimoji="0" sz="4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26602030b27_1_106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8378" cy="1428378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8" name="Google Shape;228;g26602030b27_1_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8879" y="1543133"/>
            <a:ext cx="7972301" cy="5314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89"/>
          <p:cNvSpPr/>
          <p:nvPr/>
        </p:nvSpPr>
        <p:spPr>
          <a:xfrm>
            <a:off x="1219495" y="893"/>
            <a:ext cx="10969143" cy="1219682"/>
          </a:xfrm>
          <a:prstGeom prst="rect">
            <a:avLst/>
          </a:prstGeom>
          <a:solidFill>
            <a:srgbClr val="277CCB"/>
          </a:solidFill>
          <a:ln>
            <a:noFill/>
          </a:ln>
        </p:spPr>
        <p:txBody>
          <a:bodyPr spcFirstLastPara="1" wrap="square" lIns="91410" tIns="45688" rIns="91410" bIns="45688" anchor="ctr" anchorCtr="0">
            <a:noAutofit/>
          </a:bodyPr>
          <a:lstStyle/>
          <a:p>
            <a:pPr algn="ctr"/>
            <a:r>
              <a:rPr lang="en" sz="3999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Effects of Age-Positive View/Culture</a:t>
            </a:r>
            <a:endParaRPr sz="3999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6" name="Google Shape;726;p89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3"/>
            <a:ext cx="1428377" cy="1428377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27" name="Google Shape;727;p89"/>
          <p:cNvSpPr txBox="1"/>
          <p:nvPr/>
        </p:nvSpPr>
        <p:spPr>
          <a:xfrm>
            <a:off x="379412" y="1905000"/>
            <a:ext cx="11593380" cy="440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Older people who </a:t>
            </a:r>
            <a:r>
              <a:rPr lang="en-US" sz="28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embrace positive views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about aging </a:t>
            </a:r>
            <a:r>
              <a:rPr lang="en-US" sz="280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who </a:t>
            </a:r>
            <a:r>
              <a:rPr lang="en-US" sz="28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 purpose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609448" marR="0" lvl="0" indent="-474015" algn="l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8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Live 7.5 years longer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 those with less positive perceptions of aging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448" marR="0" lvl="0" indent="-474015" algn="l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44% more likely to recover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 experiencing a new disability </a:t>
            </a:r>
          </a:p>
          <a:p>
            <a:pPr marL="609448" marR="0" lvl="0" indent="-4740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Experience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less depression and anxiety </a:t>
            </a:r>
          </a:p>
          <a:p>
            <a:pPr marL="609448" marR="0" lvl="0" indent="-4740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less cardiovascular disease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produce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cortisol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(a stress hormone) over time, and autopsy findings show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dementia</a:t>
            </a:r>
            <a:endParaRPr lang="en-US"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448" marR="0" lvl="0" indent="-4740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fewer chronic conditions</a:t>
            </a:r>
          </a:p>
        </p:txBody>
      </p:sp>
    </p:spTree>
    <p:extLst>
      <p:ext uri="{BB962C8B-B14F-4D97-AF65-F5344CB8AC3E}">
        <p14:creationId xmlns:p14="http://schemas.microsoft.com/office/powerpoint/2010/main" val="397782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89"/>
          <p:cNvSpPr/>
          <p:nvPr/>
        </p:nvSpPr>
        <p:spPr>
          <a:xfrm>
            <a:off x="1219495" y="893"/>
            <a:ext cx="10969143" cy="1219682"/>
          </a:xfrm>
          <a:prstGeom prst="rect">
            <a:avLst/>
          </a:prstGeom>
          <a:solidFill>
            <a:srgbClr val="277CCB"/>
          </a:solidFill>
          <a:ln>
            <a:noFill/>
          </a:ln>
        </p:spPr>
        <p:txBody>
          <a:bodyPr spcFirstLastPara="1" wrap="square" lIns="91410" tIns="45688" rIns="91410" bIns="45688" anchor="ctr" anchorCtr="0">
            <a:noAutofit/>
          </a:bodyPr>
          <a:lstStyle/>
          <a:p>
            <a:pPr algn="ctr"/>
            <a:r>
              <a:rPr lang="en" sz="3999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Life gets happier with age</a:t>
            </a:r>
            <a:endParaRPr sz="3999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6" name="Google Shape;726;p89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3"/>
            <a:ext cx="1428377" cy="1428377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27" name="Google Shape;727;p89"/>
          <p:cNvSpPr txBox="1"/>
          <p:nvPr/>
        </p:nvSpPr>
        <p:spPr>
          <a:xfrm>
            <a:off x="255802" y="5377225"/>
            <a:ext cx="11656450" cy="1107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spAutoFit/>
          </a:bodyPr>
          <a:lstStyle/>
          <a:p>
            <a:r>
              <a:rPr lang="en-US" sz="2800" dirty="0"/>
              <a:t>Even </a:t>
            </a:r>
            <a:r>
              <a:rPr lang="en-US" sz="2800" b="1" i="1" dirty="0"/>
              <a:t>joy</a:t>
            </a:r>
            <a:r>
              <a:rPr lang="en-US" sz="2800" dirty="0"/>
              <a:t> and </a:t>
            </a:r>
            <a:r>
              <a:rPr lang="en-US" sz="2800" b="1" i="1" dirty="0"/>
              <a:t>gratitude</a:t>
            </a:r>
            <a:r>
              <a:rPr lang="en-US" sz="2800" dirty="0"/>
              <a:t> have been proven to reduce stress, increase sleep, and reduce serious health events like strokes.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22" y="1319188"/>
            <a:ext cx="4854419" cy="3959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00" y="1384276"/>
            <a:ext cx="4419827" cy="38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15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89"/>
          <p:cNvSpPr/>
          <p:nvPr/>
        </p:nvSpPr>
        <p:spPr>
          <a:xfrm>
            <a:off x="1219495" y="893"/>
            <a:ext cx="10969143" cy="1219682"/>
          </a:xfrm>
          <a:prstGeom prst="rect">
            <a:avLst/>
          </a:prstGeom>
          <a:solidFill>
            <a:srgbClr val="277CCB"/>
          </a:solidFill>
          <a:ln>
            <a:noFill/>
          </a:ln>
        </p:spPr>
        <p:txBody>
          <a:bodyPr spcFirstLastPara="1" wrap="square" lIns="91410" tIns="45688" rIns="91410" bIns="45688" anchor="ctr" anchorCtr="0">
            <a:noAutofit/>
          </a:bodyPr>
          <a:lstStyle/>
          <a:p>
            <a:pPr algn="ctr"/>
            <a:r>
              <a:rPr lang="en-US" sz="39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 can we harness our full power in aging?</a:t>
            </a:r>
            <a:endParaRPr sz="3900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6" name="Google Shape;726;p89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3"/>
            <a:ext cx="1428377" cy="1428377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2264230"/>
            <a:ext cx="2906169" cy="38748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59" y="2039888"/>
            <a:ext cx="2812945" cy="421612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125863" y="2975810"/>
            <a:ext cx="110490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661" y="3898552"/>
            <a:ext cx="3452164" cy="2304320"/>
          </a:xfrm>
          <a:prstGeom prst="rect">
            <a:avLst/>
          </a:prstGeom>
        </p:spPr>
      </p:pic>
      <p:pic>
        <p:nvPicPr>
          <p:cNvPr id="19" name="Content Placeholder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3" y="2147340"/>
            <a:ext cx="3082883" cy="410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650" y="1844813"/>
            <a:ext cx="2516063" cy="27706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337" y="1932155"/>
            <a:ext cx="3021488" cy="201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82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 txBox="1"/>
          <p:nvPr/>
        </p:nvSpPr>
        <p:spPr>
          <a:xfrm>
            <a:off x="379412" y="1828800"/>
            <a:ext cx="11506200" cy="427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400" b="1" dirty="0">
                <a:solidFill>
                  <a:srgbClr val="0509BB"/>
                </a:solidFill>
                <a:latin typeface="Calibri"/>
                <a:ea typeface="Calibri"/>
                <a:cs typeface="Calibri"/>
                <a:sym typeface="Calibri"/>
              </a:rPr>
              <a:t>Ageism pervades many institutions and sectors of society</a:t>
            </a:r>
            <a:r>
              <a:rPr lang="en-US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including those providing </a:t>
            </a:r>
            <a:r>
              <a:rPr lang="en-US" sz="3400" b="1" dirty="0">
                <a:solidFill>
                  <a:srgbClr val="2500C0"/>
                </a:solidFill>
                <a:latin typeface="Calibri"/>
                <a:ea typeface="Calibri"/>
                <a:cs typeface="Calibri"/>
                <a:sym typeface="Calibri"/>
              </a:rPr>
              <a:t>health and social care</a:t>
            </a:r>
            <a:r>
              <a:rPr lang="en-US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</a:t>
            </a:r>
            <a:r>
              <a:rPr lang="en-US" sz="3400" b="1" dirty="0">
                <a:solidFill>
                  <a:srgbClr val="2500C0"/>
                </a:solidFill>
                <a:latin typeface="Calibri"/>
                <a:ea typeface="Calibri"/>
                <a:cs typeface="Calibri"/>
                <a:sym typeface="Calibri"/>
              </a:rPr>
              <a:t>workplace</a:t>
            </a:r>
            <a:r>
              <a:rPr lang="en-US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</a:t>
            </a:r>
            <a:r>
              <a:rPr lang="en-US" sz="3400" b="1" dirty="0">
                <a:solidFill>
                  <a:srgbClr val="2500C0"/>
                </a:solidFill>
                <a:latin typeface="Calibri"/>
                <a:ea typeface="Calibri"/>
                <a:cs typeface="Calibri"/>
                <a:sym typeface="Calibri"/>
              </a:rPr>
              <a:t>media</a:t>
            </a:r>
            <a:r>
              <a:rPr lang="en-US" sz="3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</a:t>
            </a:r>
            <a:r>
              <a:rPr lang="en-US" sz="3400" b="1" dirty="0">
                <a:solidFill>
                  <a:srgbClr val="2500C0"/>
                </a:solidFill>
                <a:latin typeface="Calibri"/>
                <a:ea typeface="Calibri"/>
                <a:cs typeface="Calibri"/>
                <a:sym typeface="Calibri"/>
              </a:rPr>
              <a:t>legal system</a:t>
            </a:r>
            <a:r>
              <a:rPr lang="en-US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		</a:t>
            </a:r>
            <a:br>
              <a:rPr lang="en-US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“Ageism…is associated with a shorter lifespan, poorer physical and mental health, slower recovery from disability and cognitive decline.”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WHO Global Report on Ageism, March 2021</a:t>
            </a:r>
            <a:endParaRPr dirty="0"/>
          </a:p>
        </p:txBody>
      </p:sp>
      <p:sp>
        <p:nvSpPr>
          <p:cNvPr id="170" name="Google Shape;170;p14"/>
          <p:cNvSpPr txBox="1">
            <a:spLocks noGrp="1"/>
          </p:cNvSpPr>
          <p:nvPr>
            <p:ph type="title" idx="4294967295"/>
          </p:nvPr>
        </p:nvSpPr>
        <p:spPr>
          <a:xfrm>
            <a:off x="1368425" y="37"/>
            <a:ext cx="10820400" cy="1428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200" dirty="0">
                <a:solidFill>
                  <a:schemeClr val="lt1"/>
                </a:solidFill>
              </a:rPr>
              <a:t>Start by Ending Ageism</a:t>
            </a:r>
            <a:endParaRPr sz="42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Calibri"/>
              <a:buNone/>
            </a:pPr>
            <a:endParaRPr sz="3000" dirty="0">
              <a:solidFill>
                <a:schemeClr val="lt1"/>
              </a:solidFill>
            </a:endParaRPr>
          </a:p>
        </p:txBody>
      </p:sp>
      <p:pic>
        <p:nvPicPr>
          <p:cNvPr id="171" name="Google Shape;171;p14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8378" cy="1428378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36ba612fc_1_90"/>
          <p:cNvSpPr/>
          <p:nvPr/>
        </p:nvSpPr>
        <p:spPr>
          <a:xfrm>
            <a:off x="1428375" y="0"/>
            <a:ext cx="10760400" cy="1428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Ageism at Work</a:t>
            </a:r>
            <a:endParaRPr sz="4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g1136ba612fc_1_90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8378" cy="1428378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Google Shape;272;g298b57e9c00_0_0"/>
          <p:cNvPicPr preferRelativeResize="0"/>
          <p:nvPr/>
        </p:nvPicPr>
        <p:blipFill rotWithShape="1">
          <a:blip r:embed="rId4">
            <a:alphaModFix/>
          </a:blip>
          <a:srcRect r="9288"/>
          <a:stretch/>
        </p:blipFill>
        <p:spPr>
          <a:xfrm>
            <a:off x="2545976" y="1428301"/>
            <a:ext cx="7333131" cy="542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515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/>
          <p:nvPr/>
        </p:nvSpPr>
        <p:spPr>
          <a:xfrm>
            <a:off x="1383575" y="950"/>
            <a:ext cx="10805400" cy="1428300"/>
          </a:xfrm>
          <a:prstGeom prst="rect">
            <a:avLst/>
          </a:prstGeom>
          <a:solidFill>
            <a:srgbClr val="277CCB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Ageism and other systems of discrimination</a:t>
            </a:r>
            <a:endParaRPr sz="4200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7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3"/>
            <a:ext cx="1428377" cy="1428377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4" name="Google Shape;204;p17"/>
          <p:cNvSpPr txBox="1"/>
          <p:nvPr/>
        </p:nvSpPr>
        <p:spPr>
          <a:xfrm>
            <a:off x="627200" y="1585825"/>
            <a:ext cx="11031600" cy="131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121850" rIns="121850" bIns="121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r>
              <a:rPr lang="en-US" sz="29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Disparities from other systems of discrimination (race, gender, rurality, class, sexual orientation, ability, etc.) all get worse as people age.  </a:t>
            </a:r>
            <a:endParaRPr sz="29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5154" y="2804178"/>
            <a:ext cx="8299123" cy="340591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7"/>
          <p:cNvSpPr txBox="1"/>
          <p:nvPr/>
        </p:nvSpPr>
        <p:spPr>
          <a:xfrm>
            <a:off x="379561" y="3229919"/>
            <a:ext cx="3435577" cy="3120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121850" rIns="121850" bIns="121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r>
              <a:rPr lang="en-US" sz="29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systems of discrimination are ALSO operating at all four levels and ALSO affect messages, resources and rules.</a:t>
            </a:r>
            <a:endParaRPr sz="239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17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3"/>
            <a:ext cx="1428378" cy="1428378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2"/>
          <p:cNvSpPr/>
          <p:nvPr/>
        </p:nvSpPr>
        <p:spPr>
          <a:xfrm>
            <a:off x="1219495" y="893"/>
            <a:ext cx="10969143" cy="1219682"/>
          </a:xfrm>
          <a:prstGeom prst="rect">
            <a:avLst/>
          </a:prstGeom>
          <a:solidFill>
            <a:srgbClr val="277CCB"/>
          </a:solidFill>
          <a:ln>
            <a:noFill/>
          </a:ln>
        </p:spPr>
        <p:txBody>
          <a:bodyPr spcFirstLastPara="1" wrap="square" lIns="91409" tIns="45688" rIns="91409" bIns="45688" anchor="ctr" anchorCtr="0">
            <a:noAutofit/>
          </a:bodyPr>
          <a:lstStyle/>
          <a:p>
            <a:pPr algn="ctr">
              <a:buClr>
                <a:srgbClr val="000000"/>
              </a:buClr>
              <a:buSzPts val="3000"/>
            </a:pPr>
            <a:r>
              <a:rPr lang="en" sz="3999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intersection of age, gender, race and poverty</a:t>
            </a:r>
            <a:endParaRPr sz="3999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p52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3"/>
            <a:ext cx="1428377" cy="1428377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8" name="Google Shape;348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305" y="2124573"/>
            <a:ext cx="5986108" cy="398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8322" y="2124573"/>
            <a:ext cx="5681177" cy="398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908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5"/>
          <p:cNvSpPr/>
          <p:nvPr/>
        </p:nvSpPr>
        <p:spPr>
          <a:xfrm>
            <a:off x="1428375" y="900"/>
            <a:ext cx="10760400" cy="1428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Pair Share – Turn to a Neighbor</a:t>
            </a:r>
            <a:endParaRPr sz="4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35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3"/>
            <a:ext cx="1428377" cy="1428377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7" name="Google Shape;347;p35"/>
          <p:cNvSpPr txBox="1"/>
          <p:nvPr/>
        </p:nvSpPr>
        <p:spPr>
          <a:xfrm>
            <a:off x="714188" y="2653243"/>
            <a:ext cx="10969200" cy="208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121850" rIns="121850" bIns="121850" anchor="t" anchorCtr="0">
            <a:spAutoFit/>
          </a:bodyPr>
          <a:lstStyle/>
          <a:p>
            <a:pPr marL="609600" lvl="0" indent="0">
              <a:lnSpc>
                <a:spcPct val="90000"/>
              </a:lnSpc>
              <a:spcBef>
                <a:spcPts val="1400"/>
              </a:spcBef>
              <a:buNone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We’re good at activating age-negative stereotypes, how can we be better at activating and holding age-positive beliefs?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764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/>
          <p:nvPr/>
        </p:nvSpPr>
        <p:spPr>
          <a:xfrm>
            <a:off x="1219500" y="0"/>
            <a:ext cx="10969200" cy="1428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 in Aging – Built on Simple Math!</a:t>
            </a:r>
            <a:endParaRPr sz="4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5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8378" cy="1428378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4" name="Google Shape;84;p5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28767" y="2645188"/>
            <a:ext cx="11167200" cy="228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8379" y="1557084"/>
            <a:ext cx="9984138" cy="5017104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57"/>
          <p:cNvSpPr txBox="1">
            <a:spLocks noGrp="1"/>
          </p:cNvSpPr>
          <p:nvPr>
            <p:ph type="title"/>
          </p:nvPr>
        </p:nvSpPr>
        <p:spPr>
          <a:xfrm>
            <a:off x="1429593" y="894"/>
            <a:ext cx="10757646" cy="1345400"/>
          </a:xfrm>
          <a:prstGeom prst="rect">
            <a:avLst/>
          </a:prstGeom>
          <a:solidFill>
            <a:srgbClr val="277CCB"/>
          </a:solidFill>
          <a:ln>
            <a:noFill/>
          </a:ln>
        </p:spPr>
        <p:txBody>
          <a:bodyPr spcFirstLastPara="1" wrap="square" lIns="91375" tIns="45675" rIns="91375" bIns="456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en-US" sz="3998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Flipping the Script on Ageism</a:t>
            </a:r>
            <a:endParaRPr dirty="0"/>
          </a:p>
        </p:txBody>
      </p:sp>
      <p:pic>
        <p:nvPicPr>
          <p:cNvPr id="548" name="Google Shape;548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7" y="1787"/>
            <a:ext cx="1428006" cy="1345400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49" name="Google Shape;549;p57"/>
          <p:cNvSpPr/>
          <p:nvPr/>
        </p:nvSpPr>
        <p:spPr>
          <a:xfrm>
            <a:off x="242219" y="2839453"/>
            <a:ext cx="2099928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Word Cloud from a group sharing positive messages about aging and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older people.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3"/>
          <p:cNvSpPr/>
          <p:nvPr/>
        </p:nvSpPr>
        <p:spPr>
          <a:xfrm>
            <a:off x="1428375" y="900"/>
            <a:ext cx="10760400" cy="1428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Reducing Internalized Ageism</a:t>
            </a:r>
            <a:endParaRPr sz="4200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33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3"/>
            <a:ext cx="1428377" cy="1428377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5" name="Google Shape;325;p33"/>
          <p:cNvSpPr txBox="1"/>
          <p:nvPr/>
        </p:nvSpPr>
        <p:spPr>
          <a:xfrm>
            <a:off x="651073" y="2243325"/>
            <a:ext cx="3774000" cy="128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121850" rIns="121850" bIns="12185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Prejudice is a </a:t>
            </a:r>
            <a:r>
              <a:rPr lang="en-US" sz="2933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 of the mind</a:t>
            </a:r>
            <a:r>
              <a:rPr lang="en-US" sz="29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9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3"/>
          <p:cNvSpPr txBox="1"/>
          <p:nvPr/>
        </p:nvSpPr>
        <p:spPr>
          <a:xfrm>
            <a:off x="6583885" y="3907676"/>
            <a:ext cx="5044286" cy="213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121850" rIns="121850" bIns="12185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Growth mindset</a:t>
            </a:r>
            <a:r>
              <a:rPr lang="en-US" sz="266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666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 have been shaped by a biased system, I’m not okay with that, and I’m going to change it” – </a:t>
            </a:r>
            <a:r>
              <a:rPr lang="en-US" sz="2666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</a:t>
            </a:r>
            <a:r>
              <a:rPr lang="en-US" sz="266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result in change.</a:t>
            </a:r>
            <a:endParaRPr sz="2666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3"/>
          <p:cNvSpPr txBox="1"/>
          <p:nvPr/>
        </p:nvSpPr>
        <p:spPr>
          <a:xfrm>
            <a:off x="6583885" y="1941655"/>
            <a:ext cx="5044200" cy="1920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121850" rIns="121850" bIns="12185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can be unlearned – </a:t>
            </a:r>
            <a:r>
              <a:rPr lang="en-US" sz="2666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not from a single training</a:t>
            </a:r>
            <a:r>
              <a:rPr lang="en-US" sz="266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it takes lots of repeated practice.</a:t>
            </a:r>
            <a:endParaRPr sz="2666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66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3"/>
          <p:cNvSpPr txBox="1"/>
          <p:nvPr/>
        </p:nvSpPr>
        <p:spPr>
          <a:xfrm>
            <a:off x="651049" y="3907675"/>
            <a:ext cx="4352100" cy="239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121850" rIns="121850" bIns="12185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Shame mindset</a:t>
            </a:r>
            <a:r>
              <a:rPr lang="en-US" sz="266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666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 am biased, I am a bad person” – </a:t>
            </a:r>
            <a:r>
              <a:rPr lang="en-US" sz="266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66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</a:t>
            </a:r>
            <a:r>
              <a:rPr lang="en-US" sz="2666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-US" sz="2666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6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 in change.</a:t>
            </a:r>
            <a:endParaRPr sz="2666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66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3"/>
          <p:cNvSpPr/>
          <p:nvPr/>
        </p:nvSpPr>
        <p:spPr>
          <a:xfrm>
            <a:off x="4839654" y="2519208"/>
            <a:ext cx="1329600" cy="66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0" tIns="121850" rIns="121850" bIns="121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3"/>
          <p:cNvSpPr/>
          <p:nvPr/>
        </p:nvSpPr>
        <p:spPr>
          <a:xfrm>
            <a:off x="4839629" y="4824605"/>
            <a:ext cx="1329600" cy="66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0" tIns="121850" rIns="121850" bIns="121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1" name="Google Shape;331;p33"/>
          <p:cNvCxnSpPr/>
          <p:nvPr/>
        </p:nvCxnSpPr>
        <p:spPr>
          <a:xfrm rot="10800000" flipH="1">
            <a:off x="847678" y="3780399"/>
            <a:ext cx="10299600" cy="3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36ba612fc_1_90"/>
          <p:cNvSpPr/>
          <p:nvPr/>
        </p:nvSpPr>
        <p:spPr>
          <a:xfrm>
            <a:off x="1428375" y="0"/>
            <a:ext cx="10760400" cy="1428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Reducing age-bias starts with us!</a:t>
            </a:r>
            <a:endParaRPr sz="4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g1136ba612fc_1_90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8378" cy="1428378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TextBox 4"/>
          <p:cNvSpPr txBox="1"/>
          <p:nvPr/>
        </p:nvSpPr>
        <p:spPr>
          <a:xfrm>
            <a:off x="595781" y="1808231"/>
            <a:ext cx="106848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265" indent="-511961">
              <a:buSzPts val="2600"/>
              <a:buFont typeface="Calibri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Don’t participate in sharing ageist messages. </a:t>
            </a:r>
          </a:p>
          <a:p>
            <a:pPr marL="609264" indent="-511960">
              <a:buSzPts val="2600"/>
              <a:buFont typeface="Calibri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Call people (gently) out for ageist remarks.</a:t>
            </a:r>
          </a:p>
          <a:p>
            <a:pPr marL="609264" indent="-511960">
              <a:buSzPts val="2600"/>
              <a:buFont typeface="Calibri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Include yourself - we’re all aging.  Shift to “us” instead of “them.”</a:t>
            </a:r>
          </a:p>
          <a:p>
            <a:pPr marL="609264" indent="-511960">
              <a:buSzPts val="2600"/>
              <a:buFont typeface="Calibri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Live your age - lead by example by embracing your own age and the accumulated skills and knowledge that come with aging.</a:t>
            </a:r>
          </a:p>
          <a:p>
            <a:pPr marL="609264" indent="-511960">
              <a:buSzPts val="2600"/>
              <a:buFont typeface="Calibri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Use neutral words to describe older people - avoid “senior” “elderly” “elder” - let’s just call them people - or older people if you have to.</a:t>
            </a:r>
          </a:p>
          <a:p>
            <a:pPr marL="609264" indent="-511960">
              <a:buSzPts val="2600"/>
              <a:buFont typeface="Calibri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Avoid painting all older people with the same brush.</a:t>
            </a:r>
          </a:p>
          <a:p>
            <a:pPr marL="609265" indent="-511961">
              <a:buSzPts val="2600"/>
              <a:buFont typeface="Calibri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Build defenses against the ageism present in everyday culture. </a:t>
            </a:r>
          </a:p>
          <a:p>
            <a:pPr marL="609265" indent="-511961">
              <a:buSzPts val="2600"/>
              <a:buFont typeface="Calibri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Take every chance to learn more about age-bias.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72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5"/>
          <p:cNvSpPr/>
          <p:nvPr/>
        </p:nvSpPr>
        <p:spPr>
          <a:xfrm>
            <a:off x="1428375" y="900"/>
            <a:ext cx="10760400" cy="1428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Pair Share – Turn to a Neighbor</a:t>
            </a:r>
            <a:endParaRPr sz="4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35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3"/>
            <a:ext cx="1428377" cy="1428377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7" name="Google Shape;347;p35"/>
          <p:cNvSpPr txBox="1"/>
          <p:nvPr/>
        </p:nvSpPr>
        <p:spPr>
          <a:xfrm>
            <a:off x="557433" y="2222168"/>
            <a:ext cx="10969200" cy="324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121850" rIns="121850" bIns="121850" anchor="t" anchorCtr="0">
            <a:spAutoFit/>
          </a:bodyPr>
          <a:lstStyle/>
          <a:p>
            <a:pPr marL="304723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6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could </a:t>
            </a:r>
            <a:r>
              <a:rPr lang="en-US" sz="3633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own </a:t>
            </a:r>
            <a:r>
              <a:rPr lang="en-US" sz="36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age-bias (stereotypes about older people) get in the way of the mission/vision/goals of our organization – how might ageism be impacting your workforce, the people you serve, or both?</a:t>
            </a:r>
            <a:endParaRPr sz="36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686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6"/>
          <p:cNvSpPr/>
          <p:nvPr/>
        </p:nvSpPr>
        <p:spPr>
          <a:xfrm>
            <a:off x="1428375" y="900"/>
            <a:ext cx="10760400" cy="1428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Ageism at Work</a:t>
            </a:r>
            <a:endParaRPr sz="4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36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3"/>
            <a:ext cx="1428377" cy="1428377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3" name="Google Shape;363;p36"/>
          <p:cNvSpPr txBox="1"/>
          <p:nvPr/>
        </p:nvSpPr>
        <p:spPr>
          <a:xfrm>
            <a:off x="363030" y="1951731"/>
            <a:ext cx="11384398" cy="406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121850" rIns="121850" bIns="121850" anchor="t" anchorCtr="0">
            <a:spAutoFit/>
          </a:bodyPr>
          <a:lstStyle/>
          <a:p>
            <a:pPr marL="609448" marR="0" lvl="0" indent="-4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96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Devaluing someone’s ability (too old to understand new technology)</a:t>
            </a:r>
            <a:endParaRPr sz="2966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448" marR="0" lvl="0" indent="-4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96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Discrediting someone’s capacity (talking to caregiver instead)</a:t>
            </a:r>
            <a:endParaRPr sz="2966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448" marR="0" lvl="0" indent="-4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96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Disrespecting or patronizing “elder speak” (sweetie, honey)</a:t>
            </a:r>
            <a:endParaRPr sz="2966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448" marR="0" lvl="0" indent="-4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96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Ignoring the person’s points of view in decision-making</a:t>
            </a:r>
            <a:endParaRPr sz="2966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448" marR="0" lvl="0" indent="-4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96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an overly accommodating tone and simple vocabulary</a:t>
            </a:r>
            <a:endParaRPr sz="2966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447" marR="0" lvl="0" indent="-49306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96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Overcompensating for an older person’s presumed needs</a:t>
            </a:r>
          </a:p>
          <a:p>
            <a:pPr marL="609447" marR="0" lvl="0" indent="-49306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96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Superimposing your beliefs about quality of life on an older patient</a:t>
            </a:r>
            <a:endParaRPr sz="3766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ine Council on Aging">
            <a:extLst>
              <a:ext uri="{FF2B5EF4-FFF2-40B4-BE49-F238E27FC236}">
                <a16:creationId xmlns:a16="http://schemas.microsoft.com/office/drawing/2014/main" id="{CDFEEF12-A2B8-4C36-8D2C-AAB034101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14" cy="1219814"/>
          </a:xfrm>
          <a:prstGeom prst="rect">
            <a:avLst/>
          </a:prstGeom>
          <a:noFill/>
          <a:ln>
            <a:solidFill>
              <a:srgbClr val="3E6E68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814" y="0"/>
            <a:ext cx="10969011" cy="1219814"/>
          </a:xfrm>
          <a:prstGeom prst="rect">
            <a:avLst/>
          </a:prstGeom>
          <a:solidFill>
            <a:srgbClr val="277CCB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What Americans think…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991644" y="2013519"/>
            <a:ext cx="8398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American’s view words describing older people: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216;p16"/>
          <p:cNvPicPr preferRelativeResize="0"/>
          <p:nvPr/>
        </p:nvPicPr>
        <p:blipFill rotWithShape="1">
          <a:blip r:embed="rId4">
            <a:alphaModFix/>
          </a:blip>
          <a:srcRect l="-1" r="-1917" b="65836"/>
          <a:stretch/>
        </p:blipFill>
        <p:spPr>
          <a:xfrm>
            <a:off x="1679018" y="2709936"/>
            <a:ext cx="8600643" cy="100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2413" y="3899781"/>
            <a:ext cx="8522947" cy="10287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53195" y="5787025"/>
            <a:ext cx="2351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FrameWorks Institute</a:t>
            </a:r>
          </a:p>
        </p:txBody>
      </p:sp>
    </p:spTree>
    <p:extLst>
      <p:ext uri="{BB962C8B-B14F-4D97-AF65-F5344CB8AC3E}">
        <p14:creationId xmlns:p14="http://schemas.microsoft.com/office/powerpoint/2010/main" val="289971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ine Council on Aging">
            <a:extLst>
              <a:ext uri="{FF2B5EF4-FFF2-40B4-BE49-F238E27FC236}">
                <a16:creationId xmlns:a16="http://schemas.microsoft.com/office/drawing/2014/main" id="{CDFEEF12-A2B8-4C36-8D2C-AAB034101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14" cy="1219814"/>
          </a:xfrm>
          <a:prstGeom prst="rect">
            <a:avLst/>
          </a:prstGeom>
          <a:noFill/>
          <a:ln>
            <a:solidFill>
              <a:srgbClr val="3E6E68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814" y="0"/>
            <a:ext cx="10969011" cy="1219814"/>
          </a:xfrm>
          <a:prstGeom prst="rect">
            <a:avLst/>
          </a:prstGeom>
          <a:solidFill>
            <a:srgbClr val="277CCB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Language Matters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761" y="2244350"/>
            <a:ext cx="7141808" cy="412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22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ine Council on Aging">
            <a:extLst>
              <a:ext uri="{FF2B5EF4-FFF2-40B4-BE49-F238E27FC236}">
                <a16:creationId xmlns:a16="http://schemas.microsoft.com/office/drawing/2014/main" id="{CDFEEF12-A2B8-4C36-8D2C-AAB034101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14" cy="1219814"/>
          </a:xfrm>
          <a:prstGeom prst="rect">
            <a:avLst/>
          </a:prstGeom>
          <a:noFill/>
          <a:ln>
            <a:solidFill>
              <a:srgbClr val="3E6E68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815" y="0"/>
            <a:ext cx="10969010" cy="1219814"/>
          </a:xfrm>
          <a:prstGeom prst="rect">
            <a:avLst/>
          </a:prstGeom>
          <a:solidFill>
            <a:srgbClr val="277CCB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AMA Manual of Style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3817" y="2051226"/>
            <a:ext cx="91703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“Discrimination based on age (young or old) is ageism. </a:t>
            </a:r>
            <a:b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Because terms like seniors, elderly, the aged, aging dependents, old-old, young-old, and similar "other-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ing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" terms connote a stereotype, </a:t>
            </a:r>
            <a:r>
              <a:rPr lang="en-US" sz="28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avoid using them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Terms such as older persons, older people, older adults, older patients, older individuals, persons 65 years and older...”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1534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3"/>
          <p:cNvSpPr/>
          <p:nvPr/>
        </p:nvSpPr>
        <p:spPr>
          <a:xfrm>
            <a:off x="1219495" y="893"/>
            <a:ext cx="10969143" cy="1219682"/>
          </a:xfrm>
          <a:prstGeom prst="rect">
            <a:avLst/>
          </a:prstGeom>
          <a:solidFill>
            <a:srgbClr val="277CCB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  <a:tabLst/>
              <a:defRPr/>
            </a:pPr>
            <a:r>
              <a:rPr kumimoji="0" lang="en-US" sz="3999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Elderspeak</a:t>
            </a:r>
            <a:endParaRPr kumimoji="0" sz="3999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9" name="Google Shape;589;p63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3"/>
            <a:ext cx="1428377" cy="1428377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90" name="Google Shape;590;p63"/>
          <p:cNvSpPr txBox="1"/>
          <p:nvPr/>
        </p:nvSpPr>
        <p:spPr>
          <a:xfrm>
            <a:off x="1071920" y="1305920"/>
            <a:ext cx="10368240" cy="492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121850" rIns="121850" bIns="12185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  <a:tabLst/>
              <a:defRPr/>
            </a:pPr>
            <a:r>
              <a:rPr kumimoji="0" lang="en-US" sz="299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Refers to the way some people speak to older adults:</a:t>
            </a:r>
            <a:endParaRPr kumimoji="0" sz="2999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85629" marR="0" lvl="0" indent="0" algn="l" defTabSz="914400" rtl="0" eaLnBrk="1" fontAlgn="auto" latinLnBrk="0" hangingPunct="1">
              <a:lnSpc>
                <a:spcPct val="140000"/>
              </a:lnSpc>
              <a:spcBef>
                <a:spcPts val="1733"/>
              </a:spcBef>
              <a:spcAft>
                <a:spcPts val="0"/>
              </a:spcAft>
              <a:buClr>
                <a:srgbClr val="000000"/>
              </a:buClr>
              <a:buSzPts val="2733"/>
              <a:buFont typeface="Arial"/>
              <a:buNone/>
              <a:tabLst/>
              <a:defRPr/>
            </a:pPr>
            <a:r>
              <a:rPr kumimoji="0" lang="en-US" sz="27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Automatically Speaking Slowly &amp; Loudly </a:t>
            </a:r>
            <a:endParaRPr kumimoji="0" sz="2733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85629" marR="0" lvl="0" indent="0" algn="l" defTabSz="914400" rtl="0" eaLnBrk="1" fontAlgn="auto" latinLnBrk="0" hangingPunct="1">
              <a:lnSpc>
                <a:spcPct val="140000"/>
              </a:lnSpc>
              <a:spcBef>
                <a:spcPts val="1733"/>
              </a:spcBef>
              <a:spcAft>
                <a:spcPts val="0"/>
              </a:spcAft>
              <a:buClr>
                <a:srgbClr val="000000"/>
              </a:buClr>
              <a:buSzPts val="2733"/>
              <a:buFont typeface="Arial"/>
              <a:buNone/>
              <a:tabLst/>
              <a:defRPr/>
            </a:pPr>
            <a:r>
              <a:rPr kumimoji="0" lang="en-US" sz="27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Using a high-pitched voice</a:t>
            </a:r>
            <a:endParaRPr kumimoji="0" sz="2733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85629" marR="0" lvl="0" indent="0" algn="l" defTabSz="914400" rtl="0" eaLnBrk="1" fontAlgn="auto" latinLnBrk="0" hangingPunct="1">
              <a:lnSpc>
                <a:spcPct val="140000"/>
              </a:lnSpc>
              <a:spcBef>
                <a:spcPts val="1733"/>
              </a:spcBef>
              <a:spcAft>
                <a:spcPts val="0"/>
              </a:spcAft>
              <a:buClr>
                <a:srgbClr val="000000"/>
              </a:buClr>
              <a:buSzPts val="2733"/>
              <a:buFont typeface="Arial"/>
              <a:buNone/>
              <a:tabLst/>
              <a:defRPr/>
            </a:pPr>
            <a:r>
              <a:rPr kumimoji="0" lang="en-US" sz="27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Using terms of endearment such as honey, dear, sweetie</a:t>
            </a:r>
            <a:endParaRPr kumimoji="0" sz="2733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85629" marR="0" lvl="0" indent="0" algn="l" defTabSz="914400" rtl="0" eaLnBrk="1" fontAlgn="auto" latinLnBrk="0" hangingPunct="1">
              <a:lnSpc>
                <a:spcPct val="140000"/>
              </a:lnSpc>
              <a:spcBef>
                <a:spcPts val="1733"/>
              </a:spcBef>
              <a:spcAft>
                <a:spcPts val="0"/>
              </a:spcAft>
              <a:buClr>
                <a:srgbClr val="000000"/>
              </a:buClr>
              <a:buSzPts val="2733"/>
              <a:buFont typeface="Arial"/>
              <a:buNone/>
              <a:tabLst/>
              <a:defRPr/>
            </a:pPr>
            <a:r>
              <a:rPr kumimoji="0" lang="en-US" sz="27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Speaking to an adult as if they were a young child</a:t>
            </a:r>
            <a:endParaRPr kumimoji="0" sz="2733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85629" marR="0" lvl="0" indent="0" algn="l" defTabSz="914400" rtl="0" eaLnBrk="1" fontAlgn="auto" latinLnBrk="0" hangingPunct="1">
              <a:lnSpc>
                <a:spcPct val="140000"/>
              </a:lnSpc>
              <a:spcBef>
                <a:spcPts val="1733"/>
              </a:spcBef>
              <a:spcAft>
                <a:spcPts val="0"/>
              </a:spcAft>
              <a:buClr>
                <a:srgbClr val="000000"/>
              </a:buClr>
              <a:buSzPts val="2733"/>
              <a:buFont typeface="Arial"/>
              <a:buNone/>
              <a:tabLst/>
              <a:defRPr/>
            </a:pPr>
            <a:r>
              <a:rPr kumimoji="0" lang="en-US" sz="27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Speaking to the caregiver instead of the older person</a:t>
            </a:r>
            <a:endParaRPr kumimoji="0" sz="2733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4"/>
          <p:cNvSpPr/>
          <p:nvPr/>
        </p:nvSpPr>
        <p:spPr>
          <a:xfrm>
            <a:off x="1219495" y="893"/>
            <a:ext cx="10969143" cy="1219682"/>
          </a:xfrm>
          <a:prstGeom prst="rect">
            <a:avLst/>
          </a:prstGeom>
          <a:solidFill>
            <a:srgbClr val="277CCB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  <a:tabLst/>
              <a:defRPr/>
            </a:pPr>
            <a:endParaRPr kumimoji="0" sz="3999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7" name="Google Shape;597;p64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3"/>
            <a:ext cx="1428377" cy="1428377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98" name="Google Shape;598;p64"/>
          <p:cNvSpPr txBox="1"/>
          <p:nvPr/>
        </p:nvSpPr>
        <p:spPr>
          <a:xfrm>
            <a:off x="1071920" y="1755270"/>
            <a:ext cx="10039385" cy="132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121850" rIns="121850" bIns="121850" anchor="t" anchorCtr="0">
            <a:spAutoFit/>
          </a:bodyPr>
          <a:lstStyle/>
          <a:p>
            <a:pPr marL="1523619" marR="0" lvl="0" indent="-761810" algn="l" defTabSz="914400" rtl="0" eaLnBrk="1" fontAlgn="auto" latinLnBrk="0" hangingPunct="1">
              <a:lnSpc>
                <a:spcPct val="140000"/>
              </a:lnSpc>
              <a:spcBef>
                <a:spcPts val="1733"/>
              </a:spcBef>
              <a:spcAft>
                <a:spcPts val="1733"/>
              </a:spcAft>
              <a:buClr>
                <a:srgbClr val="000000"/>
              </a:buClr>
              <a:buSzPts val="2999"/>
              <a:buFont typeface="Arial"/>
              <a:buNone/>
              <a:tabLst/>
              <a:defRPr/>
            </a:pPr>
            <a:endParaRPr kumimoji="0" sz="2999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64"/>
          <p:cNvSpPr txBox="1">
            <a:spLocks noGrp="1"/>
          </p:cNvSpPr>
          <p:nvPr>
            <p:ph type="title"/>
          </p:nvPr>
        </p:nvSpPr>
        <p:spPr>
          <a:xfrm>
            <a:off x="609441" y="275459"/>
            <a:ext cx="10969943" cy="1142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>
                <a:solidFill>
                  <a:schemeClr val="lt1"/>
                </a:solidFill>
              </a:rPr>
              <a:t>Elderspeak: Why not?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00" name="Google Shape;600;p64"/>
          <p:cNvSpPr txBox="1">
            <a:spLocks noGrp="1"/>
          </p:cNvSpPr>
          <p:nvPr>
            <p:ph type="body" idx="1"/>
          </p:nvPr>
        </p:nvSpPr>
        <p:spPr>
          <a:xfrm>
            <a:off x="609450" y="1755275"/>
            <a:ext cx="5383500" cy="43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rmAutofit fontScale="70000" lnSpcReduction="20000"/>
          </a:bodyPr>
          <a:lstStyle/>
          <a:p>
            <a:pPr marL="609447" lvl="0" indent="-460275" algn="l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SzPct val="100000"/>
              <a:buChar char="•"/>
            </a:pPr>
            <a:r>
              <a:rPr lang="en-US" sz="3500"/>
              <a:t>It’s degrading and patronizing</a:t>
            </a:r>
            <a:endParaRPr sz="3500"/>
          </a:p>
          <a:p>
            <a:pPr marL="609447" lvl="0" indent="0" algn="l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SzPct val="85714"/>
              <a:buNone/>
            </a:pPr>
            <a:endParaRPr sz="3500"/>
          </a:p>
          <a:p>
            <a:pPr marL="609447" lvl="0" indent="-460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500"/>
              <a:t>Contributes to depersonalization</a:t>
            </a:r>
            <a:endParaRPr sz="3500"/>
          </a:p>
          <a:p>
            <a:pPr marL="609447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714"/>
              <a:buNone/>
            </a:pPr>
            <a:endParaRPr sz="3500"/>
          </a:p>
          <a:p>
            <a:pPr marL="609447" lvl="0" indent="-460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500"/>
              <a:t>Implies power/ powerlessness</a:t>
            </a:r>
            <a:endParaRPr sz="3500"/>
          </a:p>
          <a:p>
            <a:pPr marL="609447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714"/>
              <a:buNone/>
            </a:pPr>
            <a:endParaRPr sz="3500"/>
          </a:p>
          <a:p>
            <a:pPr marL="609447" lvl="0" indent="-460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500"/>
              <a:t>Conveys presumed incompetence</a:t>
            </a:r>
            <a:endParaRPr sz="3500"/>
          </a:p>
          <a:p>
            <a:pPr marL="609447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714"/>
              <a:buNone/>
            </a:pPr>
            <a:endParaRPr sz="3500"/>
          </a:p>
          <a:p>
            <a:pPr marL="609448" lvl="0" indent="-46027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500"/>
              <a:t>Increases challenging behavior</a:t>
            </a:r>
            <a:endParaRPr sz="3500"/>
          </a:p>
          <a:p>
            <a:pPr marL="0" lvl="0" indent="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ct val="81110"/>
              <a:buNone/>
            </a:pPr>
            <a:endParaRPr/>
          </a:p>
        </p:txBody>
      </p:sp>
      <p:sp>
        <p:nvSpPr>
          <p:cNvPr id="601" name="Google Shape;601;p64"/>
          <p:cNvSpPr txBox="1">
            <a:spLocks noGrp="1"/>
          </p:cNvSpPr>
          <p:nvPr>
            <p:ph type="body" idx="2"/>
          </p:nvPr>
        </p:nvSpPr>
        <p:spPr>
          <a:xfrm>
            <a:off x="6195985" y="1600678"/>
            <a:ext cx="5383398" cy="4524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pic>
        <p:nvPicPr>
          <p:cNvPr id="602" name="Google Shape;602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5985" y="1622238"/>
            <a:ext cx="5992642" cy="4481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36ba612fc_1_90"/>
          <p:cNvSpPr/>
          <p:nvPr/>
        </p:nvSpPr>
        <p:spPr>
          <a:xfrm>
            <a:off x="1428375" y="0"/>
            <a:ext cx="10760400" cy="1428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Why do we need to harness our power in aging?</a:t>
            </a:r>
            <a:endParaRPr sz="4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g1136ba612fc_1_90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8378" cy="1428378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TextBox 4"/>
          <p:cNvSpPr txBox="1"/>
          <p:nvPr/>
        </p:nvSpPr>
        <p:spPr>
          <a:xfrm>
            <a:off x="941064" y="3053504"/>
            <a:ext cx="10336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Older people are our </a:t>
            </a:r>
            <a:r>
              <a:rPr lang="en-US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0976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65"/>
          <p:cNvSpPr/>
          <p:nvPr/>
        </p:nvSpPr>
        <p:spPr>
          <a:xfrm>
            <a:off x="1219495" y="893"/>
            <a:ext cx="10969143" cy="1219682"/>
          </a:xfrm>
          <a:prstGeom prst="rect">
            <a:avLst/>
          </a:prstGeom>
          <a:solidFill>
            <a:srgbClr val="277CCB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  <a:tabLst/>
              <a:defRPr/>
            </a:pPr>
            <a:r>
              <a:rPr kumimoji="0" lang="en-US" sz="3999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Elderspeak:  Avoid it!</a:t>
            </a:r>
            <a:endParaRPr kumimoji="0" sz="3999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9" name="Google Shape;609;p65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3"/>
            <a:ext cx="1428377" cy="1428377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10" name="Google Shape;610;p65"/>
          <p:cNvSpPr txBox="1"/>
          <p:nvPr/>
        </p:nvSpPr>
        <p:spPr>
          <a:xfrm>
            <a:off x="1074720" y="1741473"/>
            <a:ext cx="10039500" cy="4340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121850" rIns="121850" bIns="121850" anchor="t" anchorCtr="0">
            <a:spAutoFit/>
          </a:bodyPr>
          <a:lstStyle/>
          <a:p>
            <a:pPr marL="609448" marR="0" lvl="0" indent="-495176" algn="l" defTabSz="914400" rtl="0" eaLnBrk="1" fontAlgn="auto" latinLnBrk="0" hangingPunct="1">
              <a:lnSpc>
                <a:spcPct val="140000"/>
              </a:lnSpc>
              <a:spcBef>
                <a:spcPts val="173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Char char="❖"/>
              <a:tabLst/>
              <a:defRPr/>
            </a:pPr>
            <a:r>
              <a:rPr kumimoji="0" lang="en-US" sz="299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Focus on the older person (as much as possible, even if they have limited capacity)</a:t>
            </a:r>
            <a:endParaRPr kumimoji="0" sz="2999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09448" marR="0" lvl="0" indent="-495176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Char char="❖"/>
              <a:tabLst/>
              <a:defRPr/>
            </a:pPr>
            <a:r>
              <a:rPr kumimoji="0" lang="en-US" sz="299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Individualize – don’t rely on stereotypes</a:t>
            </a:r>
            <a:endParaRPr kumimoji="0" sz="2999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09448" marR="0" lvl="0" indent="-495176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Char char="❖"/>
              <a:tabLst/>
              <a:defRPr/>
            </a:pPr>
            <a:r>
              <a:rPr kumimoji="0" lang="en-US" sz="299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Avoid speech mannerisms of elderspeak</a:t>
            </a:r>
            <a:endParaRPr kumimoji="0" sz="2999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09448" marR="0" lvl="0" indent="-495176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Char char="❖"/>
              <a:tabLst/>
              <a:defRPr/>
            </a:pPr>
            <a:r>
              <a:rPr kumimoji="0" lang="en-US" sz="299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Ensure that people around you know about elderspeak and avoid it</a:t>
            </a:r>
            <a:endParaRPr kumimoji="0" sz="2999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7"/>
          <p:cNvSpPr/>
          <p:nvPr/>
        </p:nvSpPr>
        <p:spPr>
          <a:xfrm>
            <a:off x="1428375" y="900"/>
            <a:ext cx="10760400" cy="1428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Preventing Ageism in your Organization</a:t>
            </a:r>
            <a:endParaRPr sz="4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37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3"/>
            <a:ext cx="1428377" cy="1428377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0" name="Google Shape;380;p37"/>
          <p:cNvSpPr txBox="1"/>
          <p:nvPr/>
        </p:nvSpPr>
        <p:spPr>
          <a:xfrm>
            <a:off x="125" y="1429200"/>
            <a:ext cx="12188700" cy="484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121850" rIns="121850" bIns="121850" anchor="t" anchorCtr="0">
            <a:spAutoFit/>
          </a:bodyPr>
          <a:lstStyle/>
          <a:p>
            <a:pPr marL="609448" marR="0" lvl="0" indent="-45920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endParaRPr lang="en-US"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448" marR="0" lvl="0" indent="-45920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ageism in your organization’s Diversity, Equity, &amp; Inclusion program</a:t>
            </a:r>
          </a:p>
          <a:p>
            <a:pPr marL="609448" marR="0" lvl="0" indent="-45920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 HR managers and supervisors on ageism and implicit age-bias</a:t>
            </a:r>
          </a:p>
          <a:p>
            <a:pPr marL="609448" marR="0" lvl="0" indent="-45920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 clinical setting, make sure clinicians are trained and implementing disrupting practices</a:t>
            </a:r>
          </a:p>
          <a:p>
            <a:pPr marL="609448" marR="0" lvl="0" indent="-45920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unintended and overt age discrimination directly: </a:t>
            </a: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8895" marR="0" lvl="0" indent="-45920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 employees accountable for interpersonal acts of age-bias.</a:t>
            </a: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8895" marR="0" lvl="0" indent="-45920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out age-based stereotypes, bias, humor, comments, and jokes.</a:t>
            </a: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8895" indent="-459207"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matters: use “older people/person” or “older adults” </a:t>
            </a:r>
          </a:p>
          <a:p>
            <a:pPr marL="1218895" indent="-459207"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painting all older people with the same brush – check out the messages you send by the images you use on webpages/social media.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5"/>
          <p:cNvSpPr/>
          <p:nvPr/>
        </p:nvSpPr>
        <p:spPr>
          <a:xfrm>
            <a:off x="1428375" y="900"/>
            <a:ext cx="10760400" cy="1428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Overcoming Systemic Ageism </a:t>
            </a:r>
            <a:endParaRPr sz="4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35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3"/>
            <a:ext cx="1428377" cy="1428377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10" y="2026225"/>
            <a:ext cx="10002747" cy="392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4" y="5000215"/>
            <a:ext cx="2635385" cy="1790792"/>
          </a:xfrm>
          <a:prstGeom prst="rect">
            <a:avLst/>
          </a:prstGeom>
        </p:spPr>
      </p:pic>
      <p:sp>
        <p:nvSpPr>
          <p:cNvPr id="1432" name="Google Shape;1432;p170"/>
          <p:cNvSpPr/>
          <p:nvPr/>
        </p:nvSpPr>
        <p:spPr>
          <a:xfrm>
            <a:off x="1219495" y="893"/>
            <a:ext cx="10969143" cy="1219682"/>
          </a:xfrm>
          <a:prstGeom prst="rect">
            <a:avLst/>
          </a:prstGeom>
          <a:solidFill>
            <a:srgbClr val="277CCB"/>
          </a:solidFill>
          <a:ln>
            <a:noFill/>
          </a:ln>
        </p:spPr>
        <p:txBody>
          <a:bodyPr spcFirstLastPara="1" wrap="square" lIns="91410" tIns="45688" rIns="91410" bIns="45688" anchor="ctr" anchorCtr="0">
            <a:noAutofit/>
          </a:bodyPr>
          <a:lstStyle/>
          <a:p>
            <a:pPr algn="ctr"/>
            <a:r>
              <a:rPr lang="en" sz="3999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Age Equity</a:t>
            </a:r>
            <a:endParaRPr sz="3999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3" name="Google Shape;1433;p170" descr="Maine Council on Ag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93"/>
            <a:ext cx="1428377" cy="1428377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34" name="Google Shape;1434;p1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1190" y="1429270"/>
            <a:ext cx="9523750" cy="5361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196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36ba612fc_1_90"/>
          <p:cNvSpPr/>
          <p:nvPr/>
        </p:nvSpPr>
        <p:spPr>
          <a:xfrm>
            <a:off x="1428375" y="0"/>
            <a:ext cx="10760400" cy="1428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Getting to what “matters” – An Age Positive Culture</a:t>
            </a:r>
            <a:endParaRPr sz="3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g1136ba612fc_1_90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8378" cy="1428378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3" y="1428300"/>
            <a:ext cx="4938419" cy="51218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104" y="6519381"/>
            <a:ext cx="6442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Cambridge University Press, Understanding &amp; Promoting Mattering Framework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3141" y="2465728"/>
            <a:ext cx="57971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Mattering = </a:t>
            </a:r>
            <a:r>
              <a:rPr lang="en-US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feeling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valued and </a:t>
            </a:r>
            <a:r>
              <a:rPr lang="en-US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adding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value</a:t>
            </a:r>
          </a:p>
          <a:p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Feeling valued = inclusion and belonging</a:t>
            </a:r>
          </a:p>
          <a:p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Adding value = purpose</a:t>
            </a:r>
          </a:p>
          <a:p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Purpose, inclusion &amp; belonging = better physical and mental health, longer more productive life!</a:t>
            </a:r>
          </a:p>
        </p:txBody>
      </p:sp>
    </p:spTree>
    <p:extLst>
      <p:ext uri="{BB962C8B-B14F-4D97-AF65-F5344CB8AC3E}">
        <p14:creationId xmlns:p14="http://schemas.microsoft.com/office/powerpoint/2010/main" val="3614709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75"/>
          <p:cNvSpPr/>
          <p:nvPr/>
        </p:nvSpPr>
        <p:spPr>
          <a:xfrm>
            <a:off x="1219495" y="893"/>
            <a:ext cx="10969143" cy="1219682"/>
          </a:xfrm>
          <a:prstGeom prst="rect">
            <a:avLst/>
          </a:prstGeom>
          <a:solidFill>
            <a:srgbClr val="277CCB"/>
          </a:solidFill>
          <a:ln>
            <a:noFill/>
          </a:ln>
        </p:spPr>
        <p:txBody>
          <a:bodyPr spcFirstLastPara="1" wrap="square" lIns="91410" tIns="45688" rIns="91410" bIns="45688" anchor="ctr" anchorCtr="0">
            <a:noAutofit/>
          </a:bodyPr>
          <a:lstStyle/>
          <a:p>
            <a:pPr algn="ctr"/>
            <a:r>
              <a:rPr lang="en" sz="3999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 Age-Equity Lens in Healthcare</a:t>
            </a:r>
            <a:endParaRPr sz="3999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5" name="Google Shape;1475;p175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3"/>
            <a:ext cx="1428377" cy="1428377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6" name="Google Shape;1476;p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3357" y="1424614"/>
            <a:ext cx="8028567" cy="54333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38411" y="1697088"/>
            <a:ext cx="3294345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Equity 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acknowledges difference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explores how an organization can be 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deliberately inclusive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promote fairness and correct systemic injustices.</a:t>
            </a:r>
          </a:p>
          <a:p>
            <a:pPr>
              <a:spcBef>
                <a:spcPts val="1600"/>
              </a:spcBef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have not built care systems to intentionally meet the needs of older people.  </a:t>
            </a:r>
          </a:p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“age equity lens” offers tools we can use to 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interrupt the impact of unintended age-bias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120985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7"/>
          <p:cNvSpPr/>
          <p:nvPr/>
        </p:nvSpPr>
        <p:spPr>
          <a:xfrm>
            <a:off x="1428375" y="900"/>
            <a:ext cx="10760400" cy="1428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 the Age-Friendly Public Health Framework</a:t>
            </a:r>
            <a:endParaRPr sz="4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37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3"/>
            <a:ext cx="1428377" cy="1428377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22" y="1471884"/>
            <a:ext cx="6101087" cy="53861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965" y="3710609"/>
            <a:ext cx="53472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For more information, visit:  </a:t>
            </a:r>
            <a:r>
              <a:rPr lang="en-US" sz="2800" dirty="0">
                <a:latin typeface="Calibri" panose="020F0502020204030204" pitchFamily="34" charset="0"/>
                <a:hlinkClick r:id="rId5"/>
              </a:rPr>
              <a:t>https://www.tfah.org/initiatives/age-friendly-public-health/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853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136ba612fc_1_377"/>
          <p:cNvSpPr/>
          <p:nvPr/>
        </p:nvSpPr>
        <p:spPr>
          <a:xfrm>
            <a:off x="1428375" y="900"/>
            <a:ext cx="10760400" cy="1428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if we shifted &amp; realized our power?</a:t>
            </a:r>
            <a:endParaRPr sz="4200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1136ba612fc_1_377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3"/>
            <a:ext cx="1428378" cy="1428378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Rectangle 1"/>
          <p:cNvSpPr/>
          <p:nvPr/>
        </p:nvSpPr>
        <p:spPr>
          <a:xfrm>
            <a:off x="428016" y="1821981"/>
            <a:ext cx="11260402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lang="en-US" sz="2933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if</a:t>
            </a:r>
            <a:r>
              <a:rPr lang="en-US" sz="2933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457200" marR="0" lvl="0" indent="-457200" algn="l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 panose="020B0604020202020204" pitchFamily="34" charset="0"/>
              <a:buChar char="•"/>
            </a:pPr>
            <a:r>
              <a:rPr lang="en-US" sz="2933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change our perspective about our own aging and embrace the view that an </a:t>
            </a:r>
            <a:r>
              <a:rPr lang="en-US" sz="2933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age-positive culture is key</a:t>
            </a:r>
            <a:r>
              <a:rPr lang="en-US" sz="2933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a longer, healthier life? </a:t>
            </a:r>
            <a:endParaRPr lang="en-US" sz="2933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 panose="020B0604020202020204" pitchFamily="34" charset="0"/>
              <a:buChar char="•"/>
            </a:pPr>
            <a:r>
              <a:rPr lang="en-US" sz="2933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US" sz="29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disrupt our stereotypes about older people and embraced older people fully as a critically important part of Maine’s future? </a:t>
            </a:r>
          </a:p>
          <a:p>
            <a:pPr marL="457200" marR="0" lvl="0" indent="-457200" algn="l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 panose="020B0604020202020204" pitchFamily="34" charset="0"/>
              <a:buChar char="•"/>
            </a:pPr>
            <a:r>
              <a:rPr lang="en-US" sz="2933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US" sz="29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pathways to purpose and a sense of belonging for everyone?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lang="en-US" sz="2933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think the future will be brighter and that our communities, economy and workforce will be stronger!  What’s to lose?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634" y="4442264"/>
            <a:ext cx="2415736" cy="2415736"/>
          </a:xfrm>
          <a:prstGeom prst="rect">
            <a:avLst/>
          </a:prstGeom>
        </p:spPr>
      </p:pic>
      <p:sp>
        <p:nvSpPr>
          <p:cNvPr id="378" name="Google Shape;378;p37"/>
          <p:cNvSpPr/>
          <p:nvPr/>
        </p:nvSpPr>
        <p:spPr>
          <a:xfrm>
            <a:off x="1428375" y="900"/>
            <a:ext cx="10760400" cy="1428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Age+ ME – How to Join the Movement</a:t>
            </a:r>
          </a:p>
        </p:txBody>
      </p:sp>
      <p:pic>
        <p:nvPicPr>
          <p:cNvPr id="379" name="Google Shape;379;p37" descr="Maine Council on Ag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93"/>
            <a:ext cx="1428377" cy="1428377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0" name="Google Shape;380;p37"/>
          <p:cNvSpPr txBox="1"/>
          <p:nvPr/>
        </p:nvSpPr>
        <p:spPr>
          <a:xfrm>
            <a:off x="554603" y="1560017"/>
            <a:ext cx="11344767" cy="4985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121850" rIns="121850" bIns="121850" anchor="t" anchorCtr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Maine is the first state in the country to launch a statewide initiative to end ageism. 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Join us through one of our programs or bring us into your work.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Leadership Exchange on Ageism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14-hour intensive peer learning experience – 200 leaders have graduated </a:t>
            </a:r>
          </a:p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Disrupting Ageism Intensive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7-hour in-service for leadership teams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Power in Aging Presentations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90 minutes for everyone – great start!</a:t>
            </a: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Conversations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4 week in-community program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Reducing Ageism in Healthcare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training for HC teams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Ageism Audits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surfacing ways to improve w/TA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8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3"/>
          <p:cNvSpPr txBox="1">
            <a:spLocks noGrp="1"/>
          </p:cNvSpPr>
          <p:nvPr>
            <p:ph type="title" idx="4294967295"/>
          </p:nvPr>
        </p:nvSpPr>
        <p:spPr>
          <a:xfrm>
            <a:off x="2668265" y="4558479"/>
            <a:ext cx="4577013" cy="106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799">
                <a:solidFill>
                  <a:srgbClr val="FFFFFF"/>
                </a:solidFill>
              </a:rPr>
              <a:t>Thank you! </a:t>
            </a:r>
            <a:endParaRPr sz="4799">
              <a:solidFill>
                <a:srgbClr val="FFFFFF"/>
              </a:solidFill>
            </a:endParaRPr>
          </a:p>
        </p:txBody>
      </p:sp>
      <p:sp>
        <p:nvSpPr>
          <p:cNvPr id="432" name="Google Shape;432;p43"/>
          <p:cNvSpPr/>
          <p:nvPr/>
        </p:nvSpPr>
        <p:spPr>
          <a:xfrm>
            <a:off x="6771872" y="1403150"/>
            <a:ext cx="4452971" cy="3401398"/>
          </a:xfrm>
          <a:prstGeom prst="wedgeEllipseCallout">
            <a:avLst>
              <a:gd name="adj1" fmla="val -49726"/>
              <a:gd name="adj2" fmla="val 51145"/>
            </a:avLst>
          </a:prstGeom>
          <a:solidFill>
            <a:schemeClr val="lt1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36ba612fc_1_90"/>
          <p:cNvSpPr/>
          <p:nvPr/>
        </p:nvSpPr>
        <p:spPr>
          <a:xfrm>
            <a:off x="1428375" y="0"/>
            <a:ext cx="10760400" cy="1428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Maine’s Demographics</a:t>
            </a:r>
            <a:endParaRPr sz="4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g1136ba612fc_1_90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8378" cy="1428378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Google Shape;9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661" y="1516496"/>
            <a:ext cx="11419893" cy="4960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108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g1136ba612fc_1_90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8378" cy="1428378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078B2F-F43C-F8E6-B04E-05E1DBAF33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60" y="0"/>
            <a:ext cx="9501478" cy="68173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0784" y="3408655"/>
            <a:ext cx="1955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</a:t>
            </a:r>
          </a:p>
          <a:p>
            <a:pPr>
              <a:buClr>
                <a:srgbClr val="000000"/>
              </a:buClr>
              <a:buSzPts val="14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Jennifer Sciubba, </a:t>
            </a:r>
          </a:p>
          <a:p>
            <a:pPr>
              <a:buClr>
                <a:srgbClr val="000000"/>
              </a:buClr>
              <a:buSzPts val="14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Author, 8 Billion &amp; Counting</a:t>
            </a:r>
          </a:p>
        </p:txBody>
      </p:sp>
    </p:spTree>
    <p:extLst>
      <p:ext uri="{BB962C8B-B14F-4D97-AF65-F5344CB8AC3E}">
        <p14:creationId xmlns:p14="http://schemas.microsoft.com/office/powerpoint/2010/main" val="145107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7DBF9-F6B6-4488-B6C4-007BF0E7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99" b="1" dirty="0">
                <a:latin typeface="Atkinson Hyperlegible" pitchFamily="2" charset="0"/>
              </a:rPr>
              <a:t>Worldwide Birthrate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07EB9-7026-4797-89EB-4D9A2F0A3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453" y="1247389"/>
            <a:ext cx="11026743" cy="4800752"/>
          </a:xfrm>
        </p:spPr>
        <p:txBody>
          <a:bodyPr spcFirstLastPara="1" vert="horz" wrap="square" lIns="91416" tIns="45708" rIns="91416" bIns="45708" rtlCol="0" anchor="t" anchorCtr="0">
            <a:noAutofit/>
          </a:bodyPr>
          <a:lstStyle/>
          <a:p>
            <a:pPr lvl="2">
              <a:spcBef>
                <a:spcPts val="0"/>
              </a:spcBef>
            </a:pPr>
            <a:endParaRPr lang="en-US" dirty="0">
              <a:latin typeface="Atkinson Hyperlegible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1600" dirty="0">
              <a:latin typeface="Atkinson Hyperlegible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endParaRPr lang="en-US" sz="1200" dirty="0">
              <a:latin typeface="Atkinson Hyperlegible" pitchFamily="2" charset="0"/>
            </a:endParaRPr>
          </a:p>
          <a:p>
            <a:pPr>
              <a:spcBef>
                <a:spcPts val="0"/>
              </a:spcBef>
            </a:pPr>
            <a:endParaRPr lang="en-US" sz="1400" dirty="0">
              <a:latin typeface="Atkinson Hyperlegible" pitchFamily="2" charset="0"/>
            </a:endParaRPr>
          </a:p>
          <a:p>
            <a:pPr>
              <a:spcBef>
                <a:spcPts val="0"/>
              </a:spcBef>
            </a:pPr>
            <a:endParaRPr lang="en-US" sz="1400" dirty="0">
              <a:latin typeface="Atkinson Hyperlegible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24F4DD-1847-70B7-16F6-F28D9B5A6F35}"/>
              </a:ext>
            </a:extLst>
          </p:cNvPr>
          <p:cNvSpPr txBox="1"/>
          <p:nvPr/>
        </p:nvSpPr>
        <p:spPr>
          <a:xfrm>
            <a:off x="1619194" y="1254775"/>
            <a:ext cx="2579242" cy="5846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199" dirty="0">
                <a:latin typeface="Tw Cen MT" panose="020B0602020104020603" pitchFamily="34" charset="77"/>
              </a:rPr>
              <a:t>Year 1968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5C8947-DB86-146E-85A7-F25BCC9801D9}"/>
              </a:ext>
            </a:extLst>
          </p:cNvPr>
          <p:cNvSpPr txBox="1"/>
          <p:nvPr/>
        </p:nvSpPr>
        <p:spPr>
          <a:xfrm>
            <a:off x="8186151" y="1227535"/>
            <a:ext cx="2579242" cy="5846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199" dirty="0">
                <a:latin typeface="Tw Cen MT" panose="020B0602020104020603" pitchFamily="34" charset="77"/>
              </a:rPr>
              <a:t>Year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592CE6-9A88-4E5D-127F-A71205B584BF}"/>
              </a:ext>
            </a:extLst>
          </p:cNvPr>
          <p:cNvSpPr txBox="1"/>
          <p:nvPr/>
        </p:nvSpPr>
        <p:spPr>
          <a:xfrm>
            <a:off x="4755746" y="2033007"/>
            <a:ext cx="2677190" cy="1384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9" dirty="0">
                <a:latin typeface="Tw Cen MT" panose="020B0602020104020603" pitchFamily="34" charset="77"/>
              </a:rPr>
              <a:t>Women had 5+ children on average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FD49BB-BE62-0012-2697-75DEF6EA2A8F}"/>
              </a:ext>
            </a:extLst>
          </p:cNvPr>
          <p:cNvSpPr txBox="1"/>
          <p:nvPr/>
        </p:nvSpPr>
        <p:spPr>
          <a:xfrm>
            <a:off x="4818848" y="3647765"/>
            <a:ext cx="2677190" cy="1384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9" dirty="0">
                <a:latin typeface="Tw Cen MT" panose="020B0602020104020603" pitchFamily="34" charset="77"/>
              </a:rPr>
              <a:t>Women had ≤2 children on average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33E688C-5B5D-B88B-DCB5-90A97C019A81}"/>
              </a:ext>
            </a:extLst>
          </p:cNvPr>
          <p:cNvSpPr/>
          <p:nvPr/>
        </p:nvSpPr>
        <p:spPr>
          <a:xfrm>
            <a:off x="1602533" y="2077413"/>
            <a:ext cx="2611891" cy="24566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1059BC-D25A-B1F2-416C-FDC96043C009}"/>
              </a:ext>
            </a:extLst>
          </p:cNvPr>
          <p:cNvSpPr/>
          <p:nvPr/>
        </p:nvSpPr>
        <p:spPr>
          <a:xfrm>
            <a:off x="8328164" y="2765055"/>
            <a:ext cx="2611891" cy="24566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9002E1-62C1-B605-551C-9A9533AD9FA3}"/>
              </a:ext>
            </a:extLst>
          </p:cNvPr>
          <p:cNvSpPr/>
          <p:nvPr/>
        </p:nvSpPr>
        <p:spPr>
          <a:xfrm>
            <a:off x="2647288" y="4740764"/>
            <a:ext cx="522379" cy="4817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B1620A-4C5A-3C90-BFEB-5592C9F0EC05}"/>
              </a:ext>
            </a:extLst>
          </p:cNvPr>
          <p:cNvSpPr/>
          <p:nvPr/>
        </p:nvSpPr>
        <p:spPr>
          <a:xfrm>
            <a:off x="9333853" y="2167573"/>
            <a:ext cx="522379" cy="4817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6655" y="5608933"/>
            <a:ext cx="11715372" cy="117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“This shift towards fewer babies is permanent and not a problem to be solved…That’s why I always start by putting this in global context. This is not some fluke; this is not an exception; 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is a permanent shift the likes of which we’ve never seen before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4408" y="4037240"/>
            <a:ext cx="1955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</a:t>
            </a:r>
          </a:p>
          <a:p>
            <a:pPr>
              <a:buClr>
                <a:srgbClr val="000000"/>
              </a:buClr>
              <a:buSzPts val="14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Jennifer Sciubba</a:t>
            </a:r>
          </a:p>
        </p:txBody>
      </p:sp>
    </p:spTree>
    <p:extLst>
      <p:ext uri="{BB962C8B-B14F-4D97-AF65-F5344CB8AC3E}">
        <p14:creationId xmlns:p14="http://schemas.microsoft.com/office/powerpoint/2010/main" val="18221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36ba612fc_1_90"/>
          <p:cNvSpPr/>
          <p:nvPr/>
        </p:nvSpPr>
        <p:spPr>
          <a:xfrm>
            <a:off x="1428375" y="0"/>
            <a:ext cx="10760400" cy="1428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4400" dirty="0">
                <a:solidFill>
                  <a:schemeClr val="bg1"/>
                </a:solidFill>
                <a:latin typeface="Tw Cen MT" panose="020B0602020104020603" pitchFamily="34" charset="77"/>
              </a:rPr>
              <a:t>Migration won’t solve our workforce shortage</a:t>
            </a:r>
            <a:endParaRPr sz="42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g1136ba612fc_1_90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8378" cy="1428378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Rectangle 1"/>
          <p:cNvSpPr/>
          <p:nvPr/>
        </p:nvSpPr>
        <p:spPr>
          <a:xfrm>
            <a:off x="543340" y="2108538"/>
            <a:ext cx="1135388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“We have the world’s largest stock of migrants in the US.  So, we tend to think global migration is really high.  But really, 2 to 4 percent of people live outside the country in which they were born.  There are actually far more older people worldwide than there are migrants. 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look at those ages sixty-five to seventy-four, there are about 200 million more of them 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all global migrants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Jennifer Sciubba, International Demographer</a:t>
            </a:r>
          </a:p>
        </p:txBody>
      </p:sp>
    </p:spTree>
    <p:extLst>
      <p:ext uri="{BB962C8B-B14F-4D97-AF65-F5344CB8AC3E}">
        <p14:creationId xmlns:p14="http://schemas.microsoft.com/office/powerpoint/2010/main" val="2654237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36ba612fc_1_90"/>
          <p:cNvSpPr/>
          <p:nvPr/>
        </p:nvSpPr>
        <p:spPr>
          <a:xfrm>
            <a:off x="1428375" y="0"/>
            <a:ext cx="10760400" cy="1428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Why are we overlooking this solution?</a:t>
            </a:r>
            <a:endParaRPr sz="4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g1136ba612fc_1_90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8378" cy="1428378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9" y="1513296"/>
            <a:ext cx="10934472" cy="534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1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6602030b27_1_54"/>
          <p:cNvSpPr/>
          <p:nvPr/>
        </p:nvSpPr>
        <p:spPr>
          <a:xfrm>
            <a:off x="1428375" y="0"/>
            <a:ext cx="10760400" cy="1428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wave we’ve been sold</a:t>
            </a:r>
            <a:endParaRPr kumimoji="0" sz="4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g26602030b27_1_54" descr="Maine Council on A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8378" cy="1428378"/>
          </a:xfrm>
          <a:prstGeom prst="rect">
            <a:avLst/>
          </a:prstGeom>
          <a:noFill/>
          <a:ln w="9525" cap="flat" cmpd="sng">
            <a:solidFill>
              <a:srgbClr val="3E6E6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9" name="Google Shape;219;g26602030b27_1_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7783" y="1428301"/>
            <a:ext cx="9248758" cy="54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6602030b27_1_54"/>
          <p:cNvSpPr txBox="1"/>
          <p:nvPr/>
        </p:nvSpPr>
        <p:spPr>
          <a:xfrm>
            <a:off x="437442" y="3402655"/>
            <a:ext cx="1409287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Cartoon by Graham Mackay – approved to be shared.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rgbClr val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9654</TotalTime>
  <Words>1801</Words>
  <Application>Microsoft Office PowerPoint</Application>
  <PresentationFormat>Custom</PresentationFormat>
  <Paragraphs>200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Times New Roman</vt:lpstr>
      <vt:lpstr>Constantia</vt:lpstr>
      <vt:lpstr>Arial</vt:lpstr>
      <vt:lpstr>Tw Cen MT</vt:lpstr>
      <vt:lpstr>Atkinson Hyperlegible</vt:lpstr>
      <vt:lpstr>Calibri</vt:lpstr>
      <vt:lpstr>Tahoma</vt:lpstr>
      <vt:lpstr>Simple Light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Worldwide Birthrate shift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 by Ending Ageism </vt:lpstr>
      <vt:lpstr>PowerPoint Presentation</vt:lpstr>
      <vt:lpstr>PowerPoint Presentation</vt:lpstr>
      <vt:lpstr>PowerPoint Presentation</vt:lpstr>
      <vt:lpstr>PowerPoint Presentation</vt:lpstr>
      <vt:lpstr>Flipping the Script on Ageism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Elderspeak: Why not?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Meuser</dc:creator>
  <cp:lastModifiedBy>Reviewer</cp:lastModifiedBy>
  <cp:revision>67</cp:revision>
  <dcterms:created xsi:type="dcterms:W3CDTF">2021-06-02T14:44:48Z</dcterms:created>
  <dcterms:modified xsi:type="dcterms:W3CDTF">2024-05-21T12:40:55Z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0x0101007A0C8F1EB507F64185B659F59830B3F7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