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79" r:id="rId2"/>
    <p:sldId id="3631" r:id="rId3"/>
    <p:sldId id="272" r:id="rId4"/>
    <p:sldId id="3617" r:id="rId5"/>
    <p:sldId id="3616" r:id="rId6"/>
    <p:sldId id="3623" r:id="rId7"/>
    <p:sldId id="3624" r:id="rId8"/>
    <p:sldId id="275" r:id="rId9"/>
    <p:sldId id="3618" r:id="rId10"/>
    <p:sldId id="3622" r:id="rId11"/>
    <p:sldId id="3626" r:id="rId12"/>
    <p:sldId id="3627" r:id="rId13"/>
    <p:sldId id="3628" r:id="rId14"/>
    <p:sldId id="3629" r:id="rId15"/>
    <p:sldId id="3619" r:id="rId16"/>
    <p:sldId id="3630" r:id="rId17"/>
    <p:sldId id="3633" r:id="rId18"/>
    <p:sldId id="3637" r:id="rId19"/>
    <p:sldId id="3625" r:id="rId20"/>
    <p:sldId id="3635" r:id="rId21"/>
    <p:sldId id="3636" r:id="rId22"/>
    <p:sldId id="3634" r:id="rId23"/>
    <p:sldId id="3621" r:id="rId24"/>
    <p:sldId id="359" r:id="rId25"/>
    <p:sldId id="3638" r:id="rId26"/>
    <p:sldId id="363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006877"/>
    <a:srgbClr val="E87722"/>
    <a:srgbClr val="3D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1358"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297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5/21/2024</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5/21/2024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9"/>
        <p:cNvGrpSpPr/>
        <p:nvPr/>
      </p:nvGrpSpPr>
      <p:grpSpPr>
        <a:xfrm>
          <a:off x="0" y="0"/>
          <a:ext cx="0" cy="0"/>
          <a:chOff x="0" y="0"/>
          <a:chExt cx="0" cy="0"/>
        </a:xfrm>
      </p:grpSpPr>
      <p:sp>
        <p:nvSpPr>
          <p:cNvPr id="2200" name="Google Shape;2200;p20:notes"/>
          <p:cNvSpPr txBox="1">
            <a:spLocks noGrp="1"/>
          </p:cNvSpPr>
          <p:nvPr>
            <p:ph type="body" idx="1"/>
          </p:nvPr>
        </p:nvSpPr>
        <p:spPr>
          <a:xfrm>
            <a:off x="731520" y="4620578"/>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None/>
            </a:pPr>
            <a:endParaRPr>
              <a:latin typeface="Gene Sans"/>
              <a:ea typeface="Gene Sans"/>
              <a:cs typeface="Gene Sans"/>
              <a:sym typeface="Gene Sans"/>
            </a:endParaRPr>
          </a:p>
        </p:txBody>
      </p:sp>
      <p:sp>
        <p:nvSpPr>
          <p:cNvPr id="2201" name="Google Shape;2201;p2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349371"/>
            <a:ext cx="5532437" cy="1371600"/>
          </a:xfrm>
        </p:spPr>
        <p:txBody>
          <a:bodyPr tIns="0" bIns="0" anchor="t" anchorCtr="0"/>
          <a:lstStyle>
            <a:lvl1pPr>
              <a:defRPr sz="3200" b="0">
                <a:solidFill>
                  <a:srgbClr val="006877"/>
                </a:solidFill>
              </a:defRPr>
            </a:lvl1pPr>
          </a:lstStyle>
          <a:p>
            <a:r>
              <a:rPr lang="en-US"/>
              <a:t>Click to edit Master title style</a:t>
            </a:r>
          </a:p>
        </p:txBody>
      </p:sp>
      <p:sp>
        <p:nvSpPr>
          <p:cNvPr id="6" name="Date Placeholder 5">
            <a:extLst>
              <a:ext uri="{FF2B5EF4-FFF2-40B4-BE49-F238E27FC236}">
                <a16:creationId xmlns:a16="http://schemas.microsoft.com/office/drawing/2014/main" id="{5CC17B62-8F17-4111-B083-3AC63A3E0257}"/>
              </a:ext>
            </a:extLst>
          </p:cNvPr>
          <p:cNvSpPr>
            <a:spLocks noGrp="1"/>
          </p:cNvSpPr>
          <p:nvPr>
            <p:ph type="dt" sz="half" idx="10"/>
          </p:nvPr>
        </p:nvSpPr>
        <p:spPr>
          <a:xfrm>
            <a:off x="366713" y="6003667"/>
            <a:ext cx="1035872" cy="1801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fld id="{B223C520-1FFA-4083-9340-C0380065BF52}" type="datetime1">
              <a:rPr lang="en-US" smtClean="0"/>
              <a:t>5/21/2024</a:t>
            </a:fld>
            <a:endParaRPr lang="en-US"/>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366712" y="1686381"/>
            <a:ext cx="5532437"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spcAft>
                <a:spcPts val="0"/>
              </a:spcAft>
              <a:buNone/>
              <a:defRPr sz="1600" b="1">
                <a:solidFill>
                  <a:srgbClr val="777777"/>
                </a:solidFill>
              </a:defRPr>
            </a:lvl4pPr>
            <a:lvl5pPr marL="0" indent="0">
              <a:spcAft>
                <a:spcPts val="0"/>
              </a:spcAft>
              <a:buNone/>
              <a:defRPr sz="1600" b="1">
                <a:solidFill>
                  <a:srgbClr val="777777"/>
                </a:solidFill>
              </a:defRPr>
            </a:lvl5pPr>
            <a:lvl6pPr marL="0" indent="0">
              <a:spcAft>
                <a:spcPts val="0"/>
              </a:spcAft>
              <a:buNone/>
              <a:defRPr sz="1600" b="1">
                <a:solidFill>
                  <a:srgbClr val="777777"/>
                </a:solidFill>
              </a:defRPr>
            </a:lvl6pPr>
            <a:lvl7pPr marL="0" indent="0">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sp>
        <p:nvSpPr>
          <p:cNvPr id="15" name="Text Placeholder 14">
            <a:extLst>
              <a:ext uri="{FF2B5EF4-FFF2-40B4-BE49-F238E27FC236}">
                <a16:creationId xmlns:a16="http://schemas.microsoft.com/office/drawing/2014/main" id="{3727C295-E0FE-4AF3-AE2A-BB7B8D859800}"/>
              </a:ext>
            </a:extLst>
          </p:cNvPr>
          <p:cNvSpPr>
            <a:spLocks noGrp="1"/>
          </p:cNvSpPr>
          <p:nvPr>
            <p:ph type="body" sz="quarter" idx="14" hasCustomPrompt="1"/>
          </p:nvPr>
        </p:nvSpPr>
        <p:spPr>
          <a:xfrm>
            <a:off x="1718255" y="6000197"/>
            <a:ext cx="3223631" cy="182880"/>
          </a:xfrm>
        </p:spPr>
        <p:txBody>
          <a:bodyPr anchor="b" anchorCtr="0"/>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pic>
        <p:nvPicPr>
          <p:cNvPr id="4" name="Picture 3">
            <a:extLst>
              <a:ext uri="{FF2B5EF4-FFF2-40B4-BE49-F238E27FC236}">
                <a16:creationId xmlns:a16="http://schemas.microsoft.com/office/drawing/2014/main" id="{6D0C9645-5188-48B2-B71E-AE3249508C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60" y="365760"/>
            <a:ext cx="1371600" cy="766752"/>
          </a:xfrm>
          <a:prstGeom prst="rect">
            <a:avLst/>
          </a:prstGeom>
        </p:spPr>
      </p:pic>
      <p:sp>
        <p:nvSpPr>
          <p:cNvPr id="3" name="Slide Number Placeholder 2">
            <a:extLst>
              <a:ext uri="{FF2B5EF4-FFF2-40B4-BE49-F238E27FC236}">
                <a16:creationId xmlns:a16="http://schemas.microsoft.com/office/drawing/2014/main" id="{985E548D-1771-42A5-B8B5-AD94254913B4}"/>
              </a:ext>
            </a:extLst>
          </p:cNvPr>
          <p:cNvSpPr>
            <a:spLocks noGrp="1"/>
          </p:cNvSpPr>
          <p:nvPr>
            <p:ph type="sldNum" sz="quarter" idx="15"/>
          </p:nvPr>
        </p:nvSpPr>
        <p:spPr/>
        <p:txBody>
          <a:bodyPr/>
          <a:lstStyle/>
          <a:p>
            <a:pPr lvl="8"/>
            <a:fld id="{63DCA5C9-2E11-4C67-86EB-AE1DE127DC64}" type="slidenum">
              <a:rPr lang="en-US" smtClean="0"/>
              <a:pPr lvl="8"/>
              <a:t>‹#›</a:t>
            </a:fld>
            <a:endParaRPr lang="en-US"/>
          </a:p>
        </p:txBody>
      </p:sp>
      <p:sp>
        <p:nvSpPr>
          <p:cNvPr id="12" name="TextBox 11">
            <a:extLst>
              <a:ext uri="{FF2B5EF4-FFF2-40B4-BE49-F238E27FC236}">
                <a16:creationId xmlns:a16="http://schemas.microsoft.com/office/drawing/2014/main" id="{C2F72003-0385-405A-94CB-9A068C36E8C8}"/>
              </a:ext>
            </a:extLst>
          </p:cNvPr>
          <p:cNvSpPr txBox="1"/>
          <p:nvPr userDrawn="1"/>
        </p:nvSpPr>
        <p:spPr>
          <a:xfrm>
            <a:off x="1459931" y="5936856"/>
            <a:ext cx="200978" cy="246221"/>
          </a:xfrm>
          <a:prstGeom prst="rect">
            <a:avLst/>
          </a:prstGeom>
          <a:noFill/>
        </p:spPr>
        <p:txBody>
          <a:bodyPr wrap="square" lIns="0" tIns="0" rIns="0" bIns="0" rtlCol="0" anchor="b" anchorCtr="0">
            <a:spAutoFit/>
          </a:bodyPr>
          <a:lstStyle/>
          <a:p>
            <a:pPr algn="ctr"/>
            <a:r>
              <a:rPr lang="en-US" sz="1600">
                <a:solidFill>
                  <a:srgbClr val="777777"/>
                </a:solidFill>
              </a:rPr>
              <a:t>|</a:t>
            </a:r>
          </a:p>
        </p:txBody>
      </p:sp>
    </p:spTree>
    <p:extLst>
      <p:ext uri="{BB962C8B-B14F-4D97-AF65-F5344CB8AC3E}">
        <p14:creationId xmlns:p14="http://schemas.microsoft.com/office/powerpoint/2010/main" val="492776035"/>
      </p:ext>
    </p:extLst>
  </p:cSld>
  <p:clrMapOvr>
    <a:masterClrMapping/>
  </p:clrMapOvr>
  <p:extLst>
    <p:ext uri="{DCECCB84-F9BA-43D5-87BE-67443E8EF086}">
      <p15:sldGuideLst xmlns:p15="http://schemas.microsoft.com/office/powerpoint/2012/main">
        <p15:guide id="1" orient="horz" pos="1379" userDrawn="1">
          <p15:clr>
            <a:srgbClr val="FBAE40"/>
          </p15:clr>
        </p15:guide>
        <p15:guide id="2" orient="horz" pos="16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col_heavy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3CC725C6-3587-44A1-99B3-361FA5680303}"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1692274"/>
            <a:ext cx="64922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7F0D91E-8F38-4098-970A-D34D72271D8E}"/>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2472447592"/>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_heavy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38F3D7F3-A5C8-46CE-9776-42554D0BF7FF}"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1692274"/>
            <a:ext cx="64922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7F0D91E-8F38-4098-970A-D34D72271D8E}"/>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486510335"/>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_heavy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D20255E4-CC9B-4E7E-90C3-F1D328926D8E}"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1692274"/>
            <a:ext cx="64922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7F0D91E-8F38-4098-970A-D34D72271D8E}"/>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950097211"/>
      </p:ext>
    </p:extLst>
  </p:cSld>
  <p:clrMapOvr>
    <a:masterClrMapping/>
  </p:clrMapOvr>
  <p:extLst>
    <p:ext uri="{DCECCB84-F9BA-43D5-87BE-67443E8EF086}">
      <p15:sldGuideLst xmlns:p15="http://schemas.microsoft.com/office/powerpoint/2012/main">
        <p15:guide id="1" orient="horz" pos="106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16A1FD8A-CB6F-4A8D-99FE-CA6AE6A9877D}"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2238375"/>
            <a:ext cx="64922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600CBAB-7BDA-4F39-9B2F-8B78B5378DCC}"/>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9" name="Picture 8">
            <a:extLst>
              <a:ext uri="{FF2B5EF4-FFF2-40B4-BE49-F238E27FC236}">
                <a16:creationId xmlns:a16="http://schemas.microsoft.com/office/drawing/2014/main" id="{EF104351-53CF-46BE-9C42-D998092422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993436476"/>
      </p:ext>
    </p:extLst>
  </p:cSld>
  <p:clrMapOvr>
    <a:masterClrMapping/>
  </p:clrMapOvr>
  <p:extLst>
    <p:ext uri="{DCECCB84-F9BA-43D5-87BE-67443E8EF086}">
      <p15:sldGuideLst xmlns:p15="http://schemas.microsoft.com/office/powerpoint/2012/main">
        <p15:guide id="1" orient="horz" pos="141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_srp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3B55B445-EDC1-4B10-9E6C-257D6FE66CCE}"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2238375"/>
            <a:ext cx="64922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600CBAB-7BDA-4F39-9B2F-8B78B5378DCC}"/>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9" name="Picture 8">
            <a:extLst>
              <a:ext uri="{FF2B5EF4-FFF2-40B4-BE49-F238E27FC236}">
                <a16:creationId xmlns:a16="http://schemas.microsoft.com/office/drawing/2014/main" id="{EF104351-53CF-46BE-9C42-D998092422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31662504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9FAC6CFA-6B9A-4F4E-94D8-7190226E7D3D}"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2238375"/>
            <a:ext cx="64922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600CBAB-7BDA-4F39-9B2F-8B78B5378DCC}"/>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9" name="Picture 8">
            <a:extLst>
              <a:ext uri="{FF2B5EF4-FFF2-40B4-BE49-F238E27FC236}">
                <a16:creationId xmlns:a16="http://schemas.microsoft.com/office/drawing/2014/main" id="{EF104351-53CF-46BE-9C42-D998092422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036683625"/>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51DB1966-5E97-4C98-8B48-4F9A164E9CDC}"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2238375"/>
            <a:ext cx="649224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5600CBAB-7BDA-4F39-9B2F-8B78B5378DCC}"/>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9" name="Picture 8">
            <a:extLst>
              <a:ext uri="{FF2B5EF4-FFF2-40B4-BE49-F238E27FC236}">
                <a16:creationId xmlns:a16="http://schemas.microsoft.com/office/drawing/2014/main" id="{EF104351-53CF-46BE-9C42-D998092422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663716077"/>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8048C1C0-C2E2-48E8-8C1C-8ACCC7D049FC}"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365760"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4206875"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35DD1B24-56E4-4B77-A874-DBA17712DC18}"/>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67A57404-7609-4C47-9119-D24B9D795C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629350298"/>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FF57DF31-608B-42CC-A8D0-EBE961E98B3E}"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365760"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4206875"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35DD1B24-56E4-4B77-A874-DBA17712DC18}"/>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67A57404-7609-4C47-9119-D24B9D795C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2059982528"/>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ol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3EC8F1FE-5D69-4B4D-B066-4A05385B3B93}"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365760"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4206875"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35DD1B24-56E4-4B77-A874-DBA17712DC18}"/>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67A57404-7609-4C47-9119-D24B9D795C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132563974"/>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photo_firs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2282826" y="1072808"/>
            <a:ext cx="5532438" cy="1508021"/>
          </a:xfrm>
        </p:spPr>
        <p:txBody>
          <a:bodyPr t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2282825" y="409820"/>
            <a:ext cx="5532437"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8E63C241-D66E-4D5B-8D9F-C09784BA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60" y="365760"/>
            <a:ext cx="1371600" cy="766752"/>
          </a:xfrm>
          <a:prstGeom prst="rect">
            <a:avLst/>
          </a:prstGeom>
        </p:spPr>
      </p:pic>
      <p:sp>
        <p:nvSpPr>
          <p:cNvPr id="12" name="Text Placeholder 14">
            <a:extLst>
              <a:ext uri="{FF2B5EF4-FFF2-40B4-BE49-F238E27FC236}">
                <a16:creationId xmlns:a16="http://schemas.microsoft.com/office/drawing/2014/main" id="{F536FFE5-51D0-4A86-9BA6-94E91E95F3B5}"/>
              </a:ext>
            </a:extLst>
          </p:cNvPr>
          <p:cNvSpPr>
            <a:spLocks noGrp="1"/>
          </p:cNvSpPr>
          <p:nvPr>
            <p:ph type="body" sz="quarter" idx="14" hasCustomPrompt="1"/>
          </p:nvPr>
        </p:nvSpPr>
        <p:spPr>
          <a:xfrm>
            <a:off x="3639312" y="2804009"/>
            <a:ext cx="3223631" cy="182880"/>
          </a:xfrm>
        </p:spPr>
        <p:txBody>
          <a:bodyPr anchor="b" anchorCtr="0"/>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sp>
        <p:nvSpPr>
          <p:cNvPr id="14" name="Picture Placeholder 13">
            <a:extLst>
              <a:ext uri="{FF2B5EF4-FFF2-40B4-BE49-F238E27FC236}">
                <a16:creationId xmlns:a16="http://schemas.microsoft.com/office/drawing/2014/main" id="{627BA071-F4CF-49DB-80C3-9FC0EB2D5777}"/>
              </a:ext>
            </a:extLst>
          </p:cNvPr>
          <p:cNvSpPr>
            <a:spLocks noGrp="1" noChangeAspect="1"/>
          </p:cNvSpPr>
          <p:nvPr>
            <p:ph type="pic" sz="quarter" idx="15" hasCustomPrompt="1"/>
          </p:nvPr>
        </p:nvSpPr>
        <p:spPr bwMode="auto">
          <a:xfrm>
            <a:off x="915" y="3331084"/>
            <a:ext cx="9144000" cy="3526916"/>
          </a:xfrm>
          <a:custGeom>
            <a:avLst/>
            <a:gdLst>
              <a:gd name="connsiteX0" fmla="*/ 7447235 w 10078678"/>
              <a:gd name="connsiteY0" fmla="*/ 2270756 h 3887427"/>
              <a:gd name="connsiteX1" fmla="*/ 6176511 w 10078678"/>
              <a:gd name="connsiteY1" fmla="*/ 2879482 h 3887427"/>
              <a:gd name="connsiteX2" fmla="*/ 7447235 w 10078678"/>
              <a:gd name="connsiteY2" fmla="*/ 3492169 h 3887427"/>
              <a:gd name="connsiteX3" fmla="*/ 8717239 w 10078678"/>
              <a:gd name="connsiteY3" fmla="*/ 2879482 h 3887427"/>
              <a:gd name="connsiteX4" fmla="*/ 7447235 w 10078678"/>
              <a:gd name="connsiteY4" fmla="*/ 2270756 h 3887427"/>
              <a:gd name="connsiteX5" fmla="*/ 6813313 w 10078678"/>
              <a:gd name="connsiteY5" fmla="*/ 1063742 h 3887427"/>
              <a:gd name="connsiteX6" fmla="*/ 5893208 w 10078678"/>
              <a:gd name="connsiteY6" fmla="*/ 1504718 h 3887427"/>
              <a:gd name="connsiteX7" fmla="*/ 6813313 w 10078678"/>
              <a:gd name="connsiteY7" fmla="*/ 1945694 h 3887427"/>
              <a:gd name="connsiteX8" fmla="*/ 7730179 w 10078678"/>
              <a:gd name="connsiteY8" fmla="*/ 1504718 h 3887427"/>
              <a:gd name="connsiteX9" fmla="*/ 6813313 w 10078678"/>
              <a:gd name="connsiteY9" fmla="*/ 1063742 h 3887427"/>
              <a:gd name="connsiteX10" fmla="*/ 5039699 w 10078678"/>
              <a:gd name="connsiteY10" fmla="*/ 0 h 3887427"/>
              <a:gd name="connsiteX11" fmla="*/ 7222969 w 10078678"/>
              <a:gd name="connsiteY11" fmla="*/ 48957 h 3887427"/>
              <a:gd name="connsiteX12" fmla="*/ 7054859 w 10078678"/>
              <a:gd name="connsiteY12" fmla="*/ 199429 h 3887427"/>
              <a:gd name="connsiteX13" fmla="*/ 8150273 w 10078678"/>
              <a:gd name="connsiteY13" fmla="*/ 724281 h 3887427"/>
              <a:gd name="connsiteX14" fmla="*/ 9245688 w 10078678"/>
              <a:gd name="connsiteY14" fmla="*/ 199429 h 3887427"/>
              <a:gd name="connsiteX15" fmla="*/ 9210770 w 10078678"/>
              <a:gd name="connsiteY15" fmla="*/ 164511 h 3887427"/>
              <a:gd name="connsiteX16" fmla="*/ 9567869 w 10078678"/>
              <a:gd name="connsiteY16" fmla="*/ 195829 h 3887427"/>
              <a:gd name="connsiteX17" fmla="*/ 9564269 w 10078678"/>
              <a:gd name="connsiteY17" fmla="*/ 199429 h 3887427"/>
              <a:gd name="connsiteX18" fmla="*/ 10078678 w 10078678"/>
              <a:gd name="connsiteY18" fmla="*/ 573809 h 3887427"/>
              <a:gd name="connsiteX19" fmla="*/ 10078678 w 10078678"/>
              <a:gd name="connsiteY19" fmla="*/ 1137538 h 3887427"/>
              <a:gd name="connsiteX20" fmla="*/ 9280606 w 10078678"/>
              <a:gd name="connsiteY20" fmla="*/ 895991 h 3887427"/>
              <a:gd name="connsiteX21" fmla="*/ 8006642 w 10078678"/>
              <a:gd name="connsiteY21" fmla="*/ 1504718 h 3887427"/>
              <a:gd name="connsiteX22" fmla="*/ 9280606 w 10078678"/>
              <a:gd name="connsiteY22" fmla="*/ 2113444 h 3887427"/>
              <a:gd name="connsiteX23" fmla="*/ 10078678 w 10078678"/>
              <a:gd name="connsiteY23" fmla="*/ 1872258 h 3887427"/>
              <a:gd name="connsiteX24" fmla="*/ 10078678 w 10078678"/>
              <a:gd name="connsiteY24" fmla="*/ 2319713 h 3887427"/>
              <a:gd name="connsiteX25" fmla="*/ 9249288 w 10078678"/>
              <a:gd name="connsiteY25" fmla="*/ 2879482 h 3887427"/>
              <a:gd name="connsiteX26" fmla="*/ 10078678 w 10078678"/>
              <a:gd name="connsiteY26" fmla="*/ 3439612 h 3887427"/>
              <a:gd name="connsiteX27" fmla="*/ 10078678 w 10078678"/>
              <a:gd name="connsiteY27" fmla="*/ 3887427 h 3887427"/>
              <a:gd name="connsiteX28" fmla="*/ 9767297 w 10078678"/>
              <a:gd name="connsiteY28" fmla="*/ 3887427 h 3887427"/>
              <a:gd name="connsiteX29" fmla="*/ 8717239 w 10078678"/>
              <a:gd name="connsiteY29" fmla="*/ 3586484 h 3887427"/>
              <a:gd name="connsiteX30" fmla="*/ 7670782 w 10078678"/>
              <a:gd name="connsiteY30" fmla="*/ 3887427 h 3887427"/>
              <a:gd name="connsiteX31" fmla="*/ 0 w 10078678"/>
              <a:gd name="connsiteY31" fmla="*/ 3887427 h 3887427"/>
              <a:gd name="connsiteX32" fmla="*/ 0 w 10078678"/>
              <a:gd name="connsiteY32" fmla="*/ 241547 h 3887427"/>
              <a:gd name="connsiteX33" fmla="*/ 5039699 w 10078678"/>
              <a:gd name="connsiteY33" fmla="*/ 0 h 388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78678" h="3887427">
                <a:moveTo>
                  <a:pt x="7447235" y="2270756"/>
                </a:moveTo>
                <a:cubicBezTo>
                  <a:pt x="6747077" y="2270756"/>
                  <a:pt x="6176511" y="2879482"/>
                  <a:pt x="6176511" y="2879482"/>
                </a:cubicBezTo>
                <a:cubicBezTo>
                  <a:pt x="6176511" y="2879482"/>
                  <a:pt x="6747077" y="3492169"/>
                  <a:pt x="7447235" y="3492169"/>
                </a:cubicBezTo>
                <a:cubicBezTo>
                  <a:pt x="8150273" y="3492169"/>
                  <a:pt x="8717239" y="2879482"/>
                  <a:pt x="8717239" y="2879482"/>
                </a:cubicBezTo>
                <a:cubicBezTo>
                  <a:pt x="8717239" y="2879482"/>
                  <a:pt x="8150273" y="2270756"/>
                  <a:pt x="7447235" y="2270756"/>
                </a:cubicBezTo>
                <a:close/>
                <a:moveTo>
                  <a:pt x="6813313" y="1063742"/>
                </a:moveTo>
                <a:cubicBezTo>
                  <a:pt x="6306104" y="1063742"/>
                  <a:pt x="5893208" y="1504718"/>
                  <a:pt x="5893208" y="1504718"/>
                </a:cubicBezTo>
                <a:cubicBezTo>
                  <a:pt x="5893208" y="1504718"/>
                  <a:pt x="6306104" y="1945694"/>
                  <a:pt x="6813313" y="1945694"/>
                </a:cubicBezTo>
                <a:cubicBezTo>
                  <a:pt x="7321243" y="1945694"/>
                  <a:pt x="7730179" y="1504718"/>
                  <a:pt x="7730179" y="1504718"/>
                </a:cubicBezTo>
                <a:cubicBezTo>
                  <a:pt x="7730179" y="1504718"/>
                  <a:pt x="7321243" y="1063742"/>
                  <a:pt x="6813313" y="1063742"/>
                </a:cubicBezTo>
                <a:close/>
                <a:moveTo>
                  <a:pt x="5039699" y="0"/>
                </a:moveTo>
                <a:cubicBezTo>
                  <a:pt x="5823012" y="0"/>
                  <a:pt x="6561328" y="20879"/>
                  <a:pt x="7222969" y="48957"/>
                </a:cubicBezTo>
                <a:cubicBezTo>
                  <a:pt x="7118215" y="132833"/>
                  <a:pt x="7054859" y="199429"/>
                  <a:pt x="7054859" y="199429"/>
                </a:cubicBezTo>
                <a:cubicBezTo>
                  <a:pt x="7054859" y="199429"/>
                  <a:pt x="7544790" y="724281"/>
                  <a:pt x="8150273" y="724281"/>
                </a:cubicBezTo>
                <a:cubicBezTo>
                  <a:pt x="8756117" y="724281"/>
                  <a:pt x="9245688" y="199429"/>
                  <a:pt x="9245688" y="199429"/>
                </a:cubicBezTo>
                <a:cubicBezTo>
                  <a:pt x="9245688" y="199429"/>
                  <a:pt x="9231649" y="185390"/>
                  <a:pt x="9210770" y="164511"/>
                </a:cubicBezTo>
                <a:cubicBezTo>
                  <a:pt x="9343962" y="174951"/>
                  <a:pt x="9462755" y="185390"/>
                  <a:pt x="9567869" y="195829"/>
                </a:cubicBezTo>
                <a:lnTo>
                  <a:pt x="9564269" y="199429"/>
                </a:lnTo>
                <a:cubicBezTo>
                  <a:pt x="9564269" y="199429"/>
                  <a:pt x="9770536" y="416497"/>
                  <a:pt x="10078678" y="573809"/>
                </a:cubicBezTo>
                <a:cubicBezTo>
                  <a:pt x="10078678" y="573809"/>
                  <a:pt x="10078678" y="573809"/>
                  <a:pt x="10078678" y="1137538"/>
                </a:cubicBezTo>
                <a:cubicBezTo>
                  <a:pt x="9861611" y="1007585"/>
                  <a:pt x="9581908" y="895991"/>
                  <a:pt x="9280606" y="895991"/>
                </a:cubicBezTo>
                <a:cubicBezTo>
                  <a:pt x="8577208" y="895991"/>
                  <a:pt x="8006642" y="1504718"/>
                  <a:pt x="8006642" y="1504718"/>
                </a:cubicBezTo>
                <a:cubicBezTo>
                  <a:pt x="8006642" y="1504718"/>
                  <a:pt x="8577208" y="2113444"/>
                  <a:pt x="9280606" y="2113444"/>
                </a:cubicBezTo>
                <a:cubicBezTo>
                  <a:pt x="9581908" y="2113444"/>
                  <a:pt x="9861611" y="2001131"/>
                  <a:pt x="10078678" y="1872258"/>
                </a:cubicBezTo>
                <a:cubicBezTo>
                  <a:pt x="10078678" y="1872258"/>
                  <a:pt x="10078678" y="1872258"/>
                  <a:pt x="10078678" y="2319713"/>
                </a:cubicBezTo>
                <a:cubicBezTo>
                  <a:pt x="9588747" y="2515902"/>
                  <a:pt x="9249288" y="2879482"/>
                  <a:pt x="9249288" y="2879482"/>
                </a:cubicBezTo>
                <a:cubicBezTo>
                  <a:pt x="9249288" y="2879482"/>
                  <a:pt x="9588747" y="3247022"/>
                  <a:pt x="10078678" y="3439612"/>
                </a:cubicBezTo>
                <a:cubicBezTo>
                  <a:pt x="10078678" y="3439612"/>
                  <a:pt x="10078678" y="3439612"/>
                  <a:pt x="10078678" y="3887427"/>
                </a:cubicBezTo>
                <a:cubicBezTo>
                  <a:pt x="10078678" y="3887427"/>
                  <a:pt x="10078678" y="3887427"/>
                  <a:pt x="9767297" y="3887427"/>
                </a:cubicBezTo>
                <a:cubicBezTo>
                  <a:pt x="9473194" y="3722916"/>
                  <a:pt x="9109256" y="3586484"/>
                  <a:pt x="8717239" y="3586484"/>
                </a:cubicBezTo>
                <a:cubicBezTo>
                  <a:pt x="8325223" y="3586484"/>
                  <a:pt x="7964885" y="3722916"/>
                  <a:pt x="7670782" y="3887427"/>
                </a:cubicBezTo>
                <a:cubicBezTo>
                  <a:pt x="7670782" y="3887427"/>
                  <a:pt x="7670782" y="3887427"/>
                  <a:pt x="0" y="3887427"/>
                </a:cubicBezTo>
                <a:cubicBezTo>
                  <a:pt x="0" y="3887427"/>
                  <a:pt x="0" y="3887427"/>
                  <a:pt x="0" y="241547"/>
                </a:cubicBezTo>
                <a:cubicBezTo>
                  <a:pt x="0" y="241547"/>
                  <a:pt x="2257426" y="0"/>
                  <a:pt x="5039699" y="0"/>
                </a:cubicBezTo>
                <a:close/>
              </a:path>
            </a:pathLst>
          </a:custGeom>
          <a:solidFill>
            <a:schemeClr val="bg1">
              <a:lumMod val="95000"/>
            </a:schemeClr>
          </a:solidFill>
          <a:ln>
            <a:noFill/>
          </a:ln>
          <a:effectLst/>
        </p:spPr>
        <p:txBody>
          <a:bodyPr wrap="square" lIns="640080" anchor="ctr" anchorCtr="0">
            <a:noAutofit/>
          </a:bodyPr>
          <a:lstStyle>
            <a:lvl1pPr algn="l">
              <a:defRPr/>
            </a:lvl1pPr>
          </a:lstStyle>
          <a:p>
            <a:r>
              <a:rPr lang="en-US"/>
              <a:t>Grey area indicates image box</a:t>
            </a:r>
            <a:br>
              <a:rPr lang="en-US"/>
            </a:br>
            <a:r>
              <a:rPr lang="en-US"/>
              <a:t>Click picture icon to insert image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2282825" y="2798064"/>
            <a:ext cx="1033272" cy="182880"/>
          </a:xfrm>
        </p:spPr>
        <p:txBody>
          <a:bodyPr/>
          <a:lstStyle>
            <a:lvl1pPr>
              <a:defRPr sz="1600"/>
            </a:lvl1pPr>
          </a:lstStyle>
          <a:p>
            <a:fld id="{53517E0F-0BFF-4B36-92CB-E42BC16E1389}" type="datetime1">
              <a:rPr lang="en-US" smtClean="0"/>
              <a:t>5/21/2024</a:t>
            </a:fld>
            <a:endParaRPr lang="en-US"/>
          </a:p>
        </p:txBody>
      </p:sp>
      <p:sp>
        <p:nvSpPr>
          <p:cNvPr id="20" name="TextBox 19">
            <a:extLst>
              <a:ext uri="{FF2B5EF4-FFF2-40B4-BE49-F238E27FC236}">
                <a16:creationId xmlns:a16="http://schemas.microsoft.com/office/drawing/2014/main" id="{D9FA4DCF-B353-475A-A71C-704E57517963}"/>
              </a:ext>
            </a:extLst>
          </p:cNvPr>
          <p:cNvSpPr txBox="1"/>
          <p:nvPr userDrawn="1"/>
        </p:nvSpPr>
        <p:spPr>
          <a:xfrm>
            <a:off x="3377215" y="2729741"/>
            <a:ext cx="200978" cy="246221"/>
          </a:xfrm>
          <a:prstGeom prst="rect">
            <a:avLst/>
          </a:prstGeom>
          <a:noFill/>
        </p:spPr>
        <p:txBody>
          <a:bodyPr wrap="square" lIns="0" tIns="0" rIns="0" bIns="0" rtlCol="0" anchor="b" anchorCtr="0">
            <a:spAutoFit/>
          </a:bodyPr>
          <a:lstStyle/>
          <a:p>
            <a:pPr algn="ctr"/>
            <a:r>
              <a:rPr lang="en-US" sz="1600">
                <a:solidFill>
                  <a:srgbClr val="777777"/>
                </a:solidFill>
              </a:rPr>
              <a:t>|</a:t>
            </a:r>
          </a:p>
        </p:txBody>
      </p:sp>
    </p:spTree>
    <p:extLst>
      <p:ext uri="{BB962C8B-B14F-4D97-AF65-F5344CB8AC3E}">
        <p14:creationId xmlns:p14="http://schemas.microsoft.com/office/powerpoint/2010/main" val="1812467238"/>
      </p:ext>
    </p:extLst>
  </p:cSld>
  <p:clrMapOvr>
    <a:masterClrMapping/>
  </p:clrMapOvr>
  <p:extLst>
    <p:ext uri="{DCECCB84-F9BA-43D5-87BE-67443E8EF086}">
      <p15:sldGuideLst xmlns:p15="http://schemas.microsoft.com/office/powerpoint/2012/main">
        <p15:guide id="1" orient="horz" pos="576" userDrawn="1">
          <p15:clr>
            <a:srgbClr val="FBAE40"/>
          </p15:clr>
        </p15:guide>
        <p15:guide id="2" orient="horz" pos="18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45768698-78EA-4CE4-BC77-1B1D3B3DEF79}"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8B40B5C3-5CB8-4950-B39C-76B89D9BB0B3}"/>
              </a:ext>
            </a:extLst>
          </p:cNvPr>
          <p:cNvSpPr>
            <a:spLocks noGrp="1"/>
          </p:cNvSpPr>
          <p:nvPr>
            <p:ph sz="quarter" idx="13"/>
          </p:nvPr>
        </p:nvSpPr>
        <p:spPr>
          <a:xfrm>
            <a:off x="365760"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E2978152-39F0-4E69-8A06-919FCC7BEF8B}"/>
              </a:ext>
            </a:extLst>
          </p:cNvPr>
          <p:cNvSpPr>
            <a:spLocks noGrp="1"/>
          </p:cNvSpPr>
          <p:nvPr>
            <p:ph sz="quarter" idx="14"/>
          </p:nvPr>
        </p:nvSpPr>
        <p:spPr>
          <a:xfrm>
            <a:off x="4206875" y="2240280"/>
            <a:ext cx="361188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35DD1B24-56E4-4B77-A874-DBA17712DC18}"/>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67A57404-7609-4C47-9119-D24B9D795C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760376295"/>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ol_wide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6C363A6C-6C42-425E-929F-E5DA48E42F6E}"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5168900" y="2240281"/>
            <a:ext cx="3609975"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8430D70-D8A4-4058-A72E-58BBF7717543}"/>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EACE751F-3137-4074-9AF8-AA391B7AE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771309180"/>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_wide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3C2AEDED-7889-47CF-AEDB-37492A1272AB}"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5168900" y="2240281"/>
            <a:ext cx="3609975"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8430D70-D8A4-4058-A72E-58BBF7717543}"/>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EACE751F-3137-4074-9AF8-AA391B7AE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711385712"/>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_wide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BFD6E58B-AD88-4237-89FA-8C1A330A5512}"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5168900" y="2240281"/>
            <a:ext cx="3609975"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8430D70-D8A4-4058-A72E-58BBF7717543}"/>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EACE751F-3137-4074-9AF8-AA391B7AE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84504881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ol_wide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0D005171-6CFC-4836-927E-45EEA08C0381}"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5168900" y="2240281"/>
            <a:ext cx="3609975"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8430D70-D8A4-4058-A72E-58BBF7717543}"/>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EACE751F-3137-4074-9AF8-AA391B7AE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413956372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_sidebar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AF6245A1-C74D-4C7B-967B-4753696AFA55}"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5166360" y="2240280"/>
            <a:ext cx="3614103"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2A49649-738E-4C1C-BA1F-E53BE1673F8E}"/>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100719829"/>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_sidebar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FC57364D-F040-414D-AC2A-7EB941EB6E09}"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5166360" y="2240280"/>
            <a:ext cx="3614103"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2A49649-738E-4C1C-BA1F-E53BE1673F8E}"/>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584871116"/>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col_sidebar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290EE357-827D-4600-ADFF-EA0D6183BAC3}"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5166360" y="2240280"/>
            <a:ext cx="3614103"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2A49649-738E-4C1C-BA1F-E53BE1673F8E}"/>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4119624728"/>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_sidebar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34E83BD3-8F64-4DED-B28D-339001A9B1F9}"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Text Placeholder 6">
            <a:extLst>
              <a:ext uri="{FF2B5EF4-FFF2-40B4-BE49-F238E27FC236}">
                <a16:creationId xmlns:a16="http://schemas.microsoft.com/office/drawing/2014/main" id="{D9F30386-846D-4800-84B2-CF1AE7E3C12B}"/>
              </a:ext>
            </a:extLst>
          </p:cNvPr>
          <p:cNvSpPr>
            <a:spLocks noGrp="1"/>
          </p:cNvSpPr>
          <p:nvPr>
            <p:ph type="body" sz="quarter" idx="14"/>
          </p:nvPr>
        </p:nvSpPr>
        <p:spPr>
          <a:xfrm>
            <a:off x="5166360" y="2240280"/>
            <a:ext cx="3614103"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3536" y="2240694"/>
            <a:ext cx="4572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2A49649-738E-4C1C-BA1F-E53BE1673F8E}"/>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4137142162"/>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2194FD9D-5EB2-4A3B-ADEC-F2A52AD9E266}"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10" name="TextBox 9">
            <a:extLst>
              <a:ext uri="{FF2B5EF4-FFF2-40B4-BE49-F238E27FC236}">
                <a16:creationId xmlns:a16="http://schemas.microsoft.com/office/drawing/2014/main" id="{42A49649-738E-4C1C-BA1F-E53BE1673F8E}"/>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11" name="Picture 10">
            <a:extLst>
              <a:ext uri="{FF2B5EF4-FFF2-40B4-BE49-F238E27FC236}">
                <a16:creationId xmlns:a16="http://schemas.microsoft.com/office/drawing/2014/main" id="{336BD469-41D7-42FC-87FA-2F75EA2481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732825511"/>
      </p:ext>
    </p:extLst>
  </p:cSld>
  <p:clrMapOvr>
    <a:masterClrMapping/>
  </p:clrMapOvr>
  <p:extLst>
    <p:ext uri="{DCECCB84-F9BA-43D5-87BE-67443E8EF086}">
      <p15:sldGuideLst xmlns:p15="http://schemas.microsoft.com/office/powerpoint/2012/main">
        <p15:guide id="1" orient="horz" pos="14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photo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2282826" y="1072808"/>
            <a:ext cx="5532438" cy="1508021"/>
          </a:xfrm>
        </p:spPr>
        <p:txBody>
          <a:bodyPr t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2282825" y="409820"/>
            <a:ext cx="5532437"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8E63C241-D66E-4D5B-8D9F-C09784BA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60" y="365760"/>
            <a:ext cx="1371600" cy="766752"/>
          </a:xfrm>
          <a:prstGeom prst="rect">
            <a:avLst/>
          </a:prstGeom>
        </p:spPr>
      </p:pic>
      <p:sp>
        <p:nvSpPr>
          <p:cNvPr id="12" name="Text Placeholder 14">
            <a:extLst>
              <a:ext uri="{FF2B5EF4-FFF2-40B4-BE49-F238E27FC236}">
                <a16:creationId xmlns:a16="http://schemas.microsoft.com/office/drawing/2014/main" id="{F536FFE5-51D0-4A86-9BA6-94E91E95F3B5}"/>
              </a:ext>
            </a:extLst>
          </p:cNvPr>
          <p:cNvSpPr>
            <a:spLocks noGrp="1"/>
          </p:cNvSpPr>
          <p:nvPr>
            <p:ph type="body" sz="quarter" idx="14" hasCustomPrompt="1"/>
          </p:nvPr>
        </p:nvSpPr>
        <p:spPr>
          <a:xfrm>
            <a:off x="3639312" y="2807208"/>
            <a:ext cx="3223631" cy="182880"/>
          </a:xfrm>
        </p:spPr>
        <p:txBody>
          <a:bodyPr anchor="b" anchorCtr="0"/>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sp>
        <p:nvSpPr>
          <p:cNvPr id="14" name="Picture Placeholder 13">
            <a:extLst>
              <a:ext uri="{FF2B5EF4-FFF2-40B4-BE49-F238E27FC236}">
                <a16:creationId xmlns:a16="http://schemas.microsoft.com/office/drawing/2014/main" id="{627BA071-F4CF-49DB-80C3-9FC0EB2D5777}"/>
              </a:ext>
            </a:extLst>
          </p:cNvPr>
          <p:cNvSpPr>
            <a:spLocks noGrp="1" noChangeAspect="1"/>
          </p:cNvSpPr>
          <p:nvPr>
            <p:ph type="pic" sz="quarter" idx="15" hasCustomPrompt="1"/>
          </p:nvPr>
        </p:nvSpPr>
        <p:spPr bwMode="auto">
          <a:xfrm>
            <a:off x="915" y="3331084"/>
            <a:ext cx="9144000" cy="3526916"/>
          </a:xfrm>
          <a:custGeom>
            <a:avLst/>
            <a:gdLst>
              <a:gd name="connsiteX0" fmla="*/ 7447235 w 10078678"/>
              <a:gd name="connsiteY0" fmla="*/ 2270756 h 3887427"/>
              <a:gd name="connsiteX1" fmla="*/ 6176511 w 10078678"/>
              <a:gd name="connsiteY1" fmla="*/ 2879482 h 3887427"/>
              <a:gd name="connsiteX2" fmla="*/ 7447235 w 10078678"/>
              <a:gd name="connsiteY2" fmla="*/ 3492169 h 3887427"/>
              <a:gd name="connsiteX3" fmla="*/ 8717239 w 10078678"/>
              <a:gd name="connsiteY3" fmla="*/ 2879482 h 3887427"/>
              <a:gd name="connsiteX4" fmla="*/ 7447235 w 10078678"/>
              <a:gd name="connsiteY4" fmla="*/ 2270756 h 3887427"/>
              <a:gd name="connsiteX5" fmla="*/ 6813313 w 10078678"/>
              <a:gd name="connsiteY5" fmla="*/ 1063742 h 3887427"/>
              <a:gd name="connsiteX6" fmla="*/ 5893208 w 10078678"/>
              <a:gd name="connsiteY6" fmla="*/ 1504718 h 3887427"/>
              <a:gd name="connsiteX7" fmla="*/ 6813313 w 10078678"/>
              <a:gd name="connsiteY7" fmla="*/ 1945694 h 3887427"/>
              <a:gd name="connsiteX8" fmla="*/ 7730179 w 10078678"/>
              <a:gd name="connsiteY8" fmla="*/ 1504718 h 3887427"/>
              <a:gd name="connsiteX9" fmla="*/ 6813313 w 10078678"/>
              <a:gd name="connsiteY9" fmla="*/ 1063742 h 3887427"/>
              <a:gd name="connsiteX10" fmla="*/ 5039699 w 10078678"/>
              <a:gd name="connsiteY10" fmla="*/ 0 h 3887427"/>
              <a:gd name="connsiteX11" fmla="*/ 7222969 w 10078678"/>
              <a:gd name="connsiteY11" fmla="*/ 48957 h 3887427"/>
              <a:gd name="connsiteX12" fmla="*/ 7054859 w 10078678"/>
              <a:gd name="connsiteY12" fmla="*/ 199429 h 3887427"/>
              <a:gd name="connsiteX13" fmla="*/ 8150273 w 10078678"/>
              <a:gd name="connsiteY13" fmla="*/ 724281 h 3887427"/>
              <a:gd name="connsiteX14" fmla="*/ 9245688 w 10078678"/>
              <a:gd name="connsiteY14" fmla="*/ 199429 h 3887427"/>
              <a:gd name="connsiteX15" fmla="*/ 9210770 w 10078678"/>
              <a:gd name="connsiteY15" fmla="*/ 164511 h 3887427"/>
              <a:gd name="connsiteX16" fmla="*/ 9567869 w 10078678"/>
              <a:gd name="connsiteY16" fmla="*/ 195829 h 3887427"/>
              <a:gd name="connsiteX17" fmla="*/ 9564269 w 10078678"/>
              <a:gd name="connsiteY17" fmla="*/ 199429 h 3887427"/>
              <a:gd name="connsiteX18" fmla="*/ 10078678 w 10078678"/>
              <a:gd name="connsiteY18" fmla="*/ 573809 h 3887427"/>
              <a:gd name="connsiteX19" fmla="*/ 10078678 w 10078678"/>
              <a:gd name="connsiteY19" fmla="*/ 1137538 h 3887427"/>
              <a:gd name="connsiteX20" fmla="*/ 9280606 w 10078678"/>
              <a:gd name="connsiteY20" fmla="*/ 895991 h 3887427"/>
              <a:gd name="connsiteX21" fmla="*/ 8006642 w 10078678"/>
              <a:gd name="connsiteY21" fmla="*/ 1504718 h 3887427"/>
              <a:gd name="connsiteX22" fmla="*/ 9280606 w 10078678"/>
              <a:gd name="connsiteY22" fmla="*/ 2113444 h 3887427"/>
              <a:gd name="connsiteX23" fmla="*/ 10078678 w 10078678"/>
              <a:gd name="connsiteY23" fmla="*/ 1872258 h 3887427"/>
              <a:gd name="connsiteX24" fmla="*/ 10078678 w 10078678"/>
              <a:gd name="connsiteY24" fmla="*/ 2319713 h 3887427"/>
              <a:gd name="connsiteX25" fmla="*/ 9249288 w 10078678"/>
              <a:gd name="connsiteY25" fmla="*/ 2879482 h 3887427"/>
              <a:gd name="connsiteX26" fmla="*/ 10078678 w 10078678"/>
              <a:gd name="connsiteY26" fmla="*/ 3439612 h 3887427"/>
              <a:gd name="connsiteX27" fmla="*/ 10078678 w 10078678"/>
              <a:gd name="connsiteY27" fmla="*/ 3887427 h 3887427"/>
              <a:gd name="connsiteX28" fmla="*/ 9767297 w 10078678"/>
              <a:gd name="connsiteY28" fmla="*/ 3887427 h 3887427"/>
              <a:gd name="connsiteX29" fmla="*/ 8717239 w 10078678"/>
              <a:gd name="connsiteY29" fmla="*/ 3586484 h 3887427"/>
              <a:gd name="connsiteX30" fmla="*/ 7670782 w 10078678"/>
              <a:gd name="connsiteY30" fmla="*/ 3887427 h 3887427"/>
              <a:gd name="connsiteX31" fmla="*/ 0 w 10078678"/>
              <a:gd name="connsiteY31" fmla="*/ 3887427 h 3887427"/>
              <a:gd name="connsiteX32" fmla="*/ 0 w 10078678"/>
              <a:gd name="connsiteY32" fmla="*/ 241547 h 3887427"/>
              <a:gd name="connsiteX33" fmla="*/ 5039699 w 10078678"/>
              <a:gd name="connsiteY33" fmla="*/ 0 h 388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78678" h="3887427">
                <a:moveTo>
                  <a:pt x="7447235" y="2270756"/>
                </a:moveTo>
                <a:cubicBezTo>
                  <a:pt x="6747077" y="2270756"/>
                  <a:pt x="6176511" y="2879482"/>
                  <a:pt x="6176511" y="2879482"/>
                </a:cubicBezTo>
                <a:cubicBezTo>
                  <a:pt x="6176511" y="2879482"/>
                  <a:pt x="6747077" y="3492169"/>
                  <a:pt x="7447235" y="3492169"/>
                </a:cubicBezTo>
                <a:cubicBezTo>
                  <a:pt x="8150273" y="3492169"/>
                  <a:pt x="8717239" y="2879482"/>
                  <a:pt x="8717239" y="2879482"/>
                </a:cubicBezTo>
                <a:cubicBezTo>
                  <a:pt x="8717239" y="2879482"/>
                  <a:pt x="8150273" y="2270756"/>
                  <a:pt x="7447235" y="2270756"/>
                </a:cubicBezTo>
                <a:close/>
                <a:moveTo>
                  <a:pt x="6813313" y="1063742"/>
                </a:moveTo>
                <a:cubicBezTo>
                  <a:pt x="6306104" y="1063742"/>
                  <a:pt x="5893208" y="1504718"/>
                  <a:pt x="5893208" y="1504718"/>
                </a:cubicBezTo>
                <a:cubicBezTo>
                  <a:pt x="5893208" y="1504718"/>
                  <a:pt x="6306104" y="1945694"/>
                  <a:pt x="6813313" y="1945694"/>
                </a:cubicBezTo>
                <a:cubicBezTo>
                  <a:pt x="7321243" y="1945694"/>
                  <a:pt x="7730179" y="1504718"/>
                  <a:pt x="7730179" y="1504718"/>
                </a:cubicBezTo>
                <a:cubicBezTo>
                  <a:pt x="7730179" y="1504718"/>
                  <a:pt x="7321243" y="1063742"/>
                  <a:pt x="6813313" y="1063742"/>
                </a:cubicBezTo>
                <a:close/>
                <a:moveTo>
                  <a:pt x="5039699" y="0"/>
                </a:moveTo>
                <a:cubicBezTo>
                  <a:pt x="5823012" y="0"/>
                  <a:pt x="6561328" y="20879"/>
                  <a:pt x="7222969" y="48957"/>
                </a:cubicBezTo>
                <a:cubicBezTo>
                  <a:pt x="7118215" y="132833"/>
                  <a:pt x="7054859" y="199429"/>
                  <a:pt x="7054859" y="199429"/>
                </a:cubicBezTo>
                <a:cubicBezTo>
                  <a:pt x="7054859" y="199429"/>
                  <a:pt x="7544790" y="724281"/>
                  <a:pt x="8150273" y="724281"/>
                </a:cubicBezTo>
                <a:cubicBezTo>
                  <a:pt x="8756117" y="724281"/>
                  <a:pt x="9245688" y="199429"/>
                  <a:pt x="9245688" y="199429"/>
                </a:cubicBezTo>
                <a:cubicBezTo>
                  <a:pt x="9245688" y="199429"/>
                  <a:pt x="9231649" y="185390"/>
                  <a:pt x="9210770" y="164511"/>
                </a:cubicBezTo>
                <a:cubicBezTo>
                  <a:pt x="9343962" y="174951"/>
                  <a:pt x="9462755" y="185390"/>
                  <a:pt x="9567869" y="195829"/>
                </a:cubicBezTo>
                <a:lnTo>
                  <a:pt x="9564269" y="199429"/>
                </a:lnTo>
                <a:cubicBezTo>
                  <a:pt x="9564269" y="199429"/>
                  <a:pt x="9770536" y="416497"/>
                  <a:pt x="10078678" y="573809"/>
                </a:cubicBezTo>
                <a:cubicBezTo>
                  <a:pt x="10078678" y="573809"/>
                  <a:pt x="10078678" y="573809"/>
                  <a:pt x="10078678" y="1137538"/>
                </a:cubicBezTo>
                <a:cubicBezTo>
                  <a:pt x="9861611" y="1007585"/>
                  <a:pt x="9581908" y="895991"/>
                  <a:pt x="9280606" y="895991"/>
                </a:cubicBezTo>
                <a:cubicBezTo>
                  <a:pt x="8577208" y="895991"/>
                  <a:pt x="8006642" y="1504718"/>
                  <a:pt x="8006642" y="1504718"/>
                </a:cubicBezTo>
                <a:cubicBezTo>
                  <a:pt x="8006642" y="1504718"/>
                  <a:pt x="8577208" y="2113444"/>
                  <a:pt x="9280606" y="2113444"/>
                </a:cubicBezTo>
                <a:cubicBezTo>
                  <a:pt x="9581908" y="2113444"/>
                  <a:pt x="9861611" y="2001131"/>
                  <a:pt x="10078678" y="1872258"/>
                </a:cubicBezTo>
                <a:cubicBezTo>
                  <a:pt x="10078678" y="1872258"/>
                  <a:pt x="10078678" y="1872258"/>
                  <a:pt x="10078678" y="2319713"/>
                </a:cubicBezTo>
                <a:cubicBezTo>
                  <a:pt x="9588747" y="2515902"/>
                  <a:pt x="9249288" y="2879482"/>
                  <a:pt x="9249288" y="2879482"/>
                </a:cubicBezTo>
                <a:cubicBezTo>
                  <a:pt x="9249288" y="2879482"/>
                  <a:pt x="9588747" y="3247022"/>
                  <a:pt x="10078678" y="3439612"/>
                </a:cubicBezTo>
                <a:cubicBezTo>
                  <a:pt x="10078678" y="3439612"/>
                  <a:pt x="10078678" y="3439612"/>
                  <a:pt x="10078678" y="3887427"/>
                </a:cubicBezTo>
                <a:cubicBezTo>
                  <a:pt x="10078678" y="3887427"/>
                  <a:pt x="10078678" y="3887427"/>
                  <a:pt x="9767297" y="3887427"/>
                </a:cubicBezTo>
                <a:cubicBezTo>
                  <a:pt x="9473194" y="3722916"/>
                  <a:pt x="9109256" y="3586484"/>
                  <a:pt x="8717239" y="3586484"/>
                </a:cubicBezTo>
                <a:cubicBezTo>
                  <a:pt x="8325223" y="3586484"/>
                  <a:pt x="7964885" y="3722916"/>
                  <a:pt x="7670782" y="3887427"/>
                </a:cubicBezTo>
                <a:cubicBezTo>
                  <a:pt x="7670782" y="3887427"/>
                  <a:pt x="7670782" y="3887427"/>
                  <a:pt x="0" y="3887427"/>
                </a:cubicBezTo>
                <a:cubicBezTo>
                  <a:pt x="0" y="3887427"/>
                  <a:pt x="0" y="3887427"/>
                  <a:pt x="0" y="241547"/>
                </a:cubicBezTo>
                <a:cubicBezTo>
                  <a:pt x="0" y="241547"/>
                  <a:pt x="2257426" y="0"/>
                  <a:pt x="5039699" y="0"/>
                </a:cubicBezTo>
                <a:close/>
              </a:path>
            </a:pathLst>
          </a:custGeom>
          <a:solidFill>
            <a:schemeClr val="bg1">
              <a:lumMod val="95000"/>
            </a:schemeClr>
          </a:solidFill>
          <a:ln>
            <a:noFill/>
          </a:ln>
          <a:effectLst/>
        </p:spPr>
        <p:txBody>
          <a:bodyPr wrap="square" lIns="640080" anchor="ctr" anchorCtr="0">
            <a:noAutofit/>
          </a:bodyPr>
          <a:lstStyle>
            <a:lvl1pPr algn="l">
              <a:defRPr/>
            </a:lvl1pPr>
          </a:lstStyle>
          <a:p>
            <a:r>
              <a:rPr lang="en-US"/>
              <a:t>Grey area indicates image box</a:t>
            </a:r>
            <a:br>
              <a:rPr lang="en-US"/>
            </a:br>
            <a:r>
              <a:rPr lang="en-US"/>
              <a:t>Click picture icon to insert image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2282825" y="2798064"/>
            <a:ext cx="1033272" cy="182880"/>
          </a:xfrm>
        </p:spPr>
        <p:txBody>
          <a:bodyPr/>
          <a:lstStyle>
            <a:lvl1pPr>
              <a:defRPr sz="1600"/>
            </a:lvl1pPr>
          </a:lstStyle>
          <a:p>
            <a:fld id="{D9984246-C4D7-46B7-8757-40AA5158E558}" type="datetime1">
              <a:rPr lang="en-US" smtClean="0"/>
              <a:t>5/21/2024</a:t>
            </a:fld>
            <a:endParaRPr lang="en-US"/>
          </a:p>
        </p:txBody>
      </p:sp>
      <p:sp>
        <p:nvSpPr>
          <p:cNvPr id="20" name="TextBox 19">
            <a:extLst>
              <a:ext uri="{FF2B5EF4-FFF2-40B4-BE49-F238E27FC236}">
                <a16:creationId xmlns:a16="http://schemas.microsoft.com/office/drawing/2014/main" id="{D9FA4DCF-B353-475A-A71C-704E57517963}"/>
              </a:ext>
            </a:extLst>
          </p:cNvPr>
          <p:cNvSpPr txBox="1"/>
          <p:nvPr userDrawn="1"/>
        </p:nvSpPr>
        <p:spPr>
          <a:xfrm>
            <a:off x="3377215" y="2729741"/>
            <a:ext cx="200978" cy="246221"/>
          </a:xfrm>
          <a:prstGeom prst="rect">
            <a:avLst/>
          </a:prstGeom>
          <a:noFill/>
        </p:spPr>
        <p:txBody>
          <a:bodyPr wrap="square" lIns="0" tIns="0" rIns="0" bIns="0" rtlCol="0" anchor="b" anchorCtr="0">
            <a:spAutoFit/>
          </a:bodyPr>
          <a:lstStyle/>
          <a:p>
            <a:pPr algn="ctr"/>
            <a:r>
              <a:rPr lang="en-US" sz="1600">
                <a:solidFill>
                  <a:srgbClr val="777777"/>
                </a:solidFill>
              </a:rPr>
              <a:t>|</a:t>
            </a:r>
          </a:p>
        </p:txBody>
      </p:sp>
    </p:spTree>
    <p:extLst>
      <p:ext uri="{BB962C8B-B14F-4D97-AF65-F5344CB8AC3E}">
        <p14:creationId xmlns:p14="http://schemas.microsoft.com/office/powerpoint/2010/main" val="369321116"/>
      </p:ext>
    </p:extLst>
  </p:cSld>
  <p:clrMapOvr>
    <a:masterClrMapping/>
  </p:clrMapOvr>
  <p:extLst>
    <p:ext uri="{DCECCB84-F9BA-43D5-87BE-67443E8EF086}">
      <p15:sldGuideLst xmlns:p15="http://schemas.microsoft.com/office/powerpoint/2012/main">
        <p15:guide id="1" orient="horz" pos="576">
          <p15:clr>
            <a:srgbClr val="FBAE40"/>
          </p15:clr>
        </p15:guide>
        <p15:guide id="2" orient="horz" pos="18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photo_grap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2282826" y="1072808"/>
            <a:ext cx="5532438" cy="1508021"/>
          </a:xfrm>
        </p:spPr>
        <p:txBody>
          <a:bodyPr tIns="0" bIns="0" anchor="t" anchorCtr="0"/>
          <a:lstStyle>
            <a:lvl1pPr>
              <a:defRPr sz="3200" b="0">
                <a:solidFill>
                  <a:srgbClr val="006877"/>
                </a:solidFill>
              </a:defRPr>
            </a:lvl1pPr>
          </a:lstStyle>
          <a:p>
            <a:r>
              <a:rPr lang="en-US"/>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2282825" y="409820"/>
            <a:ext cx="5532437"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lnSpc>
                <a:spcPts val="2000"/>
              </a:lnSpc>
              <a:spcAft>
                <a:spcPts val="0"/>
              </a:spcAft>
              <a:buNone/>
              <a:defRPr sz="1600" b="1">
                <a:solidFill>
                  <a:srgbClr val="777777"/>
                </a:solidFill>
              </a:defRPr>
            </a:lvl4pPr>
            <a:lvl5pPr marL="0" indent="0">
              <a:lnSpc>
                <a:spcPts val="2000"/>
              </a:lnSpc>
              <a:spcAft>
                <a:spcPts val="0"/>
              </a:spcAft>
              <a:buNone/>
              <a:defRPr sz="1600" b="1">
                <a:solidFill>
                  <a:srgbClr val="777777"/>
                </a:solidFill>
              </a:defRPr>
            </a:lvl5pPr>
            <a:lvl6pPr marL="0" indent="0">
              <a:lnSpc>
                <a:spcPts val="2000"/>
              </a:lnSpc>
              <a:spcAft>
                <a:spcPts val="0"/>
              </a:spcAft>
              <a:buNone/>
              <a:defRPr sz="1600" b="1">
                <a:solidFill>
                  <a:srgbClr val="777777"/>
                </a:solidFill>
              </a:defRPr>
            </a:lvl6pPr>
            <a:lvl7pPr marL="0" indent="0">
              <a:lnSpc>
                <a:spcPts val="2000"/>
              </a:lnSpc>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8E63C241-D66E-4D5B-8D9F-C09784BA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60" y="365760"/>
            <a:ext cx="1371600" cy="766752"/>
          </a:xfrm>
          <a:prstGeom prst="rect">
            <a:avLst/>
          </a:prstGeom>
        </p:spPr>
      </p:pic>
      <p:sp>
        <p:nvSpPr>
          <p:cNvPr id="12" name="Text Placeholder 14">
            <a:extLst>
              <a:ext uri="{FF2B5EF4-FFF2-40B4-BE49-F238E27FC236}">
                <a16:creationId xmlns:a16="http://schemas.microsoft.com/office/drawing/2014/main" id="{F536FFE5-51D0-4A86-9BA6-94E91E95F3B5}"/>
              </a:ext>
            </a:extLst>
          </p:cNvPr>
          <p:cNvSpPr>
            <a:spLocks noGrp="1"/>
          </p:cNvSpPr>
          <p:nvPr>
            <p:ph type="body" sz="quarter" idx="14" hasCustomPrompt="1"/>
          </p:nvPr>
        </p:nvSpPr>
        <p:spPr>
          <a:xfrm>
            <a:off x="3639312" y="2807208"/>
            <a:ext cx="3223631" cy="182880"/>
          </a:xfrm>
        </p:spPr>
        <p:txBody>
          <a:bodyPr anchor="b" anchorCtr="0"/>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sp>
        <p:nvSpPr>
          <p:cNvPr id="14" name="Picture Placeholder 13">
            <a:extLst>
              <a:ext uri="{FF2B5EF4-FFF2-40B4-BE49-F238E27FC236}">
                <a16:creationId xmlns:a16="http://schemas.microsoft.com/office/drawing/2014/main" id="{627BA071-F4CF-49DB-80C3-9FC0EB2D5777}"/>
              </a:ext>
            </a:extLst>
          </p:cNvPr>
          <p:cNvSpPr>
            <a:spLocks noGrp="1" noChangeAspect="1"/>
          </p:cNvSpPr>
          <p:nvPr>
            <p:ph type="pic" sz="quarter" idx="15" hasCustomPrompt="1"/>
          </p:nvPr>
        </p:nvSpPr>
        <p:spPr bwMode="auto">
          <a:xfrm>
            <a:off x="915" y="3331084"/>
            <a:ext cx="9144000" cy="3526916"/>
          </a:xfrm>
          <a:custGeom>
            <a:avLst/>
            <a:gdLst>
              <a:gd name="connsiteX0" fmla="*/ 7447235 w 10078678"/>
              <a:gd name="connsiteY0" fmla="*/ 2270756 h 3887427"/>
              <a:gd name="connsiteX1" fmla="*/ 6176511 w 10078678"/>
              <a:gd name="connsiteY1" fmla="*/ 2879482 h 3887427"/>
              <a:gd name="connsiteX2" fmla="*/ 7447235 w 10078678"/>
              <a:gd name="connsiteY2" fmla="*/ 3492169 h 3887427"/>
              <a:gd name="connsiteX3" fmla="*/ 8717239 w 10078678"/>
              <a:gd name="connsiteY3" fmla="*/ 2879482 h 3887427"/>
              <a:gd name="connsiteX4" fmla="*/ 7447235 w 10078678"/>
              <a:gd name="connsiteY4" fmla="*/ 2270756 h 3887427"/>
              <a:gd name="connsiteX5" fmla="*/ 6813313 w 10078678"/>
              <a:gd name="connsiteY5" fmla="*/ 1063742 h 3887427"/>
              <a:gd name="connsiteX6" fmla="*/ 5893208 w 10078678"/>
              <a:gd name="connsiteY6" fmla="*/ 1504718 h 3887427"/>
              <a:gd name="connsiteX7" fmla="*/ 6813313 w 10078678"/>
              <a:gd name="connsiteY7" fmla="*/ 1945694 h 3887427"/>
              <a:gd name="connsiteX8" fmla="*/ 7730179 w 10078678"/>
              <a:gd name="connsiteY8" fmla="*/ 1504718 h 3887427"/>
              <a:gd name="connsiteX9" fmla="*/ 6813313 w 10078678"/>
              <a:gd name="connsiteY9" fmla="*/ 1063742 h 3887427"/>
              <a:gd name="connsiteX10" fmla="*/ 5039699 w 10078678"/>
              <a:gd name="connsiteY10" fmla="*/ 0 h 3887427"/>
              <a:gd name="connsiteX11" fmla="*/ 7222969 w 10078678"/>
              <a:gd name="connsiteY11" fmla="*/ 48957 h 3887427"/>
              <a:gd name="connsiteX12" fmla="*/ 7054859 w 10078678"/>
              <a:gd name="connsiteY12" fmla="*/ 199429 h 3887427"/>
              <a:gd name="connsiteX13" fmla="*/ 8150273 w 10078678"/>
              <a:gd name="connsiteY13" fmla="*/ 724281 h 3887427"/>
              <a:gd name="connsiteX14" fmla="*/ 9245688 w 10078678"/>
              <a:gd name="connsiteY14" fmla="*/ 199429 h 3887427"/>
              <a:gd name="connsiteX15" fmla="*/ 9210770 w 10078678"/>
              <a:gd name="connsiteY15" fmla="*/ 164511 h 3887427"/>
              <a:gd name="connsiteX16" fmla="*/ 9567869 w 10078678"/>
              <a:gd name="connsiteY16" fmla="*/ 195829 h 3887427"/>
              <a:gd name="connsiteX17" fmla="*/ 9564269 w 10078678"/>
              <a:gd name="connsiteY17" fmla="*/ 199429 h 3887427"/>
              <a:gd name="connsiteX18" fmla="*/ 10078678 w 10078678"/>
              <a:gd name="connsiteY18" fmla="*/ 573809 h 3887427"/>
              <a:gd name="connsiteX19" fmla="*/ 10078678 w 10078678"/>
              <a:gd name="connsiteY19" fmla="*/ 1137538 h 3887427"/>
              <a:gd name="connsiteX20" fmla="*/ 9280606 w 10078678"/>
              <a:gd name="connsiteY20" fmla="*/ 895991 h 3887427"/>
              <a:gd name="connsiteX21" fmla="*/ 8006642 w 10078678"/>
              <a:gd name="connsiteY21" fmla="*/ 1504718 h 3887427"/>
              <a:gd name="connsiteX22" fmla="*/ 9280606 w 10078678"/>
              <a:gd name="connsiteY22" fmla="*/ 2113444 h 3887427"/>
              <a:gd name="connsiteX23" fmla="*/ 10078678 w 10078678"/>
              <a:gd name="connsiteY23" fmla="*/ 1872258 h 3887427"/>
              <a:gd name="connsiteX24" fmla="*/ 10078678 w 10078678"/>
              <a:gd name="connsiteY24" fmla="*/ 2319713 h 3887427"/>
              <a:gd name="connsiteX25" fmla="*/ 9249288 w 10078678"/>
              <a:gd name="connsiteY25" fmla="*/ 2879482 h 3887427"/>
              <a:gd name="connsiteX26" fmla="*/ 10078678 w 10078678"/>
              <a:gd name="connsiteY26" fmla="*/ 3439612 h 3887427"/>
              <a:gd name="connsiteX27" fmla="*/ 10078678 w 10078678"/>
              <a:gd name="connsiteY27" fmla="*/ 3887427 h 3887427"/>
              <a:gd name="connsiteX28" fmla="*/ 9767297 w 10078678"/>
              <a:gd name="connsiteY28" fmla="*/ 3887427 h 3887427"/>
              <a:gd name="connsiteX29" fmla="*/ 8717239 w 10078678"/>
              <a:gd name="connsiteY29" fmla="*/ 3586484 h 3887427"/>
              <a:gd name="connsiteX30" fmla="*/ 7670782 w 10078678"/>
              <a:gd name="connsiteY30" fmla="*/ 3887427 h 3887427"/>
              <a:gd name="connsiteX31" fmla="*/ 0 w 10078678"/>
              <a:gd name="connsiteY31" fmla="*/ 3887427 h 3887427"/>
              <a:gd name="connsiteX32" fmla="*/ 0 w 10078678"/>
              <a:gd name="connsiteY32" fmla="*/ 241547 h 3887427"/>
              <a:gd name="connsiteX33" fmla="*/ 5039699 w 10078678"/>
              <a:gd name="connsiteY33" fmla="*/ 0 h 388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78678" h="3887427">
                <a:moveTo>
                  <a:pt x="7447235" y="2270756"/>
                </a:moveTo>
                <a:cubicBezTo>
                  <a:pt x="6747077" y="2270756"/>
                  <a:pt x="6176511" y="2879482"/>
                  <a:pt x="6176511" y="2879482"/>
                </a:cubicBezTo>
                <a:cubicBezTo>
                  <a:pt x="6176511" y="2879482"/>
                  <a:pt x="6747077" y="3492169"/>
                  <a:pt x="7447235" y="3492169"/>
                </a:cubicBezTo>
                <a:cubicBezTo>
                  <a:pt x="8150273" y="3492169"/>
                  <a:pt x="8717239" y="2879482"/>
                  <a:pt x="8717239" y="2879482"/>
                </a:cubicBezTo>
                <a:cubicBezTo>
                  <a:pt x="8717239" y="2879482"/>
                  <a:pt x="8150273" y="2270756"/>
                  <a:pt x="7447235" y="2270756"/>
                </a:cubicBezTo>
                <a:close/>
                <a:moveTo>
                  <a:pt x="6813313" y="1063742"/>
                </a:moveTo>
                <a:cubicBezTo>
                  <a:pt x="6306104" y="1063742"/>
                  <a:pt x="5893208" y="1504718"/>
                  <a:pt x="5893208" y="1504718"/>
                </a:cubicBezTo>
                <a:cubicBezTo>
                  <a:pt x="5893208" y="1504718"/>
                  <a:pt x="6306104" y="1945694"/>
                  <a:pt x="6813313" y="1945694"/>
                </a:cubicBezTo>
                <a:cubicBezTo>
                  <a:pt x="7321243" y="1945694"/>
                  <a:pt x="7730179" y="1504718"/>
                  <a:pt x="7730179" y="1504718"/>
                </a:cubicBezTo>
                <a:cubicBezTo>
                  <a:pt x="7730179" y="1504718"/>
                  <a:pt x="7321243" y="1063742"/>
                  <a:pt x="6813313" y="1063742"/>
                </a:cubicBezTo>
                <a:close/>
                <a:moveTo>
                  <a:pt x="5039699" y="0"/>
                </a:moveTo>
                <a:cubicBezTo>
                  <a:pt x="5823012" y="0"/>
                  <a:pt x="6561328" y="20879"/>
                  <a:pt x="7222969" y="48957"/>
                </a:cubicBezTo>
                <a:cubicBezTo>
                  <a:pt x="7118215" y="132833"/>
                  <a:pt x="7054859" y="199429"/>
                  <a:pt x="7054859" y="199429"/>
                </a:cubicBezTo>
                <a:cubicBezTo>
                  <a:pt x="7054859" y="199429"/>
                  <a:pt x="7544790" y="724281"/>
                  <a:pt x="8150273" y="724281"/>
                </a:cubicBezTo>
                <a:cubicBezTo>
                  <a:pt x="8756117" y="724281"/>
                  <a:pt x="9245688" y="199429"/>
                  <a:pt x="9245688" y="199429"/>
                </a:cubicBezTo>
                <a:cubicBezTo>
                  <a:pt x="9245688" y="199429"/>
                  <a:pt x="9231649" y="185390"/>
                  <a:pt x="9210770" y="164511"/>
                </a:cubicBezTo>
                <a:cubicBezTo>
                  <a:pt x="9343962" y="174951"/>
                  <a:pt x="9462755" y="185390"/>
                  <a:pt x="9567869" y="195829"/>
                </a:cubicBezTo>
                <a:lnTo>
                  <a:pt x="9564269" y="199429"/>
                </a:lnTo>
                <a:cubicBezTo>
                  <a:pt x="9564269" y="199429"/>
                  <a:pt x="9770536" y="416497"/>
                  <a:pt x="10078678" y="573809"/>
                </a:cubicBezTo>
                <a:cubicBezTo>
                  <a:pt x="10078678" y="573809"/>
                  <a:pt x="10078678" y="573809"/>
                  <a:pt x="10078678" y="1137538"/>
                </a:cubicBezTo>
                <a:cubicBezTo>
                  <a:pt x="9861611" y="1007585"/>
                  <a:pt x="9581908" y="895991"/>
                  <a:pt x="9280606" y="895991"/>
                </a:cubicBezTo>
                <a:cubicBezTo>
                  <a:pt x="8577208" y="895991"/>
                  <a:pt x="8006642" y="1504718"/>
                  <a:pt x="8006642" y="1504718"/>
                </a:cubicBezTo>
                <a:cubicBezTo>
                  <a:pt x="8006642" y="1504718"/>
                  <a:pt x="8577208" y="2113444"/>
                  <a:pt x="9280606" y="2113444"/>
                </a:cubicBezTo>
                <a:cubicBezTo>
                  <a:pt x="9581908" y="2113444"/>
                  <a:pt x="9861611" y="2001131"/>
                  <a:pt x="10078678" y="1872258"/>
                </a:cubicBezTo>
                <a:cubicBezTo>
                  <a:pt x="10078678" y="1872258"/>
                  <a:pt x="10078678" y="1872258"/>
                  <a:pt x="10078678" y="2319713"/>
                </a:cubicBezTo>
                <a:cubicBezTo>
                  <a:pt x="9588747" y="2515902"/>
                  <a:pt x="9249288" y="2879482"/>
                  <a:pt x="9249288" y="2879482"/>
                </a:cubicBezTo>
                <a:cubicBezTo>
                  <a:pt x="9249288" y="2879482"/>
                  <a:pt x="9588747" y="3247022"/>
                  <a:pt x="10078678" y="3439612"/>
                </a:cubicBezTo>
                <a:cubicBezTo>
                  <a:pt x="10078678" y="3439612"/>
                  <a:pt x="10078678" y="3439612"/>
                  <a:pt x="10078678" y="3887427"/>
                </a:cubicBezTo>
                <a:cubicBezTo>
                  <a:pt x="10078678" y="3887427"/>
                  <a:pt x="10078678" y="3887427"/>
                  <a:pt x="9767297" y="3887427"/>
                </a:cubicBezTo>
                <a:cubicBezTo>
                  <a:pt x="9473194" y="3722916"/>
                  <a:pt x="9109256" y="3586484"/>
                  <a:pt x="8717239" y="3586484"/>
                </a:cubicBezTo>
                <a:cubicBezTo>
                  <a:pt x="8325223" y="3586484"/>
                  <a:pt x="7964885" y="3722916"/>
                  <a:pt x="7670782" y="3887427"/>
                </a:cubicBezTo>
                <a:cubicBezTo>
                  <a:pt x="7670782" y="3887427"/>
                  <a:pt x="7670782" y="3887427"/>
                  <a:pt x="0" y="3887427"/>
                </a:cubicBezTo>
                <a:cubicBezTo>
                  <a:pt x="0" y="3887427"/>
                  <a:pt x="0" y="3887427"/>
                  <a:pt x="0" y="241547"/>
                </a:cubicBezTo>
                <a:cubicBezTo>
                  <a:pt x="0" y="241547"/>
                  <a:pt x="2257426" y="0"/>
                  <a:pt x="5039699" y="0"/>
                </a:cubicBezTo>
                <a:close/>
              </a:path>
            </a:pathLst>
          </a:custGeom>
          <a:solidFill>
            <a:schemeClr val="bg1">
              <a:lumMod val="95000"/>
            </a:schemeClr>
          </a:solidFill>
          <a:ln>
            <a:noFill/>
          </a:ln>
          <a:effectLst/>
        </p:spPr>
        <p:txBody>
          <a:bodyPr wrap="square" lIns="640080" anchor="ctr" anchorCtr="0">
            <a:noAutofit/>
          </a:bodyPr>
          <a:lstStyle>
            <a:lvl1pPr algn="l">
              <a:defRPr/>
            </a:lvl1pPr>
          </a:lstStyle>
          <a:p>
            <a:r>
              <a:rPr lang="en-US"/>
              <a:t>Grey area indicates image box</a:t>
            </a:r>
            <a:br>
              <a:rPr lang="en-US"/>
            </a:br>
            <a:r>
              <a:rPr lang="en-US"/>
              <a:t>Click picture icon to insert image</a:t>
            </a:r>
          </a:p>
        </p:txBody>
      </p:sp>
      <p:sp>
        <p:nvSpPr>
          <p:cNvPr id="17" name="Date Placeholder 16">
            <a:extLst>
              <a:ext uri="{FF2B5EF4-FFF2-40B4-BE49-F238E27FC236}">
                <a16:creationId xmlns:a16="http://schemas.microsoft.com/office/drawing/2014/main" id="{245D43B0-4782-45FD-8D6E-FE029818FE3F}"/>
              </a:ext>
            </a:extLst>
          </p:cNvPr>
          <p:cNvSpPr>
            <a:spLocks noGrp="1"/>
          </p:cNvSpPr>
          <p:nvPr>
            <p:ph type="dt" sz="half" idx="16"/>
          </p:nvPr>
        </p:nvSpPr>
        <p:spPr>
          <a:xfrm>
            <a:off x="2282825" y="2798064"/>
            <a:ext cx="1033272" cy="182880"/>
          </a:xfrm>
        </p:spPr>
        <p:txBody>
          <a:bodyPr/>
          <a:lstStyle>
            <a:lvl1pPr>
              <a:defRPr sz="1600"/>
            </a:lvl1pPr>
          </a:lstStyle>
          <a:p>
            <a:fld id="{0F1F42F7-FFED-4EBF-87E5-D78BEDF3FB4E}" type="datetime1">
              <a:rPr lang="en-US" smtClean="0"/>
              <a:t>5/21/2024</a:t>
            </a:fld>
            <a:endParaRPr lang="en-US"/>
          </a:p>
        </p:txBody>
      </p:sp>
      <p:sp>
        <p:nvSpPr>
          <p:cNvPr id="20" name="TextBox 19">
            <a:extLst>
              <a:ext uri="{FF2B5EF4-FFF2-40B4-BE49-F238E27FC236}">
                <a16:creationId xmlns:a16="http://schemas.microsoft.com/office/drawing/2014/main" id="{D9FA4DCF-B353-475A-A71C-704E57517963}"/>
              </a:ext>
            </a:extLst>
          </p:cNvPr>
          <p:cNvSpPr txBox="1"/>
          <p:nvPr userDrawn="1"/>
        </p:nvSpPr>
        <p:spPr>
          <a:xfrm>
            <a:off x="3377215" y="2729741"/>
            <a:ext cx="200978" cy="246221"/>
          </a:xfrm>
          <a:prstGeom prst="rect">
            <a:avLst/>
          </a:prstGeom>
          <a:noFill/>
        </p:spPr>
        <p:txBody>
          <a:bodyPr wrap="square" lIns="0" tIns="0" rIns="0" bIns="0" rtlCol="0" anchor="b" anchorCtr="0">
            <a:spAutoFit/>
          </a:bodyPr>
          <a:lstStyle/>
          <a:p>
            <a:pPr algn="ctr"/>
            <a:r>
              <a:rPr lang="en-US" sz="1600">
                <a:solidFill>
                  <a:srgbClr val="777777"/>
                </a:solidFill>
              </a:rPr>
              <a:t>|</a:t>
            </a:r>
          </a:p>
        </p:txBody>
      </p:sp>
    </p:spTree>
    <p:extLst>
      <p:ext uri="{BB962C8B-B14F-4D97-AF65-F5344CB8AC3E}">
        <p14:creationId xmlns:p14="http://schemas.microsoft.com/office/powerpoint/2010/main" val="2849505504"/>
      </p:ext>
    </p:extLst>
  </p:cSld>
  <p:clrMapOvr>
    <a:masterClrMapping/>
  </p:clrMapOvr>
  <p:extLst>
    <p:ext uri="{DCECCB84-F9BA-43D5-87BE-67443E8EF086}">
      <p15:sldGuideLst xmlns:p15="http://schemas.microsoft.com/office/powerpoint/2012/main">
        <p15:guide id="1" orient="horz" pos="576">
          <p15:clr>
            <a:srgbClr val="FBAE40"/>
          </p15:clr>
        </p15:guide>
        <p15:guide id="2" orient="horz" pos="18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240280"/>
            <a:ext cx="5532437" cy="2743200"/>
          </a:xfrm>
        </p:spPr>
        <p:txBody>
          <a:bodyPr tIns="0" bIns="0" anchor="t"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A06149B1-EFDD-4A02-B2F7-B70B1380E6CC}"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6" name="TextBox 5">
            <a:extLst>
              <a:ext uri="{FF2B5EF4-FFF2-40B4-BE49-F238E27FC236}">
                <a16:creationId xmlns:a16="http://schemas.microsoft.com/office/drawing/2014/main" id="{2927C195-B4DA-419D-8F21-EFFECBAE6858}"/>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7" name="Picture 6">
            <a:extLst>
              <a:ext uri="{FF2B5EF4-FFF2-40B4-BE49-F238E27FC236}">
                <a16:creationId xmlns:a16="http://schemas.microsoft.com/office/drawing/2014/main" id="{13BFD993-BE48-42E8-A403-AB00D1CE0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37827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240280"/>
            <a:ext cx="5532437" cy="2743200"/>
          </a:xfrm>
        </p:spPr>
        <p:txBody>
          <a:bodyPr tIns="0" bIns="0" anchor="t"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4C955B6F-8CF4-4487-9E4C-0C03D595A9CD}"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6" name="TextBox 5">
            <a:extLst>
              <a:ext uri="{FF2B5EF4-FFF2-40B4-BE49-F238E27FC236}">
                <a16:creationId xmlns:a16="http://schemas.microsoft.com/office/drawing/2014/main" id="{2927C195-B4DA-419D-8F21-EFFECBAE6858}"/>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7" name="Picture 6">
            <a:extLst>
              <a:ext uri="{FF2B5EF4-FFF2-40B4-BE49-F238E27FC236}">
                <a16:creationId xmlns:a16="http://schemas.microsoft.com/office/drawing/2014/main" id="{13BFD993-BE48-42E8-A403-AB00D1CE0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389048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_winterg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240280"/>
            <a:ext cx="5532437" cy="2743200"/>
          </a:xfrm>
        </p:spPr>
        <p:txBody>
          <a:bodyPr tIns="0" bIns="0" anchor="t"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CC7BDEBC-E160-45B1-B885-1A1CCF582A92}"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6" name="TextBox 5">
            <a:extLst>
              <a:ext uri="{FF2B5EF4-FFF2-40B4-BE49-F238E27FC236}">
                <a16:creationId xmlns:a16="http://schemas.microsoft.com/office/drawing/2014/main" id="{2927C195-B4DA-419D-8F21-EFFECBAE6858}"/>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7" name="Picture 6">
            <a:extLst>
              <a:ext uri="{FF2B5EF4-FFF2-40B4-BE49-F238E27FC236}">
                <a16:creationId xmlns:a16="http://schemas.microsoft.com/office/drawing/2014/main" id="{13BFD993-BE48-42E8-A403-AB00D1CE0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205401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_p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240280"/>
            <a:ext cx="5532437" cy="2743200"/>
          </a:xfrm>
        </p:spPr>
        <p:txBody>
          <a:bodyPr tIns="0" bIns="0" anchor="t" anchorCtr="0"/>
          <a:lstStyle>
            <a:lvl1pPr>
              <a:defRPr sz="32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FC15DF7D-A9A2-49C6-82C6-A99F2E974A38}"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6" name="TextBox 5">
            <a:extLst>
              <a:ext uri="{FF2B5EF4-FFF2-40B4-BE49-F238E27FC236}">
                <a16:creationId xmlns:a16="http://schemas.microsoft.com/office/drawing/2014/main" id="{2927C195-B4DA-419D-8F21-EFFECBAE6858}"/>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7" name="Picture 6">
            <a:extLst>
              <a:ext uri="{FF2B5EF4-FFF2-40B4-BE49-F238E27FC236}">
                <a16:creationId xmlns:a16="http://schemas.microsoft.com/office/drawing/2014/main" id="{13BFD993-BE48-42E8-A403-AB00D1CE0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133490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col_heavy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p>
            <a:fld id="{3D3F4951-0B01-4C6B-888A-63BAEC04B578}" type="datetime1">
              <a:rPr lang="en-US" smtClean="0"/>
              <a:t>5/21/2024</a:t>
            </a:fld>
            <a:endParaRPr lang="en-US"/>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p>
            <a:pPr indent="-2743200"/>
            <a:r>
              <a:rPr lang="en-US"/>
              <a:t>Annual Maine Geriatrics Meeting</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p>
            <a:pPr lvl="8"/>
            <a:fld id="{63DCA5C9-2E11-4C67-86EB-AE1DE127DC64}" type="slidenum">
              <a:rPr lang="en-US" smtClean="0"/>
              <a:pPr lvl="8"/>
              <a:t>‹#›</a:t>
            </a:fld>
            <a:endParaRPr lang="en-US"/>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3" y="1692274"/>
            <a:ext cx="64922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7F0D91E-8F38-4098-970A-D34D72271D8E}"/>
              </a:ext>
            </a:extLst>
          </p:cNvPr>
          <p:cNvSpPr txBox="1"/>
          <p:nvPr userDrawn="1"/>
        </p:nvSpPr>
        <p:spPr>
          <a:xfrm>
            <a:off x="7643659" y="6471937"/>
            <a:ext cx="200978"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713" y="6449217"/>
            <a:ext cx="1947672" cy="228402"/>
          </a:xfrm>
          <a:prstGeom prst="rect">
            <a:avLst/>
          </a:prstGeom>
        </p:spPr>
      </p:pic>
    </p:spTree>
    <p:extLst>
      <p:ext uri="{BB962C8B-B14F-4D97-AF65-F5344CB8AC3E}">
        <p14:creationId xmlns:p14="http://schemas.microsoft.com/office/powerpoint/2010/main" val="936700544"/>
      </p:ext>
    </p:extLst>
  </p:cSld>
  <p:clrMapOvr>
    <a:masterClrMapping/>
  </p:clrMapOvr>
  <p:extLst>
    <p:ext uri="{DCECCB84-F9BA-43D5-87BE-67443E8EF086}">
      <p15:sldGuideLst xmlns:p15="http://schemas.microsoft.com/office/powerpoint/2012/main">
        <p15:guide id="1" orient="horz" pos="106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713" y="0"/>
            <a:ext cx="8412162" cy="1280160"/>
          </a:xfrm>
          <a:prstGeom prst="rect">
            <a:avLst/>
          </a:prstGeom>
        </p:spPr>
        <p:txBody>
          <a:bodyPr vert="horz" lIns="0" tIns="576072" rIns="0" bIns="292608"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66713" y="2240280"/>
            <a:ext cx="8412162" cy="388747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3"/>
            <a:r>
              <a:rPr lang="en-US"/>
              <a:t>Fifth level</a:t>
            </a:r>
          </a:p>
          <a:p>
            <a:pPr lvl="4"/>
            <a:endParaRPr lang="en-US" dirty="0"/>
          </a:p>
        </p:txBody>
      </p:sp>
      <p:sp>
        <p:nvSpPr>
          <p:cNvPr id="4" name="Date Placeholder 3"/>
          <p:cNvSpPr>
            <a:spLocks noGrp="1"/>
          </p:cNvSpPr>
          <p:nvPr>
            <p:ph type="dt" sz="half" idx="2"/>
          </p:nvPr>
        </p:nvSpPr>
        <p:spPr>
          <a:xfrm>
            <a:off x="7844637" y="6482550"/>
            <a:ext cx="640080" cy="180183"/>
          </a:xfrm>
          <a:prstGeom prst="rect">
            <a:avLst/>
          </a:prstGeom>
        </p:spPr>
        <p:txBody>
          <a:bodyPr vert="horz" lIns="0" tIns="0" rIns="0" bIns="0" rtlCol="0" anchor="b" anchorCtr="0"/>
          <a:lstStyle>
            <a:lvl1pPr algn="l">
              <a:defRPr sz="1000">
                <a:solidFill>
                  <a:srgbClr val="777777"/>
                </a:solidFill>
              </a:defRPr>
            </a:lvl1pPr>
            <a:lvl2pPr marL="0" algn="l">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marL="0">
              <a:defRPr sz="1000">
                <a:solidFill>
                  <a:srgbClr val="777777"/>
                </a:solidFill>
              </a:defRPr>
            </a:lvl9pPr>
          </a:lstStyle>
          <a:p>
            <a:fld id="{15E45D00-C265-430D-8DD1-443DAFDEFAF7}" type="datetime1">
              <a:rPr lang="en-US" smtClean="0"/>
              <a:t>5/21/2024</a:t>
            </a:fld>
            <a:endParaRPr lang="en-US"/>
          </a:p>
        </p:txBody>
      </p:sp>
      <p:sp>
        <p:nvSpPr>
          <p:cNvPr id="5" name="Footer Placeholder 4"/>
          <p:cNvSpPr>
            <a:spLocks noGrp="1"/>
          </p:cNvSpPr>
          <p:nvPr>
            <p:ph type="ftr" sz="quarter" idx="3"/>
          </p:nvPr>
        </p:nvSpPr>
        <p:spPr>
          <a:xfrm>
            <a:off x="3244851" y="6482550"/>
            <a:ext cx="4398810" cy="182880"/>
          </a:xfrm>
          <a:prstGeom prst="rect">
            <a:avLst/>
          </a:prstGeom>
        </p:spPr>
        <p:txBody>
          <a:bodyPr vert="horz" lIns="0" tIns="0" rIns="0" bIns="0" rtlCol="0" anchor="b" anchorCtr="0"/>
          <a:lstStyle>
            <a:lvl1pPr algn="r">
              <a:defRPr sz="1000">
                <a:solidFill>
                  <a:srgbClr val="777777"/>
                </a:solidFill>
              </a:defRPr>
            </a:lvl1pPr>
            <a:lvl2pPr algn="r">
              <a:defRPr sz="1000">
                <a:solidFill>
                  <a:srgbClr val="777777"/>
                </a:solidFill>
              </a:defRPr>
            </a:lvl2pPr>
            <a:lvl3pPr algn="r">
              <a:defRPr sz="1000">
                <a:solidFill>
                  <a:srgbClr val="777777"/>
                </a:solidFill>
              </a:defRPr>
            </a:lvl3pPr>
            <a:lvl4pPr algn="r">
              <a:defRPr sz="1000">
                <a:solidFill>
                  <a:srgbClr val="777777"/>
                </a:solidFill>
              </a:defRPr>
            </a:lvl4pPr>
            <a:lvl5pPr algn="r">
              <a:defRPr sz="1000">
                <a:solidFill>
                  <a:srgbClr val="777777"/>
                </a:solidFill>
              </a:defRPr>
            </a:lvl5pPr>
            <a:lvl6pPr algn="r">
              <a:defRPr sz="1000">
                <a:solidFill>
                  <a:srgbClr val="777777"/>
                </a:solidFill>
              </a:defRPr>
            </a:lvl6pPr>
            <a:lvl7pPr algn="r">
              <a:defRPr sz="1000">
                <a:solidFill>
                  <a:srgbClr val="777777"/>
                </a:solidFill>
              </a:defRPr>
            </a:lvl7pPr>
            <a:lvl8pPr algn="r">
              <a:defRPr sz="1000">
                <a:solidFill>
                  <a:srgbClr val="777777"/>
                </a:solidFill>
              </a:defRPr>
            </a:lvl8pPr>
            <a:lvl9pPr algn="r">
              <a:defRPr sz="1000">
                <a:solidFill>
                  <a:srgbClr val="777777"/>
                </a:solidFill>
              </a:defRPr>
            </a:lvl9pPr>
          </a:lstStyle>
          <a:p>
            <a:pPr indent="-2743200"/>
            <a:r>
              <a:rPr lang="en-US"/>
              <a:t>Annual Maine Geriatrics Meeting</a:t>
            </a:r>
          </a:p>
        </p:txBody>
      </p:sp>
      <p:sp>
        <p:nvSpPr>
          <p:cNvPr id="6" name="Slide Number Placeholder 5"/>
          <p:cNvSpPr>
            <a:spLocks noGrp="1"/>
          </p:cNvSpPr>
          <p:nvPr>
            <p:ph type="sldNum" sz="quarter" idx="4"/>
          </p:nvPr>
        </p:nvSpPr>
        <p:spPr>
          <a:xfrm>
            <a:off x="8460581" y="6482550"/>
            <a:ext cx="318294" cy="180183"/>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pPr lvl="8"/>
            <a:fld id="{63DCA5C9-2E11-4C67-86EB-AE1DE127DC64}" type="slidenum">
              <a:rPr lang="en-US" smtClean="0"/>
              <a:pPr lvl="8"/>
              <a:t>‹#›</a:t>
            </a:fld>
            <a:endParaRPr lang="en-US"/>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66" r:id="rId5"/>
    <p:sldLayoutId id="2147483677" r:id="rId6"/>
    <p:sldLayoutId id="2147483675" r:id="rId7"/>
    <p:sldLayoutId id="2147483676" r:id="rId8"/>
    <p:sldLayoutId id="2147483670" r:id="rId9"/>
    <p:sldLayoutId id="2147483681" r:id="rId10"/>
    <p:sldLayoutId id="2147483682" r:id="rId11"/>
    <p:sldLayoutId id="2147483683" r:id="rId12"/>
    <p:sldLayoutId id="2147483665" r:id="rId13"/>
    <p:sldLayoutId id="2147483678" r:id="rId14"/>
    <p:sldLayoutId id="2147483679" r:id="rId15"/>
    <p:sldLayoutId id="2147483680" r:id="rId16"/>
    <p:sldLayoutId id="2147483667" r:id="rId17"/>
    <p:sldLayoutId id="2147483684" r:id="rId18"/>
    <p:sldLayoutId id="2147483685" r:id="rId19"/>
    <p:sldLayoutId id="2147483686" r:id="rId20"/>
    <p:sldLayoutId id="2147483669" r:id="rId21"/>
    <p:sldLayoutId id="2147483687" r:id="rId22"/>
    <p:sldLayoutId id="2147483688" r:id="rId23"/>
    <p:sldLayoutId id="2147483689" r:id="rId24"/>
    <p:sldLayoutId id="2147483668" r:id="rId25"/>
    <p:sldLayoutId id="2147483692" r:id="rId26"/>
    <p:sldLayoutId id="2147483691" r:id="rId27"/>
    <p:sldLayoutId id="2147483690" r:id="rId28"/>
    <p:sldLayoutId id="2147483693" r:id="rId29"/>
  </p:sldLayoutIdLst>
  <p:hf sldNum="0" hdr="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ts val="2600"/>
        </a:lnSpc>
        <a:spcBef>
          <a:spcPts val="0"/>
        </a:spcBef>
        <a:spcAft>
          <a:spcPts val="6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5750" indent="-28575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044" userDrawn="1">
          <p15:clr>
            <a:srgbClr val="F26B43"/>
          </p15:clr>
        </p15:guide>
        <p15:guide id="3" pos="231" userDrawn="1">
          <p15:clr>
            <a:srgbClr val="F26B43"/>
          </p15:clr>
        </p15:guide>
        <p15:guide id="4" pos="694" userDrawn="1">
          <p15:clr>
            <a:srgbClr val="F26B43"/>
          </p15:clr>
        </p15:guide>
        <p15:guide id="5" pos="834" userDrawn="1">
          <p15:clr>
            <a:srgbClr val="F26B43"/>
          </p15:clr>
        </p15:guide>
        <p15:guide id="6" pos="1297" userDrawn="1">
          <p15:clr>
            <a:srgbClr val="F26B43"/>
          </p15:clr>
        </p15:guide>
        <p15:guide id="7" pos="1438" userDrawn="1">
          <p15:clr>
            <a:srgbClr val="F26B43"/>
          </p15:clr>
        </p15:guide>
        <p15:guide id="8" pos="1901" userDrawn="1">
          <p15:clr>
            <a:srgbClr val="F26B43"/>
          </p15:clr>
        </p15:guide>
        <p15:guide id="9" pos="2507" userDrawn="1">
          <p15:clr>
            <a:srgbClr val="F26B43"/>
          </p15:clr>
        </p15:guide>
        <p15:guide id="10" pos="2650" userDrawn="1">
          <p15:clr>
            <a:srgbClr val="F26B43"/>
          </p15:clr>
        </p15:guide>
        <p15:guide id="12" pos="3113" userDrawn="1">
          <p15:clr>
            <a:srgbClr val="F26B43"/>
          </p15:clr>
        </p15:guide>
        <p15:guide id="13" pos="5530" userDrawn="1">
          <p15:clr>
            <a:srgbClr val="F26B43"/>
          </p15:clr>
        </p15:guide>
        <p15:guide id="14" pos="3256" userDrawn="1">
          <p15:clr>
            <a:srgbClr val="F26B43"/>
          </p15:clr>
        </p15:guide>
        <p15:guide id="15" pos="3716" userDrawn="1">
          <p15:clr>
            <a:srgbClr val="F26B43"/>
          </p15:clr>
        </p15:guide>
        <p15:guide id="16" pos="3859" userDrawn="1">
          <p15:clr>
            <a:srgbClr val="F26B43"/>
          </p15:clr>
        </p15:guide>
        <p15:guide id="17" pos="4322" userDrawn="1">
          <p15:clr>
            <a:srgbClr val="F26B43"/>
          </p15:clr>
        </p15:guide>
        <p15:guide id="18" pos="5071" userDrawn="1">
          <p15:clr>
            <a:srgbClr val="F26B43"/>
          </p15:clr>
        </p15:guide>
        <p15:guide id="20" pos="4924" userDrawn="1">
          <p15:clr>
            <a:srgbClr val="F26B43"/>
          </p15:clr>
        </p15:guide>
        <p15:guide id="21" pos="4465" userDrawn="1">
          <p15:clr>
            <a:srgbClr val="F26B43"/>
          </p15:clr>
        </p15:guide>
        <p15:guide id="23" orient="horz" pos="4176" userDrawn="1">
          <p15:clr>
            <a:srgbClr val="F26B43"/>
          </p15:clr>
        </p15:guide>
        <p15:guide id="24" orient="horz" pos="38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mailto:csinger@northernlight.org"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newsroom/press-releases/statement-broader-medicare-coverage-" TargetMode="External"/><Relationship Id="rId2" Type="http://schemas.openxmlformats.org/officeDocument/2006/relationships/hyperlink" Target="https://doi.org/10.1186/s13195-022-01124-2"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9BB1-3BEB-43DF-A1C2-0725C234D5A1}"/>
              </a:ext>
            </a:extLst>
          </p:cNvPr>
          <p:cNvSpPr>
            <a:spLocks noGrp="1"/>
          </p:cNvSpPr>
          <p:nvPr>
            <p:ph type="title"/>
          </p:nvPr>
        </p:nvSpPr>
        <p:spPr>
          <a:xfrm>
            <a:off x="366713" y="2240280"/>
            <a:ext cx="7726253" cy="2743200"/>
          </a:xfrm>
        </p:spPr>
        <p:txBody>
          <a:bodyPr/>
          <a:lstStyle/>
          <a:p>
            <a:r>
              <a:rPr lang="en-US" sz="3600" b="1" dirty="0"/>
              <a:t>Having the </a:t>
            </a:r>
            <a:r>
              <a:rPr lang="en-US" sz="3600" b="1" dirty="0" err="1"/>
              <a:t>Leqembi</a:t>
            </a:r>
            <a:r>
              <a:rPr lang="en-US" sz="3600" b="1" dirty="0"/>
              <a:t>® Conversation</a:t>
            </a:r>
            <a:br>
              <a:rPr lang="en-US" sz="3600" b="1" dirty="0"/>
            </a:br>
            <a:br>
              <a:rPr lang="en-US" sz="3600" b="1" dirty="0"/>
            </a:br>
            <a:r>
              <a:rPr lang="en-US" sz="2400" dirty="0"/>
              <a:t>Cliff Singer, MD, DLFAPA, AGSF</a:t>
            </a:r>
            <a:br>
              <a:rPr lang="en-US" sz="2400" dirty="0"/>
            </a:br>
            <a:r>
              <a:rPr lang="en-US" sz="2400" dirty="0"/>
              <a:t>Center for Cognitive and Mental Health</a:t>
            </a:r>
            <a:br>
              <a:rPr lang="en-US" sz="2400" dirty="0"/>
            </a:br>
            <a:r>
              <a:rPr lang="en-US" sz="2400" dirty="0"/>
              <a:t>Robert C. Strauss Neurocognitive Research Program</a:t>
            </a:r>
            <a:br>
              <a:rPr lang="en-US" sz="2400" dirty="0"/>
            </a:br>
            <a:r>
              <a:rPr lang="en-US" sz="2400" dirty="0"/>
              <a:t>Northern Light Acadia Hospital</a:t>
            </a:r>
            <a:endParaRPr lang="en-US" sz="3600" dirty="0"/>
          </a:p>
        </p:txBody>
      </p:sp>
      <p:sp>
        <p:nvSpPr>
          <p:cNvPr id="3" name="Date Placeholder 2">
            <a:extLst>
              <a:ext uri="{FF2B5EF4-FFF2-40B4-BE49-F238E27FC236}">
                <a16:creationId xmlns:a16="http://schemas.microsoft.com/office/drawing/2014/main" id="{9AEE306C-B26B-4BB1-8CB9-0ECEB28A2B76}"/>
              </a:ext>
            </a:extLst>
          </p:cNvPr>
          <p:cNvSpPr>
            <a:spLocks noGrp="1"/>
          </p:cNvSpPr>
          <p:nvPr>
            <p:ph type="dt" sz="half" idx="10"/>
          </p:nvPr>
        </p:nvSpPr>
        <p:spPr/>
        <p:txBody>
          <a:bodyPr/>
          <a:lstStyle/>
          <a:p>
            <a:fld id="{7BA11FEC-D3B2-47E1-B31D-8055A2BA7EBF}" type="datetime1">
              <a:rPr lang="en-US" smtClean="0"/>
              <a:t>5/21/2024</a:t>
            </a:fld>
            <a:endParaRPr lang="en-US"/>
          </a:p>
        </p:txBody>
      </p:sp>
      <p:sp>
        <p:nvSpPr>
          <p:cNvPr id="4" name="Footer Placeholder 3">
            <a:extLst>
              <a:ext uri="{FF2B5EF4-FFF2-40B4-BE49-F238E27FC236}">
                <a16:creationId xmlns:a16="http://schemas.microsoft.com/office/drawing/2014/main" id="{66380C6F-B95E-FB98-6EAF-D67D89C52583}"/>
              </a:ext>
            </a:extLst>
          </p:cNvPr>
          <p:cNvSpPr>
            <a:spLocks noGrp="1"/>
          </p:cNvSpPr>
          <p:nvPr>
            <p:ph type="ftr" sz="quarter" idx="11"/>
          </p:nvPr>
        </p:nvSpPr>
        <p:spPr/>
        <p:txBody>
          <a:bodyPr/>
          <a:lstStyle/>
          <a:p>
            <a:pPr indent="-2743200"/>
            <a:r>
              <a:rPr lang="en-US"/>
              <a:t>Annual Maine Geriatrics Meeting</a:t>
            </a:r>
          </a:p>
        </p:txBody>
      </p:sp>
    </p:spTree>
    <p:extLst>
      <p:ext uri="{BB962C8B-B14F-4D97-AF65-F5344CB8AC3E}">
        <p14:creationId xmlns:p14="http://schemas.microsoft.com/office/powerpoint/2010/main" val="47443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5FD72-0CD1-8DAE-6F89-6EBBF80920FC}"/>
              </a:ext>
            </a:extLst>
          </p:cNvPr>
          <p:cNvSpPr>
            <a:spLocks noGrp="1"/>
          </p:cNvSpPr>
          <p:nvPr>
            <p:ph type="dt" sz="half" idx="10"/>
          </p:nvPr>
        </p:nvSpPr>
        <p:spPr/>
        <p:txBody>
          <a:bodyPr/>
          <a:lstStyle/>
          <a:p>
            <a:fld id="{F3B3D7D3-32D6-4A38-8602-75FD79FBAA98}" type="datetime1">
              <a:rPr lang="en-US" smtClean="0"/>
              <a:t>5/21/2024</a:t>
            </a:fld>
            <a:endParaRPr lang="en-US"/>
          </a:p>
        </p:txBody>
      </p:sp>
      <p:sp>
        <p:nvSpPr>
          <p:cNvPr id="3" name="Footer Placeholder 2">
            <a:extLst>
              <a:ext uri="{FF2B5EF4-FFF2-40B4-BE49-F238E27FC236}">
                <a16:creationId xmlns:a16="http://schemas.microsoft.com/office/drawing/2014/main" id="{6877005C-4715-CE44-3879-F438640D09B3}"/>
              </a:ext>
            </a:extLst>
          </p:cNvPr>
          <p:cNvSpPr>
            <a:spLocks noGrp="1"/>
          </p:cNvSpPr>
          <p:nvPr>
            <p:ph type="ftr" sz="quarter" idx="11"/>
          </p:nvPr>
        </p:nvSpPr>
        <p:spPr/>
        <p:txBody>
          <a:bodyPr/>
          <a:lstStyle/>
          <a:p>
            <a:pPr indent="-2743200"/>
            <a:r>
              <a:rPr lang="en-US"/>
              <a:t>Annual Maine Geriatrics Meeting</a:t>
            </a:r>
          </a:p>
        </p:txBody>
      </p:sp>
      <p:pic>
        <p:nvPicPr>
          <p:cNvPr id="6" name="Picture 5">
            <a:extLst>
              <a:ext uri="{FF2B5EF4-FFF2-40B4-BE49-F238E27FC236}">
                <a16:creationId xmlns:a16="http://schemas.microsoft.com/office/drawing/2014/main" id="{35CBD746-E888-0F77-728E-926D91992B6D}"/>
              </a:ext>
            </a:extLst>
          </p:cNvPr>
          <p:cNvPicPr>
            <a:picLocks noChangeAspect="1"/>
          </p:cNvPicPr>
          <p:nvPr/>
        </p:nvPicPr>
        <p:blipFill>
          <a:blip r:embed="rId2"/>
          <a:stretch>
            <a:fillRect/>
          </a:stretch>
        </p:blipFill>
        <p:spPr>
          <a:xfrm>
            <a:off x="612433" y="352289"/>
            <a:ext cx="8286649" cy="5852160"/>
          </a:xfrm>
          <a:prstGeom prst="rect">
            <a:avLst/>
          </a:prstGeom>
        </p:spPr>
      </p:pic>
    </p:spTree>
    <p:extLst>
      <p:ext uri="{BB962C8B-B14F-4D97-AF65-F5344CB8AC3E}">
        <p14:creationId xmlns:p14="http://schemas.microsoft.com/office/powerpoint/2010/main" val="370640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1E50-83FD-1B14-389E-B346FE3D99D3}"/>
              </a:ext>
            </a:extLst>
          </p:cNvPr>
          <p:cNvSpPr>
            <a:spLocks noGrp="1"/>
          </p:cNvSpPr>
          <p:nvPr>
            <p:ph type="title"/>
          </p:nvPr>
        </p:nvSpPr>
        <p:spPr/>
        <p:txBody>
          <a:bodyPr/>
          <a:lstStyle/>
          <a:p>
            <a:r>
              <a:rPr lang="en-US" dirty="0"/>
              <a:t>Talking Points for Education and Consent</a:t>
            </a:r>
          </a:p>
        </p:txBody>
      </p:sp>
      <p:sp>
        <p:nvSpPr>
          <p:cNvPr id="3" name="Date Placeholder 2">
            <a:extLst>
              <a:ext uri="{FF2B5EF4-FFF2-40B4-BE49-F238E27FC236}">
                <a16:creationId xmlns:a16="http://schemas.microsoft.com/office/drawing/2014/main" id="{319827EF-6CBB-298F-ABA5-E043FD334333}"/>
              </a:ext>
            </a:extLst>
          </p:cNvPr>
          <p:cNvSpPr>
            <a:spLocks noGrp="1"/>
          </p:cNvSpPr>
          <p:nvPr>
            <p:ph type="dt" sz="half" idx="10"/>
          </p:nvPr>
        </p:nvSpPr>
        <p:spPr/>
        <p:txBody>
          <a:bodyPr/>
          <a:lstStyle/>
          <a:p>
            <a:fld id="{95F427A1-AD55-4924-88F4-DA56A411B910}" type="datetime1">
              <a:rPr lang="en-US" smtClean="0"/>
              <a:t>5/21/2024</a:t>
            </a:fld>
            <a:endParaRPr lang="en-US"/>
          </a:p>
        </p:txBody>
      </p:sp>
      <p:sp>
        <p:nvSpPr>
          <p:cNvPr id="4" name="Footer Placeholder 3">
            <a:extLst>
              <a:ext uri="{FF2B5EF4-FFF2-40B4-BE49-F238E27FC236}">
                <a16:creationId xmlns:a16="http://schemas.microsoft.com/office/drawing/2014/main" id="{D98EA4D8-13E0-47D6-7924-448805875698}"/>
              </a:ext>
            </a:extLst>
          </p:cNvPr>
          <p:cNvSpPr>
            <a:spLocks noGrp="1"/>
          </p:cNvSpPr>
          <p:nvPr>
            <p:ph type="ftr" sz="quarter" idx="11"/>
          </p:nvPr>
        </p:nvSpPr>
        <p:spPr/>
        <p:txBody>
          <a:bodyPr/>
          <a:lstStyle/>
          <a:p>
            <a:pPr indent="-2743200"/>
            <a:r>
              <a:rPr lang="en-US"/>
              <a:t>Annual Maine Geriatrics Meeting</a:t>
            </a:r>
          </a:p>
        </p:txBody>
      </p:sp>
      <p:sp>
        <p:nvSpPr>
          <p:cNvPr id="6" name="Content Placeholder 5">
            <a:extLst>
              <a:ext uri="{FF2B5EF4-FFF2-40B4-BE49-F238E27FC236}">
                <a16:creationId xmlns:a16="http://schemas.microsoft.com/office/drawing/2014/main" id="{E16B82DE-FBAF-9FBA-3C89-21E641777A1E}"/>
              </a:ext>
            </a:extLst>
          </p:cNvPr>
          <p:cNvSpPr>
            <a:spLocks noGrp="1"/>
          </p:cNvSpPr>
          <p:nvPr>
            <p:ph sz="quarter" idx="14"/>
          </p:nvPr>
        </p:nvSpPr>
        <p:spPr>
          <a:xfrm>
            <a:off x="246856" y="1485900"/>
            <a:ext cx="8650287" cy="3886200"/>
          </a:xfrm>
        </p:spPr>
        <p:txBody>
          <a:bodyPr/>
          <a:lstStyle/>
          <a:p>
            <a:pPr marL="342900" marR="375285" lvl="0" indent="-342900" algn="just">
              <a:spcBef>
                <a:spcPts val="0"/>
              </a:spcBef>
              <a:spcAft>
                <a:spcPts val="0"/>
              </a:spcAft>
              <a:buFont typeface="+mj-lt"/>
              <a:buAutoNum type="arabicPeriod"/>
            </a:pP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belongs to a class of drugs known as “mono-clonal antibodies” (MCA). These are drugs that stimulate the body’s immune system to attack and digest specific proteins that can cause disease. </a:t>
            </a: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is currently the only MCA available to treat Alzheimer’s disease (AD).  </a:t>
            </a:r>
            <a:r>
              <a:rPr lang="en-US" sz="1800" u="sng" dirty="0">
                <a:solidFill>
                  <a:srgbClr val="000000"/>
                </a:solidFill>
                <a:effectLst/>
                <a:latin typeface="Arial" panose="020B0604020202020204" pitchFamily="34" charset="0"/>
                <a:ea typeface="Calibri" panose="020F0502020204030204" pitchFamily="34" charset="0"/>
              </a:rPr>
              <a:t>This is a true advance in treatment options. </a:t>
            </a:r>
          </a:p>
          <a:p>
            <a:pPr marL="342900" marR="375285" lvl="0" indent="-342900" algn="just">
              <a:spcBef>
                <a:spcPts val="0"/>
              </a:spcBef>
              <a:spcAft>
                <a:spcPts val="0"/>
              </a:spcAft>
              <a:buFont typeface="+mj-lt"/>
              <a:buAutoNum type="arabicPeriod"/>
            </a:pP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works by binding to different forms of a protein called beta-amyloid that is thought to initiate the process of AD that eventually leads to dementia. </a:t>
            </a:r>
          </a:p>
          <a:p>
            <a:pPr marR="375285" lvl="1" algn="just" defTabSz="347663">
              <a:spcAft>
                <a:spcPts val="0"/>
              </a:spcAft>
            </a:pPr>
            <a:r>
              <a:rPr lang="en-US" sz="1400" dirty="0">
                <a:solidFill>
                  <a:schemeClr val="accent5"/>
                </a:solidFill>
                <a:effectLst/>
                <a:latin typeface="Arial" panose="020B0604020202020204" pitchFamily="34" charset="0"/>
                <a:ea typeface="Calibri" panose="020F0502020204030204" pitchFamily="34" charset="0"/>
              </a:rPr>
              <a:t>	The binding to beta-amyloid targets it for removal by the brain’s immune system.</a:t>
            </a:r>
          </a:p>
          <a:p>
            <a:pPr marL="342900" marR="375285" lvl="0" indent="-342900" algn="just">
              <a:spcBef>
                <a:spcPts val="0"/>
              </a:spcBef>
              <a:spcAft>
                <a:spcPts val="0"/>
              </a:spcAft>
              <a:buFont typeface="+mj-lt"/>
              <a:buAutoNum type="arabicPeriod"/>
            </a:pPr>
            <a:r>
              <a:rPr lang="en-US" sz="1800" dirty="0">
                <a:solidFill>
                  <a:srgbClr val="000000"/>
                </a:solidFill>
                <a:effectLst/>
                <a:latin typeface="Arial" panose="020B0604020202020204" pitchFamily="34" charset="0"/>
                <a:ea typeface="Calibri" panose="020F0502020204030204" pitchFamily="34" charset="0"/>
              </a:rPr>
              <a:t>Because </a:t>
            </a: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interferes with the process of AD, it is known as a “disease modifying” drug, rather than just helping with cognitive symptoms, as standard treatments do.</a:t>
            </a:r>
          </a:p>
          <a:p>
            <a:pPr marL="342900" marR="375285" lvl="0" indent="-342900" algn="just">
              <a:spcBef>
                <a:spcPts val="0"/>
              </a:spcBef>
              <a:spcAft>
                <a:spcPts val="0"/>
              </a:spcAft>
              <a:buFont typeface="+mj-lt"/>
              <a:buAutoNum type="arabicPeriod"/>
            </a:pP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like other drugs in its class that are not available for clinical use, is highly effective at removing amyloid from the brain</a:t>
            </a:r>
          </a:p>
          <a:p>
            <a:pPr marR="375285" lvl="1" algn="just">
              <a:spcAft>
                <a:spcPts val="0"/>
              </a:spcAft>
              <a:tabLst>
                <a:tab pos="347663" algn="l"/>
              </a:tabLst>
            </a:pPr>
            <a:r>
              <a:rPr lang="en-US" sz="1400" dirty="0">
                <a:solidFill>
                  <a:schemeClr val="accent5"/>
                </a:solidFill>
                <a:latin typeface="Arial" panose="020B0604020202020204" pitchFamily="34" charset="0"/>
                <a:ea typeface="Calibri" panose="020F0502020204030204" pitchFamily="34" charset="0"/>
              </a:rPr>
              <a:t>	T</a:t>
            </a:r>
            <a:r>
              <a:rPr lang="en-US" sz="1400" dirty="0">
                <a:solidFill>
                  <a:schemeClr val="accent5"/>
                </a:solidFill>
                <a:effectLst/>
                <a:latin typeface="Arial" panose="020B0604020202020204" pitchFamily="34" charset="0"/>
                <a:ea typeface="Calibri" panose="020F0502020204030204" pitchFamily="34" charset="0"/>
              </a:rPr>
              <a:t>here is some evidence that this also slows the spread of tau in the brain (in the form of 	</a:t>
            </a:r>
            <a:r>
              <a:rPr lang="en-US" sz="1400" dirty="0" err="1">
                <a:solidFill>
                  <a:schemeClr val="accent5"/>
                </a:solidFill>
                <a:effectLst/>
                <a:latin typeface="Arial" panose="020B0604020202020204" pitchFamily="34" charset="0"/>
                <a:ea typeface="Calibri" panose="020F0502020204030204" pitchFamily="34" charset="0"/>
              </a:rPr>
              <a:t>neurofibrilary</a:t>
            </a:r>
            <a:r>
              <a:rPr lang="en-US" sz="1400" dirty="0">
                <a:solidFill>
                  <a:schemeClr val="accent5"/>
                </a:solidFill>
                <a:effectLst/>
                <a:latin typeface="Arial" panose="020B0604020202020204" pitchFamily="34" charset="0"/>
                <a:ea typeface="Calibri" panose="020F0502020204030204" pitchFamily="34" charset="0"/>
              </a:rPr>
              <a:t> tangles)</a:t>
            </a:r>
          </a:p>
          <a:p>
            <a:endParaRPr lang="en-US" dirty="0"/>
          </a:p>
        </p:txBody>
      </p:sp>
    </p:spTree>
    <p:extLst>
      <p:ext uri="{BB962C8B-B14F-4D97-AF65-F5344CB8AC3E}">
        <p14:creationId xmlns:p14="http://schemas.microsoft.com/office/powerpoint/2010/main" val="124613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BC54-11C8-7E3B-BEB5-FCC110B7F862}"/>
              </a:ext>
            </a:extLst>
          </p:cNvPr>
          <p:cNvSpPr>
            <a:spLocks noGrp="1"/>
          </p:cNvSpPr>
          <p:nvPr>
            <p:ph type="title"/>
          </p:nvPr>
        </p:nvSpPr>
        <p:spPr/>
        <p:txBody>
          <a:bodyPr/>
          <a:lstStyle/>
          <a:p>
            <a:r>
              <a:rPr lang="en-US" dirty="0"/>
              <a:t>Talking Points for Education and Consent II</a:t>
            </a:r>
          </a:p>
        </p:txBody>
      </p:sp>
      <p:sp>
        <p:nvSpPr>
          <p:cNvPr id="3" name="Date Placeholder 2">
            <a:extLst>
              <a:ext uri="{FF2B5EF4-FFF2-40B4-BE49-F238E27FC236}">
                <a16:creationId xmlns:a16="http://schemas.microsoft.com/office/drawing/2014/main" id="{8E32F5DA-D672-E1BE-51C8-73A4163EB893}"/>
              </a:ext>
            </a:extLst>
          </p:cNvPr>
          <p:cNvSpPr>
            <a:spLocks noGrp="1"/>
          </p:cNvSpPr>
          <p:nvPr>
            <p:ph type="dt" sz="half" idx="10"/>
          </p:nvPr>
        </p:nvSpPr>
        <p:spPr/>
        <p:txBody>
          <a:bodyPr/>
          <a:lstStyle/>
          <a:p>
            <a:fld id="{395ECC9B-8873-4D81-B942-F99C14B7B6FE}" type="datetime1">
              <a:rPr lang="en-US" smtClean="0"/>
              <a:t>5/21/2024</a:t>
            </a:fld>
            <a:endParaRPr lang="en-US"/>
          </a:p>
        </p:txBody>
      </p:sp>
      <p:sp>
        <p:nvSpPr>
          <p:cNvPr id="4" name="Footer Placeholder 3">
            <a:extLst>
              <a:ext uri="{FF2B5EF4-FFF2-40B4-BE49-F238E27FC236}">
                <a16:creationId xmlns:a16="http://schemas.microsoft.com/office/drawing/2014/main" id="{4B54AA71-2B37-0F12-919C-CE637411D0D1}"/>
              </a:ext>
            </a:extLst>
          </p:cNvPr>
          <p:cNvSpPr>
            <a:spLocks noGrp="1"/>
          </p:cNvSpPr>
          <p:nvPr>
            <p:ph type="ftr" sz="quarter" idx="11"/>
          </p:nvPr>
        </p:nvSpPr>
        <p:spPr/>
        <p:txBody>
          <a:bodyPr/>
          <a:lstStyle/>
          <a:p>
            <a:pPr indent="-2743200"/>
            <a:r>
              <a:rPr lang="en-US"/>
              <a:t>Annual Maine Geriatrics Meeting</a:t>
            </a:r>
          </a:p>
        </p:txBody>
      </p:sp>
      <p:sp>
        <p:nvSpPr>
          <p:cNvPr id="6" name="Content Placeholder 5">
            <a:extLst>
              <a:ext uri="{FF2B5EF4-FFF2-40B4-BE49-F238E27FC236}">
                <a16:creationId xmlns:a16="http://schemas.microsoft.com/office/drawing/2014/main" id="{5A8914B6-F46F-077B-0A32-14B5E0299404}"/>
              </a:ext>
            </a:extLst>
          </p:cNvPr>
          <p:cNvSpPr>
            <a:spLocks noGrp="1"/>
          </p:cNvSpPr>
          <p:nvPr>
            <p:ph sz="quarter" idx="14"/>
          </p:nvPr>
        </p:nvSpPr>
        <p:spPr>
          <a:xfrm>
            <a:off x="366713" y="1938255"/>
            <a:ext cx="8412162" cy="3886200"/>
          </a:xfrm>
        </p:spPr>
        <p:txBody>
          <a:bodyPr/>
          <a:lstStyle/>
          <a:p>
            <a:pPr marR="375285" lvl="0" algn="just" defTabSz="287338">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4. While </a:t>
            </a: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appears to slow disease progression, it may not improve 	symptoms, although it can delay the decline of function. </a:t>
            </a:r>
            <a:endParaRPr lang="en-US" sz="1800" dirty="0">
              <a:solidFill>
                <a:srgbClr val="000000"/>
              </a:solidFill>
              <a:latin typeface="Arial" panose="020B0604020202020204" pitchFamily="34" charset="0"/>
              <a:ea typeface="Calibri" panose="020F0502020204030204" pitchFamily="34" charset="0"/>
            </a:endParaRPr>
          </a:p>
          <a:p>
            <a:pPr marR="375285" lvl="0" algn="just" defTabSz="287338">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5.	There is some debate whether the degree to which </a:t>
            </a: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slows 	disease progression is really meaningful in daily life. </a:t>
            </a:r>
          </a:p>
          <a:p>
            <a:pPr marR="375285" lvl="1" algn="just" defTabSz="287338">
              <a:spcAft>
                <a:spcPts val="0"/>
              </a:spcAft>
            </a:pPr>
            <a:r>
              <a:rPr lang="en-US" sz="1200" dirty="0">
                <a:solidFill>
                  <a:schemeClr val="accent5"/>
                </a:solidFill>
                <a:effectLst/>
                <a:latin typeface="Arial" panose="020B0604020202020204" pitchFamily="34" charset="0"/>
                <a:ea typeface="Calibri" panose="020F0502020204030204" pitchFamily="34" charset="0"/>
              </a:rPr>
              <a:t>	It is estimated that </a:t>
            </a:r>
            <a:r>
              <a:rPr lang="en-US" sz="1200" dirty="0" err="1">
                <a:solidFill>
                  <a:schemeClr val="accent5"/>
                </a:solidFill>
                <a:effectLst/>
                <a:latin typeface="Arial" panose="020B0604020202020204" pitchFamily="34" charset="0"/>
                <a:ea typeface="Calibri" panose="020F0502020204030204" pitchFamily="34" charset="0"/>
              </a:rPr>
              <a:t>lecanemab</a:t>
            </a:r>
            <a:r>
              <a:rPr lang="en-US" sz="1200" dirty="0">
                <a:solidFill>
                  <a:schemeClr val="accent5"/>
                </a:solidFill>
                <a:effectLst/>
                <a:latin typeface="Arial" panose="020B0604020202020204" pitchFamily="34" charset="0"/>
                <a:ea typeface="Calibri" panose="020F0502020204030204" pitchFamily="34" charset="0"/>
              </a:rPr>
              <a:t> treatment, on average, provides an additional 5 to 6 months of sustained function 	over an 18-month course of treatment. Whether treatment beyond 18 months yields more benefit is not yet known. </a:t>
            </a:r>
          </a:p>
          <a:p>
            <a:pPr marR="375285" lvl="0" algn="just" defTabSz="287338">
              <a:spcBef>
                <a:spcPts val="0"/>
              </a:spcBef>
              <a:spcAft>
                <a:spcPts val="0"/>
              </a:spcAft>
            </a:pPr>
            <a:r>
              <a:rPr lang="en-US" sz="1800" dirty="0">
                <a:solidFill>
                  <a:srgbClr val="000000"/>
                </a:solidFill>
                <a:latin typeface="Arial" panose="020B0604020202020204" pitchFamily="34" charset="0"/>
                <a:ea typeface="Calibri" panose="020F0502020204030204" pitchFamily="34" charset="0"/>
              </a:rPr>
              <a:t>6</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is given every two weeks through an arm vein at an infusion 	center. Each treatment takes about one hour. </a:t>
            </a:r>
          </a:p>
          <a:p>
            <a:pPr marR="375285" lvl="0" algn="just" defTabSz="287338">
              <a:spcBef>
                <a:spcPts val="0"/>
              </a:spcBef>
              <a:spcAft>
                <a:spcPts val="0"/>
              </a:spcAft>
            </a:pPr>
            <a:r>
              <a:rPr lang="en-US" sz="1800" dirty="0">
                <a:solidFill>
                  <a:srgbClr val="000000"/>
                </a:solidFill>
                <a:latin typeface="Arial" panose="020B0604020202020204" pitchFamily="34" charset="0"/>
                <a:ea typeface="Calibri" panose="020F0502020204030204" pitchFamily="34" charset="0"/>
              </a:rPr>
              <a:t>7. </a:t>
            </a:r>
            <a:r>
              <a:rPr lang="en-US" sz="1800" dirty="0">
                <a:solidFill>
                  <a:srgbClr val="000000"/>
                </a:solidFill>
                <a:effectLst/>
                <a:latin typeface="Arial" panose="020B0604020202020204" pitchFamily="34" charset="0"/>
                <a:ea typeface="Calibri" panose="020F0502020204030204" pitchFamily="34" charset="0"/>
              </a:rPr>
              <a:t>Treatment should be given for at least 18 months. Studies are underway to 	determine whether treatment beyond 18 months is necessary. </a:t>
            </a:r>
          </a:p>
          <a:p>
            <a:pPr marR="375285" lvl="0" algn="just" defTabSz="287338">
              <a:spcBef>
                <a:spcPts val="0"/>
              </a:spcBef>
              <a:spcAft>
                <a:spcPts val="0"/>
              </a:spcAft>
            </a:pPr>
            <a:r>
              <a:rPr lang="en-US" sz="1800" dirty="0">
                <a:solidFill>
                  <a:srgbClr val="000000"/>
                </a:solidFill>
                <a:latin typeface="Arial" panose="020B0604020202020204" pitchFamily="34" charset="0"/>
                <a:ea typeface="Calibri" panose="020F0502020204030204" pitchFamily="34" charset="0"/>
              </a:rPr>
              <a:t>8</a:t>
            </a:r>
            <a:r>
              <a:rPr lang="en-US" sz="1800" dirty="0">
                <a:solidFill>
                  <a:srgbClr val="000000"/>
                </a:solidFill>
                <a:effectLst/>
                <a:latin typeface="Arial" panose="020B0604020202020204" pitchFamily="34" charset="0"/>
                <a:ea typeface="Calibri" panose="020F0502020204030204" pitchFamily="34" charset="0"/>
              </a:rPr>
              <a:t>. </a:t>
            </a: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seems to be more effective when it is given to people with 	earlier stages of AD; mild cognitive impairment or at most, mild dementia. </a:t>
            </a:r>
          </a:p>
          <a:p>
            <a:endParaRPr lang="en-US" dirty="0"/>
          </a:p>
        </p:txBody>
      </p:sp>
    </p:spTree>
    <p:extLst>
      <p:ext uri="{BB962C8B-B14F-4D97-AF65-F5344CB8AC3E}">
        <p14:creationId xmlns:p14="http://schemas.microsoft.com/office/powerpoint/2010/main" val="310836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9F8D-9A17-9308-894A-9767CE851C69}"/>
              </a:ext>
            </a:extLst>
          </p:cNvPr>
          <p:cNvSpPr>
            <a:spLocks noGrp="1"/>
          </p:cNvSpPr>
          <p:nvPr>
            <p:ph type="title"/>
          </p:nvPr>
        </p:nvSpPr>
        <p:spPr/>
        <p:txBody>
          <a:bodyPr/>
          <a:lstStyle/>
          <a:p>
            <a:r>
              <a:rPr lang="en-US" dirty="0"/>
              <a:t>Talking Points for Education and Consent III</a:t>
            </a:r>
          </a:p>
        </p:txBody>
      </p:sp>
      <p:sp>
        <p:nvSpPr>
          <p:cNvPr id="3" name="Date Placeholder 2">
            <a:extLst>
              <a:ext uri="{FF2B5EF4-FFF2-40B4-BE49-F238E27FC236}">
                <a16:creationId xmlns:a16="http://schemas.microsoft.com/office/drawing/2014/main" id="{239FA23B-3650-8C90-28E8-7905DADD42FC}"/>
              </a:ext>
            </a:extLst>
          </p:cNvPr>
          <p:cNvSpPr>
            <a:spLocks noGrp="1"/>
          </p:cNvSpPr>
          <p:nvPr>
            <p:ph type="dt" sz="half" idx="10"/>
          </p:nvPr>
        </p:nvSpPr>
        <p:spPr/>
        <p:txBody>
          <a:bodyPr/>
          <a:lstStyle/>
          <a:p>
            <a:fld id="{C7106D4E-1A2D-4A9B-82CE-0526C1206E84}" type="datetime1">
              <a:rPr lang="en-US" smtClean="0"/>
              <a:t>5/21/2024</a:t>
            </a:fld>
            <a:endParaRPr lang="en-US"/>
          </a:p>
        </p:txBody>
      </p:sp>
      <p:sp>
        <p:nvSpPr>
          <p:cNvPr id="4" name="Footer Placeholder 3">
            <a:extLst>
              <a:ext uri="{FF2B5EF4-FFF2-40B4-BE49-F238E27FC236}">
                <a16:creationId xmlns:a16="http://schemas.microsoft.com/office/drawing/2014/main" id="{9EB1384D-C480-7025-07FF-6FB7C30E9D70}"/>
              </a:ext>
            </a:extLst>
          </p:cNvPr>
          <p:cNvSpPr>
            <a:spLocks noGrp="1"/>
          </p:cNvSpPr>
          <p:nvPr>
            <p:ph type="ftr" sz="quarter" idx="11"/>
          </p:nvPr>
        </p:nvSpPr>
        <p:spPr/>
        <p:txBody>
          <a:bodyPr/>
          <a:lstStyle/>
          <a:p>
            <a:pPr indent="-2743200"/>
            <a:r>
              <a:rPr lang="en-US"/>
              <a:t>Annual Maine Geriatrics Meeting</a:t>
            </a:r>
          </a:p>
        </p:txBody>
      </p:sp>
      <p:sp>
        <p:nvSpPr>
          <p:cNvPr id="6" name="Content Placeholder 5">
            <a:extLst>
              <a:ext uri="{FF2B5EF4-FFF2-40B4-BE49-F238E27FC236}">
                <a16:creationId xmlns:a16="http://schemas.microsoft.com/office/drawing/2014/main" id="{AA507A39-8611-68FA-D990-AC36BACB6A9A}"/>
              </a:ext>
            </a:extLst>
          </p:cNvPr>
          <p:cNvSpPr>
            <a:spLocks noGrp="1"/>
          </p:cNvSpPr>
          <p:nvPr>
            <p:ph sz="quarter" idx="14"/>
          </p:nvPr>
        </p:nvSpPr>
        <p:spPr>
          <a:xfrm>
            <a:off x="366713" y="1938255"/>
            <a:ext cx="8412161" cy="3886200"/>
          </a:xfrm>
        </p:spPr>
        <p:txBody>
          <a:bodyPr/>
          <a:lstStyle/>
          <a:p>
            <a:pPr marR="375285" lvl="0" algn="just" defTabSz="228600">
              <a:spcBef>
                <a:spcPts val="0"/>
              </a:spcBef>
              <a:spcAft>
                <a:spcPts val="0"/>
              </a:spcAft>
              <a:tabLst>
                <a:tab pos="287338" algn="l"/>
              </a:tabLst>
            </a:pPr>
            <a:r>
              <a:rPr lang="en-US" sz="1800" dirty="0">
                <a:solidFill>
                  <a:srgbClr val="000000"/>
                </a:solidFill>
                <a:effectLst/>
                <a:latin typeface="Arial" panose="020B0604020202020204" pitchFamily="34" charset="0"/>
                <a:ea typeface="Calibri" panose="020F0502020204030204" pitchFamily="34" charset="0"/>
              </a:rPr>
              <a:t>9. To be legible for </a:t>
            </a:r>
            <a:r>
              <a:rPr lang="en-US" sz="1800" dirty="0" err="1">
                <a:solidFill>
                  <a:srgbClr val="000000"/>
                </a:solidFill>
                <a:effectLst/>
                <a:latin typeface="Arial" panose="020B0604020202020204" pitchFamily="34" charset="0"/>
                <a:ea typeface="Calibri" panose="020F0502020204030204" pitchFamily="34" charset="0"/>
              </a:rPr>
              <a:t>lecanemab</a:t>
            </a:r>
            <a:r>
              <a:rPr lang="en-US" sz="1800" dirty="0">
                <a:solidFill>
                  <a:srgbClr val="000000"/>
                </a:solidFill>
                <a:effectLst/>
                <a:latin typeface="Arial" panose="020B0604020202020204" pitchFamily="34" charset="0"/>
                <a:ea typeface="Calibri" panose="020F0502020204030204" pitchFamily="34" charset="0"/>
              </a:rPr>
              <a:t>, a person’s AD needs to be confirmed by special 	testing that may involve a spinal tap (“lumbar puncture” or LP) to confirm 	levels of beta-amyloid in cerebrospinal fluid (CSF) that are consistent with 	AD as a primary cause of cognitive symptoms. </a:t>
            </a:r>
          </a:p>
          <a:p>
            <a:pPr marR="375285" lvl="1" algn="just" defTabSz="287338">
              <a:spcAft>
                <a:spcPts val="0"/>
              </a:spcAft>
            </a:pPr>
            <a:r>
              <a:rPr lang="en-US" sz="1200" dirty="0">
                <a:solidFill>
                  <a:schemeClr val="accent5"/>
                </a:solidFill>
                <a:latin typeface="Arial" panose="020B0604020202020204" pitchFamily="34" charset="0"/>
                <a:ea typeface="Calibri" panose="020F0502020204030204" pitchFamily="34" charset="0"/>
              </a:rPr>
              <a:t>	The test will also determine levels of tau for stage of disease and best response to treatment</a:t>
            </a:r>
            <a:endParaRPr lang="en-US" sz="1200" dirty="0">
              <a:solidFill>
                <a:schemeClr val="accent5"/>
              </a:solidFill>
              <a:effectLst/>
              <a:latin typeface="Arial" panose="020B0604020202020204" pitchFamily="34" charset="0"/>
              <a:ea typeface="Calibri" panose="020F0502020204030204" pitchFamily="34" charset="0"/>
            </a:endParaRPr>
          </a:p>
          <a:p>
            <a:pPr marR="375285" lvl="0" algn="just" defTabSz="200025">
              <a:spcBef>
                <a:spcPts val="0"/>
              </a:spcBef>
              <a:spcAft>
                <a:spcPts val="0"/>
              </a:spcAft>
              <a:tabLst>
                <a:tab pos="347663" algn="l"/>
              </a:tabLst>
            </a:pPr>
            <a:r>
              <a:rPr lang="en-US" sz="1800" dirty="0">
                <a:solidFill>
                  <a:srgbClr val="000000"/>
                </a:solidFill>
                <a:effectLst/>
                <a:latin typeface="Arial" panose="020B0604020202020204" pitchFamily="34" charset="0"/>
                <a:ea typeface="Calibri" panose="020F0502020204030204" pitchFamily="34" charset="0"/>
              </a:rPr>
              <a:t>11.	In some cases, a blood test to confirm amyloid and tau levels may be an 	acceptable substitute for the CSF analysis, but Medicare may not pay for 	this test. </a:t>
            </a:r>
          </a:p>
          <a:p>
            <a:pPr marR="375285" lvl="0" algn="just" defTabSz="13335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12.	A previous amyloid PET scan (special brain imaging to confirm amyloid 				    plaque deposits in the brain) may be acceptable in lieu of LP or plasma test</a:t>
            </a:r>
          </a:p>
          <a:p>
            <a:endParaRPr lang="en-US" dirty="0"/>
          </a:p>
        </p:txBody>
      </p:sp>
    </p:spTree>
    <p:extLst>
      <p:ext uri="{BB962C8B-B14F-4D97-AF65-F5344CB8AC3E}">
        <p14:creationId xmlns:p14="http://schemas.microsoft.com/office/powerpoint/2010/main" val="4286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F36A-136B-249D-CE69-E8F9B714CD8F}"/>
              </a:ext>
            </a:extLst>
          </p:cNvPr>
          <p:cNvSpPr>
            <a:spLocks noGrp="1"/>
          </p:cNvSpPr>
          <p:nvPr>
            <p:ph type="title"/>
          </p:nvPr>
        </p:nvSpPr>
        <p:spPr/>
        <p:txBody>
          <a:bodyPr/>
          <a:lstStyle/>
          <a:p>
            <a:r>
              <a:rPr lang="en-US" dirty="0"/>
              <a:t>Talking Points for Education and Consent IV</a:t>
            </a:r>
          </a:p>
        </p:txBody>
      </p:sp>
      <p:sp>
        <p:nvSpPr>
          <p:cNvPr id="3" name="Date Placeholder 2">
            <a:extLst>
              <a:ext uri="{FF2B5EF4-FFF2-40B4-BE49-F238E27FC236}">
                <a16:creationId xmlns:a16="http://schemas.microsoft.com/office/drawing/2014/main" id="{192335EF-0681-906C-9A55-92ACF48EED16}"/>
              </a:ext>
            </a:extLst>
          </p:cNvPr>
          <p:cNvSpPr>
            <a:spLocks noGrp="1"/>
          </p:cNvSpPr>
          <p:nvPr>
            <p:ph type="dt" sz="half" idx="10"/>
          </p:nvPr>
        </p:nvSpPr>
        <p:spPr/>
        <p:txBody>
          <a:bodyPr/>
          <a:lstStyle/>
          <a:p>
            <a:fld id="{F6586EB8-DAC2-4D33-946D-ADCAA54D534D}" type="datetime1">
              <a:rPr lang="en-US" smtClean="0"/>
              <a:t>5/21/2024</a:t>
            </a:fld>
            <a:endParaRPr lang="en-US"/>
          </a:p>
        </p:txBody>
      </p:sp>
      <p:sp>
        <p:nvSpPr>
          <p:cNvPr id="4" name="Footer Placeholder 3">
            <a:extLst>
              <a:ext uri="{FF2B5EF4-FFF2-40B4-BE49-F238E27FC236}">
                <a16:creationId xmlns:a16="http://schemas.microsoft.com/office/drawing/2014/main" id="{8471DAE2-2865-5A5F-14CD-F857E5712CC5}"/>
              </a:ext>
            </a:extLst>
          </p:cNvPr>
          <p:cNvSpPr>
            <a:spLocks noGrp="1"/>
          </p:cNvSpPr>
          <p:nvPr>
            <p:ph type="ftr" sz="quarter" idx="11"/>
          </p:nvPr>
        </p:nvSpPr>
        <p:spPr/>
        <p:txBody>
          <a:bodyPr/>
          <a:lstStyle/>
          <a:p>
            <a:pPr indent="-2743200"/>
            <a:r>
              <a:rPr lang="en-US"/>
              <a:t>Annual Maine Geriatrics Meeting</a:t>
            </a:r>
          </a:p>
        </p:txBody>
      </p:sp>
      <p:sp>
        <p:nvSpPr>
          <p:cNvPr id="6" name="Content Placeholder 5">
            <a:extLst>
              <a:ext uri="{FF2B5EF4-FFF2-40B4-BE49-F238E27FC236}">
                <a16:creationId xmlns:a16="http://schemas.microsoft.com/office/drawing/2014/main" id="{CA6F5275-D3EF-94AF-AA27-004A28F97ABF}"/>
              </a:ext>
            </a:extLst>
          </p:cNvPr>
          <p:cNvSpPr>
            <a:spLocks noGrp="1"/>
          </p:cNvSpPr>
          <p:nvPr>
            <p:ph sz="quarter" idx="14"/>
          </p:nvPr>
        </p:nvSpPr>
        <p:spPr>
          <a:xfrm>
            <a:off x="488156" y="1875366"/>
            <a:ext cx="8167687" cy="3886200"/>
          </a:xfrm>
        </p:spPr>
        <p:txBody>
          <a:bodyPr/>
          <a:lstStyle/>
          <a:p>
            <a:pPr defTabSz="398463"/>
            <a:r>
              <a:rPr lang="en-US" sz="1800" dirty="0">
                <a:solidFill>
                  <a:srgbClr val="000000"/>
                </a:solidFill>
                <a:effectLst/>
                <a:latin typeface="Arial" panose="020B0604020202020204" pitchFamily="34" charset="0"/>
                <a:ea typeface="Calibri" panose="020F0502020204030204" pitchFamily="34" charset="0"/>
              </a:rPr>
              <a:t>13.</a:t>
            </a:r>
            <a:r>
              <a:rPr lang="en-US" sz="2400" dirty="0">
                <a:solidFill>
                  <a:srgbClr val="000000"/>
                </a:solidFill>
                <a:effectLst/>
                <a:latin typeface="Arial" panose="020B0604020202020204" pitchFamily="34" charset="0"/>
                <a:ea typeface="Calibri" panose="020F0502020204030204" pitchFamily="34" charset="0"/>
              </a:rPr>
              <a:t>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Before treatment, a blood test will be done to determine your genotype.</a:t>
            </a:r>
          </a:p>
          <a:p>
            <a:pPr defTabSz="398463"/>
            <a:r>
              <a:rPr lang="en-US" sz="1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accent5"/>
                </a:solidFill>
                <a:latin typeface="Arial" panose="020B0604020202020204" pitchFamily="34" charset="0"/>
                <a:ea typeface="Calibri" panose="020F0502020204030204" pitchFamily="34" charset="0"/>
                <a:cs typeface="Arial" panose="020B0604020202020204" pitchFamily="34" charset="0"/>
              </a:rPr>
              <a:t>APOƐ4 homozygous status will likely exclude you. </a:t>
            </a:r>
            <a:r>
              <a:rPr lang="en-US" sz="14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a:t>
            </a:r>
          </a:p>
          <a:p>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14. A recent brain MRI is also necessary to determine eligibility for </a:t>
            </a:r>
            <a:r>
              <a:rPr lang="en-US" sz="1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lecanemab</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lvl="1" defTabSz="398463"/>
            <a:r>
              <a:rPr lang="en-US" sz="1200" dirty="0">
                <a:solidFill>
                  <a:schemeClr val="accent5"/>
                </a:solidFill>
                <a:latin typeface="Arial" panose="020B0604020202020204" pitchFamily="34" charset="0"/>
                <a:ea typeface="Calibri" panose="020F0502020204030204" pitchFamily="34" charset="0"/>
                <a:cs typeface="Arial" panose="020B0604020202020204" pitchFamily="34" charset="0"/>
              </a:rPr>
              <a:t>	Evidence of cerebral amyloid angiopathy, previous hemorrhage, multiple lacunar strokes will make treatment 	unacceptably high risk.</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15. Treatment with </a:t>
            </a:r>
            <a:r>
              <a:rPr lang="en-US" sz="18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lecanemab</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carries substantial risk. </a:t>
            </a:r>
          </a:p>
          <a:p>
            <a:pPr lvl="1" defTabSz="398463"/>
            <a:r>
              <a:rPr lang="en-US" sz="14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	The risk of brain swelling (edema) or brain bleeds (micro-hemorrhages) is in the range of 10-	40% depending on your genes and other factors. </a:t>
            </a:r>
          </a:p>
          <a:p>
            <a:pPr lvl="1" defTabSz="398463"/>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16.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Brain MRIs will be done every few months to look for these complications, 	known as “ARIAs”. These complications can occur without symptoms. </a:t>
            </a:r>
          </a:p>
          <a:p>
            <a:pPr marL="228600" lvl="3" indent="0" defTabSz="398463">
              <a:buNone/>
            </a:pP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16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Routine brain imaging is necessary to detect ARIA.</a:t>
            </a:r>
            <a:endParaRPr lang="en-US"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00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53EE0B-ACD8-C6C9-C79B-2783E1C2480F}"/>
              </a:ext>
            </a:extLst>
          </p:cNvPr>
          <p:cNvSpPr>
            <a:spLocks noGrp="1"/>
          </p:cNvSpPr>
          <p:nvPr>
            <p:ph type="title"/>
          </p:nvPr>
        </p:nvSpPr>
        <p:spPr/>
        <p:txBody>
          <a:bodyPr/>
          <a:lstStyle/>
          <a:p>
            <a:r>
              <a:rPr lang="en-US" dirty="0"/>
              <a:t>ARIA</a:t>
            </a:r>
          </a:p>
        </p:txBody>
      </p:sp>
      <p:sp>
        <p:nvSpPr>
          <p:cNvPr id="3" name="Date Placeholder 2">
            <a:extLst>
              <a:ext uri="{FF2B5EF4-FFF2-40B4-BE49-F238E27FC236}">
                <a16:creationId xmlns:a16="http://schemas.microsoft.com/office/drawing/2014/main" id="{48CC2803-D21E-B421-7B8A-2A366C343652}"/>
              </a:ext>
            </a:extLst>
          </p:cNvPr>
          <p:cNvSpPr>
            <a:spLocks noGrp="1"/>
          </p:cNvSpPr>
          <p:nvPr>
            <p:ph type="dt" sz="half" idx="10"/>
          </p:nvPr>
        </p:nvSpPr>
        <p:spPr/>
        <p:txBody>
          <a:bodyPr/>
          <a:lstStyle/>
          <a:p>
            <a:fld id="{ED28E4D3-BD60-4C05-8B4C-51227D64303A}" type="datetime1">
              <a:rPr lang="en-US" smtClean="0"/>
              <a:t>5/21/2024</a:t>
            </a:fld>
            <a:endParaRPr lang="en-US"/>
          </a:p>
        </p:txBody>
      </p:sp>
      <p:sp>
        <p:nvSpPr>
          <p:cNvPr id="4" name="Footer Placeholder 3">
            <a:extLst>
              <a:ext uri="{FF2B5EF4-FFF2-40B4-BE49-F238E27FC236}">
                <a16:creationId xmlns:a16="http://schemas.microsoft.com/office/drawing/2014/main" id="{60268761-822F-B5A4-0F0B-5210CADF03FC}"/>
              </a:ext>
            </a:extLst>
          </p:cNvPr>
          <p:cNvSpPr>
            <a:spLocks noGrp="1"/>
          </p:cNvSpPr>
          <p:nvPr>
            <p:ph type="ftr" sz="quarter" idx="11"/>
          </p:nvPr>
        </p:nvSpPr>
        <p:spPr/>
        <p:txBody>
          <a:bodyPr/>
          <a:lstStyle/>
          <a:p>
            <a:pPr indent="-2743200"/>
            <a:r>
              <a:rPr lang="en-US"/>
              <a:t>Annual Maine Geriatrics Meeting</a:t>
            </a:r>
          </a:p>
        </p:txBody>
      </p:sp>
      <p:pic>
        <p:nvPicPr>
          <p:cNvPr id="9" name="Picture 8">
            <a:extLst>
              <a:ext uri="{FF2B5EF4-FFF2-40B4-BE49-F238E27FC236}">
                <a16:creationId xmlns:a16="http://schemas.microsoft.com/office/drawing/2014/main" id="{BE5C0598-EF91-BC93-B0F4-1B28848C6E76}"/>
              </a:ext>
            </a:extLst>
          </p:cNvPr>
          <p:cNvPicPr>
            <a:picLocks noChangeAspect="1"/>
          </p:cNvPicPr>
          <p:nvPr/>
        </p:nvPicPr>
        <p:blipFill>
          <a:blip r:embed="rId2"/>
          <a:stretch>
            <a:fillRect/>
          </a:stretch>
        </p:blipFill>
        <p:spPr>
          <a:xfrm>
            <a:off x="747477" y="1450653"/>
            <a:ext cx="7417200" cy="5212080"/>
          </a:xfrm>
          <a:prstGeom prst="rect">
            <a:avLst/>
          </a:prstGeom>
        </p:spPr>
      </p:pic>
    </p:spTree>
    <p:extLst>
      <p:ext uri="{BB962C8B-B14F-4D97-AF65-F5344CB8AC3E}">
        <p14:creationId xmlns:p14="http://schemas.microsoft.com/office/powerpoint/2010/main" val="402764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3CD4-A784-1FBB-021A-AEE1422411C0}"/>
              </a:ext>
            </a:extLst>
          </p:cNvPr>
          <p:cNvSpPr>
            <a:spLocks noGrp="1"/>
          </p:cNvSpPr>
          <p:nvPr>
            <p:ph type="title"/>
          </p:nvPr>
        </p:nvSpPr>
        <p:spPr/>
        <p:txBody>
          <a:bodyPr/>
          <a:lstStyle/>
          <a:p>
            <a:r>
              <a:rPr lang="en-US" dirty="0"/>
              <a:t>Talking Points for Education and Consent V</a:t>
            </a:r>
          </a:p>
        </p:txBody>
      </p:sp>
      <p:sp>
        <p:nvSpPr>
          <p:cNvPr id="3" name="Date Placeholder 2">
            <a:extLst>
              <a:ext uri="{FF2B5EF4-FFF2-40B4-BE49-F238E27FC236}">
                <a16:creationId xmlns:a16="http://schemas.microsoft.com/office/drawing/2014/main" id="{D4F36837-FA70-E86B-75CC-BB76B2F471B5}"/>
              </a:ext>
            </a:extLst>
          </p:cNvPr>
          <p:cNvSpPr>
            <a:spLocks noGrp="1"/>
          </p:cNvSpPr>
          <p:nvPr>
            <p:ph type="dt" sz="half" idx="10"/>
          </p:nvPr>
        </p:nvSpPr>
        <p:spPr/>
        <p:txBody>
          <a:bodyPr/>
          <a:lstStyle/>
          <a:p>
            <a:fld id="{9EFC4819-5CFF-468D-9C52-19FEA311DA56}" type="datetime1">
              <a:rPr lang="en-US" smtClean="0"/>
              <a:t>5/21/2024</a:t>
            </a:fld>
            <a:endParaRPr lang="en-US"/>
          </a:p>
        </p:txBody>
      </p:sp>
      <p:sp>
        <p:nvSpPr>
          <p:cNvPr id="4" name="Footer Placeholder 3">
            <a:extLst>
              <a:ext uri="{FF2B5EF4-FFF2-40B4-BE49-F238E27FC236}">
                <a16:creationId xmlns:a16="http://schemas.microsoft.com/office/drawing/2014/main" id="{764B217B-EAE4-58D7-470C-AEC5ED025C53}"/>
              </a:ext>
            </a:extLst>
          </p:cNvPr>
          <p:cNvSpPr>
            <a:spLocks noGrp="1"/>
          </p:cNvSpPr>
          <p:nvPr>
            <p:ph type="ftr" sz="quarter" idx="11"/>
          </p:nvPr>
        </p:nvSpPr>
        <p:spPr/>
        <p:txBody>
          <a:bodyPr/>
          <a:lstStyle/>
          <a:p>
            <a:pPr indent="-2743200"/>
            <a:r>
              <a:rPr lang="en-US"/>
              <a:t>Annual Maine Geriatrics Meeting</a:t>
            </a:r>
          </a:p>
        </p:txBody>
      </p:sp>
      <p:sp>
        <p:nvSpPr>
          <p:cNvPr id="8" name="TextBox 7">
            <a:extLst>
              <a:ext uri="{FF2B5EF4-FFF2-40B4-BE49-F238E27FC236}">
                <a16:creationId xmlns:a16="http://schemas.microsoft.com/office/drawing/2014/main" id="{6F1EFD4D-3660-7D60-90D6-892BEDF3661E}"/>
              </a:ext>
            </a:extLst>
          </p:cNvPr>
          <p:cNvSpPr txBox="1"/>
          <p:nvPr/>
        </p:nvSpPr>
        <p:spPr>
          <a:xfrm>
            <a:off x="478820" y="1718733"/>
            <a:ext cx="8186359" cy="3785652"/>
          </a:xfrm>
          <a:prstGeom prst="rect">
            <a:avLst/>
          </a:prstGeom>
          <a:noFill/>
        </p:spPr>
        <p:txBody>
          <a:bodyPr wrap="square">
            <a:spAutoFit/>
          </a:bodyPr>
          <a:lstStyle/>
          <a:p>
            <a:pPr marR="375285" lvl="0" algn="just">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rPr>
              <a:t>14. </a:t>
            </a:r>
            <a:r>
              <a:rPr lang="en-US" sz="1600" dirty="0">
                <a:solidFill>
                  <a:srgbClr val="000000"/>
                </a:solidFill>
                <a:effectLst/>
                <a:latin typeface="Arial" panose="020B0604020202020204" pitchFamily="34" charset="0"/>
                <a:ea typeface="Calibri" panose="020F0502020204030204" pitchFamily="34" charset="0"/>
              </a:rPr>
              <a:t>Once ARIA are detected, treatment will be discontinued, at least temporarily. </a:t>
            </a:r>
            <a:endParaRPr lang="en-US" dirty="0">
              <a:solidFill>
                <a:srgbClr val="000000"/>
              </a:solidFill>
              <a:effectLst/>
              <a:latin typeface="Arial" panose="020B0604020202020204" pitchFamily="34" charset="0"/>
              <a:ea typeface="Calibri" panose="020F0502020204030204" pitchFamily="34" charset="0"/>
            </a:endParaRPr>
          </a:p>
          <a:p>
            <a:pPr marL="342900" marR="375285" lvl="0" indent="-342900" algn="just" defTabSz="114300">
              <a:spcBef>
                <a:spcPts val="0"/>
              </a:spcBef>
              <a:spcAft>
                <a:spcPts val="0"/>
              </a:spcAft>
              <a:buAutoNum type="arabicPeriod" startAt="15"/>
            </a:pPr>
            <a:r>
              <a:rPr lang="en-US" sz="1600" dirty="0">
                <a:solidFill>
                  <a:srgbClr val="000000"/>
                </a:solidFill>
                <a:effectLst/>
                <a:latin typeface="Arial" panose="020B0604020202020204" pitchFamily="34" charset="0"/>
                <a:ea typeface="Calibri" panose="020F0502020204030204" pitchFamily="34" charset="0"/>
              </a:rPr>
              <a:t>The most frequent symptoms of ARIAs are headache, confusion, dizziness, changes in vision, nausea, or difficulty walking. These symptoms are generally mild and temporary, resolving in days or a few weeks. Depending on the severity of symptoms, treatment can be cautiously restarted once symptoms and the edema on brain scans clears. </a:t>
            </a:r>
          </a:p>
          <a:p>
            <a:pPr marL="342900" marR="375285" lvl="0" indent="-342900" algn="just" defTabSz="287338">
              <a:spcBef>
                <a:spcPts val="0"/>
              </a:spcBef>
              <a:spcAft>
                <a:spcPts val="0"/>
              </a:spcAft>
              <a:buAutoNum type="arabicPeriod" startAt="15"/>
            </a:pPr>
            <a:r>
              <a:rPr lang="en-US" sz="1600" dirty="0">
                <a:solidFill>
                  <a:srgbClr val="000000"/>
                </a:solidFill>
                <a:effectLst/>
                <a:latin typeface="Arial" panose="020B0604020202020204" pitchFamily="34" charset="0"/>
                <a:ea typeface="Calibri" panose="020F0502020204030204" pitchFamily="34" charset="0"/>
              </a:rPr>
              <a:t>Treatment with </a:t>
            </a:r>
            <a:r>
              <a:rPr lang="en-US" sz="1600" dirty="0" err="1">
                <a:solidFill>
                  <a:srgbClr val="000000"/>
                </a:solidFill>
                <a:effectLst/>
                <a:latin typeface="Arial" panose="020B0604020202020204" pitchFamily="34" charset="0"/>
                <a:ea typeface="Calibri" panose="020F0502020204030204" pitchFamily="34" charset="0"/>
              </a:rPr>
              <a:t>lecanemab</a:t>
            </a:r>
            <a:r>
              <a:rPr lang="en-US" sz="1600" dirty="0">
                <a:solidFill>
                  <a:srgbClr val="000000"/>
                </a:solidFill>
                <a:effectLst/>
                <a:latin typeface="Arial" panose="020B0604020202020204" pitchFamily="34" charset="0"/>
                <a:ea typeface="Calibri" panose="020F0502020204030204" pitchFamily="34" charset="0"/>
              </a:rPr>
              <a:t> is expensive. The drug itself costs about $26,000 per year, 80% of 	which would be paid by Medicare. If you have a Medicare supplement plan, it may or may not pay.</a:t>
            </a:r>
          </a:p>
          <a:p>
            <a:pPr marL="342900" marR="375285" lvl="0" indent="-342900" algn="just" defTabSz="287338">
              <a:spcBef>
                <a:spcPts val="0"/>
              </a:spcBef>
              <a:spcAft>
                <a:spcPts val="0"/>
              </a:spcAft>
              <a:buAutoNum type="arabicPeriod" startAt="15"/>
            </a:pPr>
            <a:r>
              <a:rPr lang="en-US" sz="1600" dirty="0">
                <a:solidFill>
                  <a:srgbClr val="000000"/>
                </a:solidFill>
                <a:effectLst/>
                <a:latin typeface="Arial" panose="020B0604020202020204" pitchFamily="34" charset="0"/>
                <a:ea typeface="Calibri" panose="020F0502020204030204" pitchFamily="34" charset="0"/>
              </a:rPr>
              <a:t>If you choose to be treated with </a:t>
            </a:r>
            <a:r>
              <a:rPr lang="en-US" sz="1600" dirty="0" err="1">
                <a:solidFill>
                  <a:srgbClr val="000000"/>
                </a:solidFill>
                <a:effectLst/>
                <a:latin typeface="Arial" panose="020B0604020202020204" pitchFamily="34" charset="0"/>
                <a:ea typeface="Calibri" panose="020F0502020204030204" pitchFamily="34" charset="0"/>
              </a:rPr>
              <a:t>lecanemab</a:t>
            </a:r>
            <a:r>
              <a:rPr lang="en-US" sz="1600" dirty="0">
                <a:solidFill>
                  <a:srgbClr val="000000"/>
                </a:solidFill>
                <a:effectLst/>
                <a:latin typeface="Arial" panose="020B0604020202020204" pitchFamily="34" charset="0"/>
                <a:ea typeface="Calibri" panose="020F0502020204030204" pitchFamily="34" charset="0"/>
              </a:rPr>
              <a:t>, you will also have to consent to have some of your health information shared with either Medicare or a Medicare-approved registry, such as </a:t>
            </a:r>
            <a:r>
              <a:rPr lang="en-US" sz="1600" dirty="0" err="1">
                <a:solidFill>
                  <a:srgbClr val="000000"/>
                </a:solidFill>
                <a:effectLst/>
                <a:latin typeface="Arial" panose="020B0604020202020204" pitchFamily="34" charset="0"/>
                <a:ea typeface="Calibri" panose="020F0502020204030204" pitchFamily="34" charset="0"/>
              </a:rPr>
              <a:t>Alz</a:t>
            </a:r>
            <a:r>
              <a:rPr lang="en-US" sz="1600" dirty="0">
                <a:solidFill>
                  <a:srgbClr val="000000"/>
                </a:solidFill>
                <a:effectLst/>
                <a:latin typeface="Arial" panose="020B0604020202020204" pitchFamily="34" charset="0"/>
                <a:ea typeface="Calibri" panose="020F0502020204030204" pitchFamily="34" charset="0"/>
              </a:rPr>
              <a:t>-NET. This is because the Center for Medicare and Medicaid (CMS) has approved payment for this type of treatment only with “coverage with evidence development” (CED) to continue to collect data on safety and efficacy of innovations in treatment</a:t>
            </a:r>
            <a:endParaRPr lang="en-US" dirty="0">
              <a:solidFill>
                <a:srgbClr val="000000"/>
              </a:solidFill>
              <a:effectLst/>
              <a:latin typeface="Arial" panose="020B0604020202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1768AF16-AB29-7913-29B0-DFFA6ACB9A33}"/>
              </a:ext>
            </a:extLst>
          </p:cNvPr>
          <p:cNvSpPr txBox="1"/>
          <p:nvPr/>
        </p:nvSpPr>
        <p:spPr>
          <a:xfrm>
            <a:off x="736600" y="5520267"/>
            <a:ext cx="7194149" cy="646331"/>
          </a:xfrm>
          <a:prstGeom prst="rect">
            <a:avLst/>
          </a:prstGeom>
          <a:noFill/>
        </p:spPr>
        <p:txBody>
          <a:bodyPr wrap="none" rtlCol="0">
            <a:spAutoFit/>
          </a:bodyPr>
          <a:lstStyle/>
          <a:p>
            <a:r>
              <a:rPr lang="en-US" dirty="0"/>
              <a:t>Email me (</a:t>
            </a:r>
            <a:r>
              <a:rPr lang="en-US" dirty="0">
                <a:hlinkClick r:id="rId2"/>
              </a:rPr>
              <a:t>csinger@northernlight.org</a:t>
            </a:r>
            <a:r>
              <a:rPr lang="en-US" dirty="0"/>
              <a:t>) for pdf copies of this information.</a:t>
            </a:r>
          </a:p>
          <a:p>
            <a:r>
              <a:rPr lang="en-US" dirty="0"/>
              <a:t>EisaiPatientSupport.com/</a:t>
            </a:r>
            <a:r>
              <a:rPr lang="en-US" dirty="0" err="1"/>
              <a:t>Leqembi</a:t>
            </a:r>
            <a:r>
              <a:rPr lang="en-US" dirty="0"/>
              <a:t> is a good source as well (albeit branded).</a:t>
            </a:r>
          </a:p>
        </p:txBody>
      </p:sp>
    </p:spTree>
    <p:extLst>
      <p:ext uri="{BB962C8B-B14F-4D97-AF65-F5344CB8AC3E}">
        <p14:creationId xmlns:p14="http://schemas.microsoft.com/office/powerpoint/2010/main" val="231407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767F-169A-E423-5F95-9E0A6F200609}"/>
              </a:ext>
            </a:extLst>
          </p:cNvPr>
          <p:cNvSpPr>
            <a:spLocks noGrp="1"/>
          </p:cNvSpPr>
          <p:nvPr>
            <p:ph type="title"/>
          </p:nvPr>
        </p:nvSpPr>
        <p:spPr/>
        <p:txBody>
          <a:bodyPr/>
          <a:lstStyle/>
          <a:p>
            <a:r>
              <a:rPr lang="en-US" dirty="0"/>
              <a:t>Inclusion-Exclusion Criteria for </a:t>
            </a:r>
            <a:r>
              <a:rPr lang="en-US" dirty="0" err="1"/>
              <a:t>Lecanemab</a:t>
            </a:r>
            <a:endParaRPr lang="en-US" dirty="0"/>
          </a:p>
        </p:txBody>
      </p:sp>
      <p:sp>
        <p:nvSpPr>
          <p:cNvPr id="3" name="Date Placeholder 2">
            <a:extLst>
              <a:ext uri="{FF2B5EF4-FFF2-40B4-BE49-F238E27FC236}">
                <a16:creationId xmlns:a16="http://schemas.microsoft.com/office/drawing/2014/main" id="{BB83DD4A-5734-5E26-508A-5B17F70D304C}"/>
              </a:ext>
            </a:extLst>
          </p:cNvPr>
          <p:cNvSpPr>
            <a:spLocks noGrp="1"/>
          </p:cNvSpPr>
          <p:nvPr>
            <p:ph type="dt" sz="half" idx="10"/>
          </p:nvPr>
        </p:nvSpPr>
        <p:spPr/>
        <p:txBody>
          <a:bodyPr/>
          <a:lstStyle/>
          <a:p>
            <a:fld id="{BE6C2007-98D3-4F04-B2C2-9AF18742F617}" type="datetime1">
              <a:rPr lang="en-US" smtClean="0"/>
              <a:t>5/21/2024</a:t>
            </a:fld>
            <a:endParaRPr lang="en-US"/>
          </a:p>
        </p:txBody>
      </p:sp>
      <p:sp>
        <p:nvSpPr>
          <p:cNvPr id="4" name="Footer Placeholder 3">
            <a:extLst>
              <a:ext uri="{FF2B5EF4-FFF2-40B4-BE49-F238E27FC236}">
                <a16:creationId xmlns:a16="http://schemas.microsoft.com/office/drawing/2014/main" id="{14FAA8EF-EF5E-8DAA-04F2-762877D6244A}"/>
              </a:ext>
            </a:extLst>
          </p:cNvPr>
          <p:cNvSpPr>
            <a:spLocks noGrp="1"/>
          </p:cNvSpPr>
          <p:nvPr>
            <p:ph type="ftr" sz="quarter" idx="11"/>
          </p:nvPr>
        </p:nvSpPr>
        <p:spPr/>
        <p:txBody>
          <a:bodyPr/>
          <a:lstStyle/>
          <a:p>
            <a:pPr indent="-2743200"/>
            <a:r>
              <a:rPr lang="en-US"/>
              <a:t>Annual Maine Geriatrics Meeting</a:t>
            </a:r>
          </a:p>
        </p:txBody>
      </p:sp>
      <p:sp>
        <p:nvSpPr>
          <p:cNvPr id="6" name="Content Placeholder 5">
            <a:extLst>
              <a:ext uri="{FF2B5EF4-FFF2-40B4-BE49-F238E27FC236}">
                <a16:creationId xmlns:a16="http://schemas.microsoft.com/office/drawing/2014/main" id="{53DE9E84-C893-70EE-FCD1-EC5DED5A8D3D}"/>
              </a:ext>
            </a:extLst>
          </p:cNvPr>
          <p:cNvSpPr>
            <a:spLocks noGrp="1"/>
          </p:cNvSpPr>
          <p:nvPr>
            <p:ph sz="quarter" idx="14"/>
          </p:nvPr>
        </p:nvSpPr>
        <p:spPr>
          <a:xfrm>
            <a:off x="747713" y="1815041"/>
            <a:ext cx="6492240" cy="3886200"/>
          </a:xfrm>
        </p:spPr>
        <p:txBody>
          <a:bodyPr/>
          <a:lstStyle/>
          <a:p>
            <a:r>
              <a:rPr lang="en-US" dirty="0"/>
              <a:t>Inclusion:</a:t>
            </a:r>
          </a:p>
          <a:p>
            <a:r>
              <a:rPr lang="en-US" dirty="0"/>
              <a:t>	Biomarker-confirmed AD as primary cause</a:t>
            </a:r>
          </a:p>
          <a:p>
            <a:r>
              <a:rPr lang="en-US" dirty="0"/>
              <a:t>	MCI or mild-dementia stage (CDR=0.5 or 1)</a:t>
            </a:r>
          </a:p>
          <a:p>
            <a:r>
              <a:rPr lang="en-US" dirty="0"/>
              <a:t>	Genotype Ɛ3/4, 3/3, 2/4, 2/3, 2/2</a:t>
            </a:r>
          </a:p>
          <a:p>
            <a:r>
              <a:rPr lang="en-US" dirty="0"/>
              <a:t>Exclusion:</a:t>
            </a:r>
          </a:p>
          <a:p>
            <a:r>
              <a:rPr lang="en-US" dirty="0"/>
              <a:t>	Genotype Ɛ4/4</a:t>
            </a:r>
          </a:p>
          <a:p>
            <a:r>
              <a:rPr lang="en-US" dirty="0"/>
              <a:t>	Anticoagulation (anti-platelet OK)</a:t>
            </a:r>
          </a:p>
          <a:p>
            <a:r>
              <a:rPr lang="en-US" dirty="0"/>
              <a:t>	CDR&gt;1	</a:t>
            </a:r>
          </a:p>
        </p:txBody>
      </p:sp>
    </p:spTree>
    <p:extLst>
      <p:ext uri="{BB962C8B-B14F-4D97-AF65-F5344CB8AC3E}">
        <p14:creationId xmlns:p14="http://schemas.microsoft.com/office/powerpoint/2010/main" val="365682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A69A-B858-858F-37B9-884A9BA60D2A}"/>
              </a:ext>
            </a:extLst>
          </p:cNvPr>
          <p:cNvSpPr>
            <a:spLocks noGrp="1"/>
          </p:cNvSpPr>
          <p:nvPr>
            <p:ph type="title"/>
          </p:nvPr>
        </p:nvSpPr>
        <p:spPr>
          <a:xfrm>
            <a:off x="365919" y="192570"/>
            <a:ext cx="8412162" cy="1280160"/>
          </a:xfrm>
        </p:spPr>
        <p:txBody>
          <a:bodyPr/>
          <a:lstStyle/>
          <a:p>
            <a:r>
              <a:rPr lang="en-US" dirty="0"/>
              <a:t>Starting a Program</a:t>
            </a:r>
            <a:br>
              <a:rPr lang="en-US" dirty="0"/>
            </a:br>
            <a:r>
              <a:rPr lang="en-US" sz="1600" dirty="0" err="1"/>
              <a:t>Antiamyloid</a:t>
            </a:r>
            <a:r>
              <a:rPr lang="en-US" sz="1600" dirty="0"/>
              <a:t> monoclonal antibody therapy for AD; Ramanan VK et al. Neurology 2023: 101:842-852</a:t>
            </a:r>
            <a:br>
              <a:rPr lang="en-US" dirty="0"/>
            </a:br>
            <a:endParaRPr lang="en-US" dirty="0"/>
          </a:p>
        </p:txBody>
      </p:sp>
      <p:sp>
        <p:nvSpPr>
          <p:cNvPr id="3" name="Date Placeholder 2">
            <a:extLst>
              <a:ext uri="{FF2B5EF4-FFF2-40B4-BE49-F238E27FC236}">
                <a16:creationId xmlns:a16="http://schemas.microsoft.com/office/drawing/2014/main" id="{912F54FF-CD76-D3AC-293E-5699738B4999}"/>
              </a:ext>
            </a:extLst>
          </p:cNvPr>
          <p:cNvSpPr>
            <a:spLocks noGrp="1"/>
          </p:cNvSpPr>
          <p:nvPr>
            <p:ph type="dt" sz="half" idx="10"/>
          </p:nvPr>
        </p:nvSpPr>
        <p:spPr/>
        <p:txBody>
          <a:bodyPr/>
          <a:lstStyle/>
          <a:p>
            <a:fld id="{B3D814BE-C451-425B-9CA0-D8DEB8A409E8}" type="datetime1">
              <a:rPr lang="en-US" smtClean="0"/>
              <a:t>5/21/2024</a:t>
            </a:fld>
            <a:endParaRPr lang="en-US"/>
          </a:p>
        </p:txBody>
      </p:sp>
      <p:sp>
        <p:nvSpPr>
          <p:cNvPr id="4" name="Footer Placeholder 3">
            <a:extLst>
              <a:ext uri="{FF2B5EF4-FFF2-40B4-BE49-F238E27FC236}">
                <a16:creationId xmlns:a16="http://schemas.microsoft.com/office/drawing/2014/main" id="{5A0C541E-6F62-7AD7-97E8-5B753D0DD0D7}"/>
              </a:ext>
            </a:extLst>
          </p:cNvPr>
          <p:cNvSpPr>
            <a:spLocks noGrp="1"/>
          </p:cNvSpPr>
          <p:nvPr>
            <p:ph type="ftr" sz="quarter" idx="11"/>
          </p:nvPr>
        </p:nvSpPr>
        <p:spPr/>
        <p:txBody>
          <a:bodyPr/>
          <a:lstStyle/>
          <a:p>
            <a:pPr indent="-2743200"/>
            <a:r>
              <a:rPr lang="en-US"/>
              <a:t>Annual Maine Geriatrics Meeting</a:t>
            </a:r>
          </a:p>
        </p:txBody>
      </p:sp>
      <p:pic>
        <p:nvPicPr>
          <p:cNvPr id="7" name="Picture 6">
            <a:extLst>
              <a:ext uri="{FF2B5EF4-FFF2-40B4-BE49-F238E27FC236}">
                <a16:creationId xmlns:a16="http://schemas.microsoft.com/office/drawing/2014/main" id="{C2191CC0-7AAF-96A0-A9D5-6F0665844C17}"/>
              </a:ext>
            </a:extLst>
          </p:cNvPr>
          <p:cNvPicPr>
            <a:picLocks noChangeAspect="1"/>
          </p:cNvPicPr>
          <p:nvPr/>
        </p:nvPicPr>
        <p:blipFill>
          <a:blip r:embed="rId2"/>
          <a:stretch>
            <a:fillRect/>
          </a:stretch>
        </p:blipFill>
        <p:spPr>
          <a:xfrm>
            <a:off x="1030328" y="1681716"/>
            <a:ext cx="7366676" cy="4754880"/>
          </a:xfrm>
          <a:prstGeom prst="rect">
            <a:avLst/>
          </a:prstGeom>
        </p:spPr>
      </p:pic>
    </p:spTree>
    <p:extLst>
      <p:ext uri="{BB962C8B-B14F-4D97-AF65-F5344CB8AC3E}">
        <p14:creationId xmlns:p14="http://schemas.microsoft.com/office/powerpoint/2010/main" val="2722869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613E-2E3C-94EA-EB21-C531A618CC5C}"/>
              </a:ext>
            </a:extLst>
          </p:cNvPr>
          <p:cNvSpPr>
            <a:spLocks noGrp="1"/>
          </p:cNvSpPr>
          <p:nvPr>
            <p:ph type="title"/>
          </p:nvPr>
        </p:nvSpPr>
        <p:spPr>
          <a:xfrm>
            <a:off x="207566" y="-11525"/>
            <a:ext cx="8412162" cy="1280160"/>
          </a:xfrm>
        </p:spPr>
        <p:txBody>
          <a:bodyPr/>
          <a:lstStyle/>
          <a:p>
            <a:r>
              <a:rPr lang="en-US" dirty="0"/>
              <a:t>Schedule for </a:t>
            </a:r>
            <a:r>
              <a:rPr lang="en-US" dirty="0" err="1"/>
              <a:t>Lecanemab</a:t>
            </a:r>
            <a:r>
              <a:rPr lang="en-US" dirty="0"/>
              <a:t> Treatment</a:t>
            </a:r>
          </a:p>
        </p:txBody>
      </p:sp>
      <p:sp>
        <p:nvSpPr>
          <p:cNvPr id="3" name="Date Placeholder 2">
            <a:extLst>
              <a:ext uri="{FF2B5EF4-FFF2-40B4-BE49-F238E27FC236}">
                <a16:creationId xmlns:a16="http://schemas.microsoft.com/office/drawing/2014/main" id="{3F136EAF-2E3D-C8D5-6B24-19E7FD212A16}"/>
              </a:ext>
            </a:extLst>
          </p:cNvPr>
          <p:cNvSpPr>
            <a:spLocks noGrp="1"/>
          </p:cNvSpPr>
          <p:nvPr>
            <p:ph type="dt" sz="half" idx="10"/>
          </p:nvPr>
        </p:nvSpPr>
        <p:spPr/>
        <p:txBody>
          <a:bodyPr/>
          <a:lstStyle/>
          <a:p>
            <a:fld id="{44D9BAAE-92E5-48CF-A49D-ED081E202EBA}" type="datetime1">
              <a:rPr lang="en-US" smtClean="0"/>
              <a:t>5/21/2024</a:t>
            </a:fld>
            <a:endParaRPr lang="en-US"/>
          </a:p>
        </p:txBody>
      </p:sp>
      <p:sp>
        <p:nvSpPr>
          <p:cNvPr id="4" name="Footer Placeholder 3">
            <a:extLst>
              <a:ext uri="{FF2B5EF4-FFF2-40B4-BE49-F238E27FC236}">
                <a16:creationId xmlns:a16="http://schemas.microsoft.com/office/drawing/2014/main" id="{08AFF81A-5869-4DC7-F07D-8E7AA004A1F0}"/>
              </a:ext>
            </a:extLst>
          </p:cNvPr>
          <p:cNvSpPr>
            <a:spLocks noGrp="1"/>
          </p:cNvSpPr>
          <p:nvPr>
            <p:ph type="ftr" sz="quarter" idx="11"/>
          </p:nvPr>
        </p:nvSpPr>
        <p:spPr/>
        <p:txBody>
          <a:bodyPr/>
          <a:lstStyle/>
          <a:p>
            <a:pPr indent="-2743200"/>
            <a:r>
              <a:rPr lang="en-US"/>
              <a:t>Annual Maine Geriatrics Meeting</a:t>
            </a:r>
          </a:p>
        </p:txBody>
      </p:sp>
      <p:graphicFrame>
        <p:nvGraphicFramePr>
          <p:cNvPr id="7" name="Content Placeholder 6">
            <a:extLst>
              <a:ext uri="{FF2B5EF4-FFF2-40B4-BE49-F238E27FC236}">
                <a16:creationId xmlns:a16="http://schemas.microsoft.com/office/drawing/2014/main" id="{4C48342E-1967-5BCD-9C5D-D24EED41D82C}"/>
              </a:ext>
            </a:extLst>
          </p:cNvPr>
          <p:cNvGraphicFramePr>
            <a:graphicFrameLocks noGrp="1"/>
          </p:cNvGraphicFramePr>
          <p:nvPr>
            <p:ph sz="quarter" idx="14"/>
            <p:extLst>
              <p:ext uri="{D42A27DB-BD31-4B8C-83A1-F6EECF244321}">
                <p14:modId xmlns:p14="http://schemas.microsoft.com/office/powerpoint/2010/main" val="2855526021"/>
              </p:ext>
            </p:extLst>
          </p:nvPr>
        </p:nvGraphicFramePr>
        <p:xfrm>
          <a:off x="440797" y="1715485"/>
          <a:ext cx="8430680" cy="2468885"/>
        </p:xfrm>
        <a:graphic>
          <a:graphicData uri="http://schemas.openxmlformats.org/drawingml/2006/table">
            <a:tbl>
              <a:tblPr firstRow="1" firstCol="1" bandRow="1">
                <a:tableStyleId>{5C22544A-7EE6-4342-B048-85BDC9FD1C3A}</a:tableStyleId>
              </a:tblPr>
              <a:tblGrid>
                <a:gridCol w="1365768">
                  <a:extLst>
                    <a:ext uri="{9D8B030D-6E8A-4147-A177-3AD203B41FA5}">
                      <a16:colId xmlns:a16="http://schemas.microsoft.com/office/drawing/2014/main" val="2331316350"/>
                    </a:ext>
                  </a:extLst>
                </a:gridCol>
                <a:gridCol w="782367">
                  <a:extLst>
                    <a:ext uri="{9D8B030D-6E8A-4147-A177-3AD203B41FA5}">
                      <a16:colId xmlns:a16="http://schemas.microsoft.com/office/drawing/2014/main" val="3501245353"/>
                    </a:ext>
                  </a:extLst>
                </a:gridCol>
                <a:gridCol w="681197">
                  <a:extLst>
                    <a:ext uri="{9D8B030D-6E8A-4147-A177-3AD203B41FA5}">
                      <a16:colId xmlns:a16="http://schemas.microsoft.com/office/drawing/2014/main" val="3990231313"/>
                    </a:ext>
                  </a:extLst>
                </a:gridCol>
                <a:gridCol w="689630">
                  <a:extLst>
                    <a:ext uri="{9D8B030D-6E8A-4147-A177-3AD203B41FA5}">
                      <a16:colId xmlns:a16="http://schemas.microsoft.com/office/drawing/2014/main" val="2716118323"/>
                    </a:ext>
                  </a:extLst>
                </a:gridCol>
                <a:gridCol w="625819">
                  <a:extLst>
                    <a:ext uri="{9D8B030D-6E8A-4147-A177-3AD203B41FA5}">
                      <a16:colId xmlns:a16="http://schemas.microsoft.com/office/drawing/2014/main" val="1963409939"/>
                    </a:ext>
                  </a:extLst>
                </a:gridCol>
                <a:gridCol w="176784">
                  <a:extLst>
                    <a:ext uri="{9D8B030D-6E8A-4147-A177-3AD203B41FA5}">
                      <a16:colId xmlns:a16="http://schemas.microsoft.com/office/drawing/2014/main" val="2677956544"/>
                    </a:ext>
                  </a:extLst>
                </a:gridCol>
                <a:gridCol w="376011">
                  <a:extLst>
                    <a:ext uri="{9D8B030D-6E8A-4147-A177-3AD203B41FA5}">
                      <a16:colId xmlns:a16="http://schemas.microsoft.com/office/drawing/2014/main" val="3931394999"/>
                    </a:ext>
                  </a:extLst>
                </a:gridCol>
                <a:gridCol w="416475">
                  <a:extLst>
                    <a:ext uri="{9D8B030D-6E8A-4147-A177-3AD203B41FA5}">
                      <a16:colId xmlns:a16="http://schemas.microsoft.com/office/drawing/2014/main" val="2077518728"/>
                    </a:ext>
                  </a:extLst>
                </a:gridCol>
                <a:gridCol w="416475">
                  <a:extLst>
                    <a:ext uri="{9D8B030D-6E8A-4147-A177-3AD203B41FA5}">
                      <a16:colId xmlns:a16="http://schemas.microsoft.com/office/drawing/2014/main" val="1318322253"/>
                    </a:ext>
                  </a:extLst>
                </a:gridCol>
                <a:gridCol w="416475">
                  <a:extLst>
                    <a:ext uri="{9D8B030D-6E8A-4147-A177-3AD203B41FA5}">
                      <a16:colId xmlns:a16="http://schemas.microsoft.com/office/drawing/2014/main" val="2345638283"/>
                    </a:ext>
                  </a:extLst>
                </a:gridCol>
                <a:gridCol w="416475">
                  <a:extLst>
                    <a:ext uri="{9D8B030D-6E8A-4147-A177-3AD203B41FA5}">
                      <a16:colId xmlns:a16="http://schemas.microsoft.com/office/drawing/2014/main" val="313787854"/>
                    </a:ext>
                  </a:extLst>
                </a:gridCol>
                <a:gridCol w="416475">
                  <a:extLst>
                    <a:ext uri="{9D8B030D-6E8A-4147-A177-3AD203B41FA5}">
                      <a16:colId xmlns:a16="http://schemas.microsoft.com/office/drawing/2014/main" val="1909571032"/>
                    </a:ext>
                  </a:extLst>
                </a:gridCol>
                <a:gridCol w="416475">
                  <a:extLst>
                    <a:ext uri="{9D8B030D-6E8A-4147-A177-3AD203B41FA5}">
                      <a16:colId xmlns:a16="http://schemas.microsoft.com/office/drawing/2014/main" val="3766660223"/>
                    </a:ext>
                  </a:extLst>
                </a:gridCol>
                <a:gridCol w="416475">
                  <a:extLst>
                    <a:ext uri="{9D8B030D-6E8A-4147-A177-3AD203B41FA5}">
                      <a16:colId xmlns:a16="http://schemas.microsoft.com/office/drawing/2014/main" val="1030525626"/>
                    </a:ext>
                  </a:extLst>
                </a:gridCol>
                <a:gridCol w="418163">
                  <a:extLst>
                    <a:ext uri="{9D8B030D-6E8A-4147-A177-3AD203B41FA5}">
                      <a16:colId xmlns:a16="http://schemas.microsoft.com/office/drawing/2014/main" val="2913489411"/>
                    </a:ext>
                  </a:extLst>
                </a:gridCol>
                <a:gridCol w="399616">
                  <a:extLst>
                    <a:ext uri="{9D8B030D-6E8A-4147-A177-3AD203B41FA5}">
                      <a16:colId xmlns:a16="http://schemas.microsoft.com/office/drawing/2014/main" val="421834502"/>
                    </a:ext>
                  </a:extLst>
                </a:gridCol>
              </a:tblGrid>
              <a:tr h="387234">
                <a:tc>
                  <a:txBody>
                    <a:bodyPr/>
                    <a:lstStyle/>
                    <a:p>
                      <a:pPr marL="0" marR="0">
                        <a:lnSpc>
                          <a:spcPct val="107000"/>
                        </a:lnSpc>
                        <a:spcBef>
                          <a:spcPts val="0"/>
                        </a:spcBef>
                        <a:spcAft>
                          <a:spcPts val="0"/>
                        </a:spcAft>
                      </a:pPr>
                      <a:r>
                        <a:rPr lang="en-US" sz="900" kern="0">
                          <a:effectLst/>
                        </a:rPr>
                        <a:t>Visit #:</a:t>
                      </a:r>
                      <a:endParaRPr lang="en-US" sz="900" kern="100">
                        <a:effectLst/>
                      </a:endParaRPr>
                    </a:p>
                    <a:p>
                      <a:pPr marL="0" marR="0">
                        <a:lnSpc>
                          <a:spcPct val="107000"/>
                        </a:lnSpc>
                        <a:spcBef>
                          <a:spcPts val="0"/>
                        </a:spcBef>
                        <a:spcAft>
                          <a:spcPts val="0"/>
                        </a:spcAft>
                      </a:pPr>
                      <a:r>
                        <a:rPr lang="en-US" sz="900" kern="0">
                          <a:effectLst/>
                        </a:rPr>
                        <a:t>Week:</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Screening</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Consent</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Baseline</a:t>
                      </a:r>
                      <a:endParaRPr lang="en-US" sz="900" kern="100">
                        <a:effectLst/>
                      </a:endParaRPr>
                    </a:p>
                    <a:p>
                      <a:pPr marL="0" marR="0" algn="ctr">
                        <a:lnSpc>
                          <a:spcPct val="107000"/>
                        </a:lnSpc>
                        <a:spcBef>
                          <a:spcPts val="0"/>
                        </a:spcBef>
                        <a:spcAft>
                          <a:spcPts val="0"/>
                        </a:spcAft>
                      </a:pPr>
                      <a:r>
                        <a:rPr lang="en-US" sz="900" kern="0">
                          <a:effectLst/>
                        </a:rPr>
                        <a:t>0</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4</a:t>
                      </a:r>
                      <a:endParaRPr lang="en-US" sz="900" kern="100">
                        <a:effectLst/>
                      </a:endParaRPr>
                    </a:p>
                    <a:p>
                      <a:pPr marL="0" marR="0" algn="ctr">
                        <a:lnSpc>
                          <a:spcPct val="107000"/>
                        </a:lnSpc>
                        <a:spcBef>
                          <a:spcPts val="0"/>
                        </a:spcBef>
                        <a:spcAft>
                          <a:spcPts val="0"/>
                        </a:spcAft>
                      </a:pPr>
                      <a:r>
                        <a:rPr lang="en-US" sz="900" kern="0">
                          <a:effectLst/>
                        </a:rPr>
                        <a:t>2</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5</a:t>
                      </a:r>
                      <a:endParaRPr lang="en-US" sz="900" kern="100">
                        <a:effectLst/>
                      </a:endParaRPr>
                    </a:p>
                    <a:p>
                      <a:pPr marL="0" marR="0" algn="ctr">
                        <a:lnSpc>
                          <a:spcPct val="107000"/>
                        </a:lnSpc>
                        <a:spcBef>
                          <a:spcPts val="0"/>
                        </a:spcBef>
                        <a:spcAft>
                          <a:spcPts val="0"/>
                        </a:spcAft>
                      </a:pPr>
                      <a:r>
                        <a:rPr lang="en-US" sz="900" kern="0">
                          <a:effectLst/>
                        </a:rPr>
                        <a:t>4</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nSpc>
                          <a:spcPct val="107000"/>
                        </a:lnSpc>
                        <a:spcBef>
                          <a:spcPts val="0"/>
                        </a:spcBef>
                        <a:spcAft>
                          <a:spcPts val="0"/>
                        </a:spcAft>
                      </a:pPr>
                      <a:r>
                        <a:rPr lang="en-US" sz="900" kern="0">
                          <a:effectLst/>
                        </a:rPr>
                        <a:t>6 </a:t>
                      </a:r>
                      <a:endParaRPr lang="en-US" sz="900" kern="100">
                        <a:effectLst/>
                      </a:endParaRPr>
                    </a:p>
                    <a:p>
                      <a:pPr marL="0" marR="0">
                        <a:lnSpc>
                          <a:spcPct val="107000"/>
                        </a:lnSpc>
                        <a:spcBef>
                          <a:spcPts val="0"/>
                        </a:spcBef>
                        <a:spcAft>
                          <a:spcPts val="0"/>
                        </a:spcAft>
                      </a:pPr>
                      <a:r>
                        <a:rPr lang="en-US" sz="900" kern="0">
                          <a:effectLst/>
                        </a:rPr>
                        <a:t> 6</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nSpc>
                          <a:spcPct val="107000"/>
                        </a:lnSpc>
                        <a:spcBef>
                          <a:spcPts val="0"/>
                        </a:spcBef>
                        <a:spcAft>
                          <a:spcPts val="0"/>
                        </a:spcAft>
                      </a:pPr>
                      <a:r>
                        <a:rPr lang="en-US" sz="900" kern="0">
                          <a:effectLst/>
                        </a:rPr>
                        <a:t>7</a:t>
                      </a:r>
                      <a:endParaRPr lang="en-US" sz="900" kern="100">
                        <a:effectLst/>
                      </a:endParaRPr>
                    </a:p>
                    <a:p>
                      <a:pPr marL="0" marR="0">
                        <a:lnSpc>
                          <a:spcPct val="107000"/>
                        </a:lnSpc>
                        <a:spcBef>
                          <a:spcPts val="0"/>
                        </a:spcBef>
                        <a:spcAft>
                          <a:spcPts val="0"/>
                        </a:spcAft>
                      </a:pPr>
                      <a:r>
                        <a:rPr lang="en-US" sz="900" kern="0">
                          <a:effectLst/>
                        </a:rPr>
                        <a:t> 8</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8</a:t>
                      </a:r>
                      <a:endParaRPr lang="en-US" sz="900" kern="100">
                        <a:effectLst/>
                      </a:endParaRPr>
                    </a:p>
                    <a:p>
                      <a:pPr marL="0" marR="0" algn="ctr">
                        <a:lnSpc>
                          <a:spcPct val="107000"/>
                        </a:lnSpc>
                        <a:spcBef>
                          <a:spcPts val="0"/>
                        </a:spcBef>
                        <a:spcAft>
                          <a:spcPts val="0"/>
                        </a:spcAft>
                      </a:pPr>
                      <a:r>
                        <a:rPr lang="en-US" sz="900" kern="0">
                          <a:effectLst/>
                        </a:rPr>
                        <a:t>10</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9</a:t>
                      </a:r>
                      <a:endParaRPr lang="en-US" sz="900" kern="100">
                        <a:effectLst/>
                      </a:endParaRPr>
                    </a:p>
                    <a:p>
                      <a:pPr marL="0" marR="0" algn="ctr">
                        <a:lnSpc>
                          <a:spcPct val="107000"/>
                        </a:lnSpc>
                        <a:spcBef>
                          <a:spcPts val="0"/>
                        </a:spcBef>
                        <a:spcAft>
                          <a:spcPts val="0"/>
                        </a:spcAft>
                      </a:pPr>
                      <a:r>
                        <a:rPr lang="en-US" sz="900" kern="0">
                          <a:effectLst/>
                        </a:rPr>
                        <a:t>12</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10</a:t>
                      </a:r>
                      <a:endParaRPr lang="en-US" sz="900" kern="100">
                        <a:effectLst/>
                      </a:endParaRPr>
                    </a:p>
                    <a:p>
                      <a:pPr marL="0" marR="0" algn="ctr">
                        <a:lnSpc>
                          <a:spcPct val="107000"/>
                        </a:lnSpc>
                        <a:spcBef>
                          <a:spcPts val="0"/>
                        </a:spcBef>
                        <a:spcAft>
                          <a:spcPts val="0"/>
                        </a:spcAft>
                      </a:pPr>
                      <a:r>
                        <a:rPr lang="en-US" sz="900" kern="0">
                          <a:effectLst/>
                        </a:rPr>
                        <a:t>14</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11</a:t>
                      </a:r>
                      <a:endParaRPr lang="en-US" sz="900" kern="100">
                        <a:effectLst/>
                      </a:endParaRPr>
                    </a:p>
                    <a:p>
                      <a:pPr marL="0" marR="0" algn="ctr">
                        <a:lnSpc>
                          <a:spcPct val="107000"/>
                        </a:lnSpc>
                        <a:spcBef>
                          <a:spcPts val="0"/>
                        </a:spcBef>
                        <a:spcAft>
                          <a:spcPts val="0"/>
                        </a:spcAft>
                      </a:pPr>
                      <a:r>
                        <a:rPr lang="en-US" sz="900" kern="0">
                          <a:effectLst/>
                        </a:rPr>
                        <a:t>16</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12</a:t>
                      </a:r>
                      <a:endParaRPr lang="en-US" sz="900" kern="100">
                        <a:effectLst/>
                      </a:endParaRPr>
                    </a:p>
                    <a:p>
                      <a:pPr marL="0" marR="0" algn="ctr">
                        <a:lnSpc>
                          <a:spcPct val="107000"/>
                        </a:lnSpc>
                        <a:spcBef>
                          <a:spcPts val="0"/>
                        </a:spcBef>
                        <a:spcAft>
                          <a:spcPts val="0"/>
                        </a:spcAft>
                      </a:pPr>
                      <a:r>
                        <a:rPr lang="en-US" sz="900" kern="0">
                          <a:effectLst/>
                        </a:rPr>
                        <a:t>18</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13</a:t>
                      </a:r>
                      <a:endParaRPr lang="en-US" sz="900" kern="100">
                        <a:effectLst/>
                      </a:endParaRPr>
                    </a:p>
                    <a:p>
                      <a:pPr marL="0" marR="0" algn="ctr">
                        <a:lnSpc>
                          <a:spcPct val="107000"/>
                        </a:lnSpc>
                        <a:spcBef>
                          <a:spcPts val="0"/>
                        </a:spcBef>
                        <a:spcAft>
                          <a:spcPts val="0"/>
                        </a:spcAft>
                      </a:pPr>
                      <a:r>
                        <a:rPr lang="en-US" sz="900" kern="0">
                          <a:effectLst/>
                        </a:rPr>
                        <a:t>20</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14</a:t>
                      </a:r>
                      <a:endParaRPr lang="en-US" sz="900" kern="100">
                        <a:effectLst/>
                      </a:endParaRPr>
                    </a:p>
                    <a:p>
                      <a:pPr marL="0" marR="0" algn="ctr">
                        <a:lnSpc>
                          <a:spcPct val="107000"/>
                        </a:lnSpc>
                        <a:spcBef>
                          <a:spcPts val="0"/>
                        </a:spcBef>
                        <a:spcAft>
                          <a:spcPts val="0"/>
                        </a:spcAft>
                      </a:pPr>
                      <a:r>
                        <a:rPr lang="en-US" sz="900" kern="0">
                          <a:effectLst/>
                        </a:rPr>
                        <a:t>22</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15</a:t>
                      </a:r>
                      <a:endParaRPr lang="en-US" sz="900" kern="100">
                        <a:effectLst/>
                      </a:endParaRPr>
                    </a:p>
                    <a:p>
                      <a:pPr marL="0" marR="0" algn="ctr">
                        <a:lnSpc>
                          <a:spcPct val="107000"/>
                        </a:lnSpc>
                        <a:spcBef>
                          <a:spcPts val="0"/>
                        </a:spcBef>
                        <a:spcAft>
                          <a:spcPts val="0"/>
                        </a:spcAft>
                      </a:pPr>
                      <a:r>
                        <a:rPr lang="en-US" sz="900" kern="0">
                          <a:effectLst/>
                        </a:rPr>
                        <a:t>24</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389553232"/>
                  </a:ext>
                </a:extLst>
              </a:tr>
              <a:tr h="189241">
                <a:tc>
                  <a:txBody>
                    <a:bodyPr/>
                    <a:lstStyle/>
                    <a:p>
                      <a:pPr marL="0" marR="0">
                        <a:lnSpc>
                          <a:spcPct val="107000"/>
                        </a:lnSpc>
                        <a:spcBef>
                          <a:spcPts val="0"/>
                        </a:spcBef>
                        <a:spcAft>
                          <a:spcPts val="0"/>
                        </a:spcAft>
                      </a:pPr>
                      <a:r>
                        <a:rPr lang="en-US" sz="900" kern="0">
                          <a:effectLst/>
                        </a:rPr>
                        <a:t>Inc/Exc Criteria</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3555379894"/>
                  </a:ext>
                </a:extLst>
              </a:tr>
              <a:tr h="189241">
                <a:tc>
                  <a:txBody>
                    <a:bodyPr/>
                    <a:lstStyle/>
                    <a:p>
                      <a:pPr marL="0" marR="0">
                        <a:lnSpc>
                          <a:spcPct val="107000"/>
                        </a:lnSpc>
                        <a:spcBef>
                          <a:spcPts val="0"/>
                        </a:spcBef>
                        <a:spcAft>
                          <a:spcPts val="0"/>
                        </a:spcAft>
                      </a:pPr>
                      <a:r>
                        <a:rPr lang="en-US" sz="900" kern="0">
                          <a:effectLst/>
                        </a:rPr>
                        <a:t>Consent</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36042702"/>
                  </a:ext>
                </a:extLst>
              </a:tr>
              <a:tr h="189241">
                <a:tc>
                  <a:txBody>
                    <a:bodyPr/>
                    <a:lstStyle/>
                    <a:p>
                      <a:pPr marL="0" marR="0">
                        <a:lnSpc>
                          <a:spcPct val="107000"/>
                        </a:lnSpc>
                        <a:spcBef>
                          <a:spcPts val="0"/>
                        </a:spcBef>
                        <a:spcAft>
                          <a:spcPts val="0"/>
                        </a:spcAft>
                      </a:pPr>
                      <a:r>
                        <a:rPr lang="en-US" sz="900" kern="0">
                          <a:effectLst/>
                        </a:rPr>
                        <a:t>Treatment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2</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3</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4</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5</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6</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7</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8</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9</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10</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11</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12</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13</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1186773007"/>
                  </a:ext>
                </a:extLst>
              </a:tr>
              <a:tr h="189241">
                <a:tc>
                  <a:txBody>
                    <a:bodyPr/>
                    <a:lstStyle/>
                    <a:p>
                      <a:pPr marL="0" marR="0">
                        <a:lnSpc>
                          <a:spcPct val="107000"/>
                        </a:lnSpc>
                        <a:spcBef>
                          <a:spcPts val="0"/>
                        </a:spcBef>
                        <a:spcAft>
                          <a:spcPts val="0"/>
                        </a:spcAft>
                      </a:pPr>
                      <a:r>
                        <a:rPr lang="en-US" sz="900" kern="0">
                          <a:effectLst/>
                        </a:rPr>
                        <a:t>Interim history</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504045650"/>
                  </a:ext>
                </a:extLst>
              </a:tr>
              <a:tr h="189241">
                <a:tc>
                  <a:txBody>
                    <a:bodyPr/>
                    <a:lstStyle/>
                    <a:p>
                      <a:pPr marL="0" marR="0">
                        <a:lnSpc>
                          <a:spcPct val="107000"/>
                        </a:lnSpc>
                        <a:spcBef>
                          <a:spcPts val="0"/>
                        </a:spcBef>
                        <a:spcAft>
                          <a:spcPts val="0"/>
                        </a:spcAft>
                      </a:pPr>
                      <a:r>
                        <a:rPr lang="en-US" sz="900" kern="0">
                          <a:effectLst/>
                        </a:rPr>
                        <a:t>Review of systems</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2325227734"/>
                  </a:ext>
                </a:extLst>
              </a:tr>
              <a:tr h="189241">
                <a:tc>
                  <a:txBody>
                    <a:bodyPr/>
                    <a:lstStyle/>
                    <a:p>
                      <a:pPr marL="0" marR="0">
                        <a:lnSpc>
                          <a:spcPct val="107000"/>
                        </a:lnSpc>
                        <a:spcBef>
                          <a:spcPts val="0"/>
                        </a:spcBef>
                        <a:spcAft>
                          <a:spcPts val="0"/>
                        </a:spcAft>
                      </a:pPr>
                      <a:r>
                        <a:rPr lang="en-US" sz="900" kern="0">
                          <a:effectLst/>
                        </a:rPr>
                        <a:t>Concomitant meds</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125304518"/>
                  </a:ext>
                </a:extLst>
              </a:tr>
              <a:tr h="189241">
                <a:tc>
                  <a:txBody>
                    <a:bodyPr/>
                    <a:lstStyle/>
                    <a:p>
                      <a:pPr marL="0" marR="0">
                        <a:lnSpc>
                          <a:spcPct val="107000"/>
                        </a:lnSpc>
                        <a:spcBef>
                          <a:spcPts val="0"/>
                        </a:spcBef>
                        <a:spcAft>
                          <a:spcPts val="0"/>
                        </a:spcAft>
                      </a:pPr>
                      <a:r>
                        <a:rPr lang="en-US" sz="900" kern="0">
                          <a:effectLst/>
                        </a:rPr>
                        <a:t>Alz-Net data entry</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dirty="0">
                          <a:effectLst/>
                        </a:rPr>
                        <a:t> </a:t>
                      </a:r>
                      <a:endParaRPr lang="en-US" sz="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3196905479"/>
                  </a:ext>
                </a:extLst>
              </a:tr>
              <a:tr h="189241">
                <a:tc>
                  <a:txBody>
                    <a:bodyPr/>
                    <a:lstStyle/>
                    <a:p>
                      <a:pPr marL="0" marR="0">
                        <a:lnSpc>
                          <a:spcPct val="107000"/>
                        </a:lnSpc>
                        <a:spcBef>
                          <a:spcPts val="0"/>
                        </a:spcBef>
                        <a:spcAft>
                          <a:spcPts val="0"/>
                        </a:spcAft>
                      </a:pPr>
                      <a:r>
                        <a:rPr lang="en-US" sz="900" kern="0">
                          <a:effectLst/>
                        </a:rPr>
                        <a:t>MRI</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1459034849"/>
                  </a:ext>
                </a:extLst>
              </a:tr>
              <a:tr h="189241">
                <a:tc>
                  <a:txBody>
                    <a:bodyPr/>
                    <a:lstStyle/>
                    <a:p>
                      <a:pPr marL="0" marR="0">
                        <a:lnSpc>
                          <a:spcPct val="107000"/>
                        </a:lnSpc>
                        <a:spcBef>
                          <a:spcPts val="0"/>
                        </a:spcBef>
                        <a:spcAft>
                          <a:spcPts val="0"/>
                        </a:spcAft>
                      </a:pPr>
                      <a:r>
                        <a:rPr lang="en-US" sz="900" kern="0">
                          <a:effectLst/>
                        </a:rPr>
                        <a:t>CSF</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4261339156"/>
                  </a:ext>
                </a:extLst>
              </a:tr>
              <a:tr h="189241">
                <a:tc>
                  <a:txBody>
                    <a:bodyPr/>
                    <a:lstStyle/>
                    <a:p>
                      <a:pPr marL="0" marR="0">
                        <a:lnSpc>
                          <a:spcPct val="107000"/>
                        </a:lnSpc>
                        <a:spcBef>
                          <a:spcPts val="0"/>
                        </a:spcBef>
                        <a:spcAft>
                          <a:spcPts val="0"/>
                        </a:spcAft>
                      </a:pPr>
                      <a:r>
                        <a:rPr lang="en-US" sz="900" kern="0">
                          <a:effectLst/>
                        </a:rPr>
                        <a:t>Genotype</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3986753692"/>
                  </a:ext>
                </a:extLst>
              </a:tr>
              <a:tr h="189241">
                <a:tc>
                  <a:txBody>
                    <a:bodyPr/>
                    <a:lstStyle/>
                    <a:p>
                      <a:pPr marL="0" marR="0">
                        <a:lnSpc>
                          <a:spcPct val="107000"/>
                        </a:lnSpc>
                        <a:spcBef>
                          <a:spcPts val="0"/>
                        </a:spcBef>
                        <a:spcAft>
                          <a:spcPts val="0"/>
                        </a:spcAft>
                      </a:pPr>
                      <a:r>
                        <a:rPr lang="en-US" sz="900" kern="0">
                          <a:effectLst/>
                        </a:rPr>
                        <a:t>Labs</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X</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a:effectLst/>
                        </a:rPr>
                        <a:t> </a:t>
                      </a:r>
                      <a:endParaRPr lang="en-US" sz="9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tc>
                  <a:txBody>
                    <a:bodyPr/>
                    <a:lstStyle/>
                    <a:p>
                      <a:pPr marL="0" marR="0" algn="ctr">
                        <a:lnSpc>
                          <a:spcPct val="107000"/>
                        </a:lnSpc>
                        <a:spcBef>
                          <a:spcPts val="0"/>
                        </a:spcBef>
                        <a:spcAft>
                          <a:spcPts val="0"/>
                        </a:spcAft>
                      </a:pPr>
                      <a:r>
                        <a:rPr lang="en-US" sz="900" kern="0" dirty="0">
                          <a:effectLst/>
                        </a:rPr>
                        <a:t>X</a:t>
                      </a:r>
                      <a:endParaRPr lang="en-US" sz="9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92" marR="75692" marT="0" marB="0"/>
                </a:tc>
                <a:extLst>
                  <a:ext uri="{0D108BD9-81ED-4DB2-BD59-A6C34878D82A}">
                    <a16:rowId xmlns:a16="http://schemas.microsoft.com/office/drawing/2014/main" val="1954046509"/>
                  </a:ext>
                </a:extLst>
              </a:tr>
            </a:tbl>
          </a:graphicData>
        </a:graphic>
      </p:graphicFrame>
      <p:sp>
        <p:nvSpPr>
          <p:cNvPr id="10" name="TextBox 9">
            <a:extLst>
              <a:ext uri="{FF2B5EF4-FFF2-40B4-BE49-F238E27FC236}">
                <a16:creationId xmlns:a16="http://schemas.microsoft.com/office/drawing/2014/main" id="{5CC10B79-56CA-6408-5E6C-F8AF31629B12}"/>
              </a:ext>
            </a:extLst>
          </p:cNvPr>
          <p:cNvSpPr txBox="1"/>
          <p:nvPr/>
        </p:nvSpPr>
        <p:spPr>
          <a:xfrm>
            <a:off x="371474" y="4379177"/>
            <a:ext cx="8569326"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Protocol for Visits:</a:t>
            </a:r>
            <a:endParaRPr kumimoji="0" lang="en-US"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Screening: Review history, diagnostic assessment, inclusion/exclusion criteria, review MRI, CSF biomarkers, genotype, labs, etc. and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Alz</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-Net data entry</a:t>
            </a:r>
            <a:endParaRPr kumimoji="0" lang="en-US"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Consent: Education regarding risks and benefits of treatment with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lecanemab</a:t>
            </a:r>
            <a:endParaRPr kumimoji="0" lang="en-US"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Baseline: First infusion at infusion center, but must do interim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hx</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ROS, concomitant meds </a:t>
            </a:r>
            <a:r>
              <a:rPr kumimoji="0" lang="en-US" altLang="en-US"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prior to treatment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then phone call hours after treatment,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Alz</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-Net data entry</a:t>
            </a:r>
            <a:endParaRPr kumimoji="0" lang="en-US"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Subsequent visits: Interim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hx</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ROS, concomitant meds </a:t>
            </a:r>
            <a:r>
              <a:rPr kumimoji="0" lang="en-US" altLang="en-US" sz="1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prior to treatment</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then phone call hours after treatment, </a:t>
            </a:r>
            <a:r>
              <a:rPr kumimoji="0" lang="en-US" altLang="en-US"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Alz</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-Net data entry</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296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A123-8AE5-121D-C2F7-8909B7257A02}"/>
              </a:ext>
            </a:extLst>
          </p:cNvPr>
          <p:cNvSpPr>
            <a:spLocks noGrp="1"/>
          </p:cNvSpPr>
          <p:nvPr>
            <p:ph type="title"/>
          </p:nvPr>
        </p:nvSpPr>
        <p:spPr/>
        <p:txBody>
          <a:bodyPr/>
          <a:lstStyle/>
          <a:p>
            <a:r>
              <a:rPr lang="en-US" dirty="0"/>
              <a:t>Disclosers</a:t>
            </a:r>
          </a:p>
        </p:txBody>
      </p:sp>
      <p:sp>
        <p:nvSpPr>
          <p:cNvPr id="3" name="Date Placeholder 2">
            <a:extLst>
              <a:ext uri="{FF2B5EF4-FFF2-40B4-BE49-F238E27FC236}">
                <a16:creationId xmlns:a16="http://schemas.microsoft.com/office/drawing/2014/main" id="{23A693F6-B65D-F5A2-85F6-220296CAE695}"/>
              </a:ext>
            </a:extLst>
          </p:cNvPr>
          <p:cNvSpPr>
            <a:spLocks noGrp="1"/>
          </p:cNvSpPr>
          <p:nvPr>
            <p:ph type="dt" sz="half" idx="10"/>
          </p:nvPr>
        </p:nvSpPr>
        <p:spPr/>
        <p:txBody>
          <a:bodyPr/>
          <a:lstStyle/>
          <a:p>
            <a:fld id="{AEA6A46C-E773-4FEB-9F2E-FF14E6E0167D}" type="datetime1">
              <a:rPr lang="en-US" smtClean="0"/>
              <a:t>5/21/2024</a:t>
            </a:fld>
            <a:endParaRPr lang="en-US"/>
          </a:p>
        </p:txBody>
      </p:sp>
      <p:sp>
        <p:nvSpPr>
          <p:cNvPr id="4" name="Footer Placeholder 3">
            <a:extLst>
              <a:ext uri="{FF2B5EF4-FFF2-40B4-BE49-F238E27FC236}">
                <a16:creationId xmlns:a16="http://schemas.microsoft.com/office/drawing/2014/main" id="{88AA1832-4387-D38B-481C-63B96A30AF28}"/>
              </a:ext>
            </a:extLst>
          </p:cNvPr>
          <p:cNvSpPr>
            <a:spLocks noGrp="1"/>
          </p:cNvSpPr>
          <p:nvPr>
            <p:ph type="ftr" sz="quarter" idx="11"/>
          </p:nvPr>
        </p:nvSpPr>
        <p:spPr/>
        <p:txBody>
          <a:bodyPr/>
          <a:lstStyle/>
          <a:p>
            <a:pPr indent="-2743200"/>
            <a:r>
              <a:rPr lang="en-US"/>
              <a:t>Annual Maine Geriatrics Meeting</a:t>
            </a:r>
          </a:p>
        </p:txBody>
      </p:sp>
      <p:sp>
        <p:nvSpPr>
          <p:cNvPr id="6" name="Content Placeholder 5">
            <a:extLst>
              <a:ext uri="{FF2B5EF4-FFF2-40B4-BE49-F238E27FC236}">
                <a16:creationId xmlns:a16="http://schemas.microsoft.com/office/drawing/2014/main" id="{D565C7E5-2658-5218-FF5E-FA98F26FD046}"/>
              </a:ext>
            </a:extLst>
          </p:cNvPr>
          <p:cNvSpPr>
            <a:spLocks noGrp="1"/>
          </p:cNvSpPr>
          <p:nvPr>
            <p:ph sz="quarter" idx="14"/>
          </p:nvPr>
        </p:nvSpPr>
        <p:spPr>
          <a:xfrm>
            <a:off x="595312" y="1938255"/>
            <a:ext cx="8091487" cy="3886200"/>
          </a:xfrm>
        </p:spPr>
        <p:txBody>
          <a:bodyPr/>
          <a:lstStyle/>
          <a:p>
            <a:r>
              <a:rPr lang="en-US" dirty="0"/>
              <a:t>I have no financial ties to Eisai or any other conflict of interest, financial or otherwise with regards to </a:t>
            </a:r>
            <a:r>
              <a:rPr lang="en-US" dirty="0" err="1"/>
              <a:t>lecanemab</a:t>
            </a:r>
            <a:r>
              <a:rPr lang="en-US" dirty="0"/>
              <a:t>.</a:t>
            </a:r>
          </a:p>
          <a:p>
            <a:endParaRPr lang="en-US" dirty="0"/>
          </a:p>
          <a:p>
            <a:r>
              <a:rPr lang="en-US" dirty="0"/>
              <a:t>I am the principal investigator of several clinical trials involving other potentially disease-modifying drugs and non-drug interventions. </a:t>
            </a:r>
          </a:p>
        </p:txBody>
      </p:sp>
    </p:spTree>
    <p:extLst>
      <p:ext uri="{BB962C8B-B14F-4D97-AF65-F5344CB8AC3E}">
        <p14:creationId xmlns:p14="http://schemas.microsoft.com/office/powerpoint/2010/main" val="2667788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56433-0ED2-5298-EBA4-44571959A630}"/>
              </a:ext>
            </a:extLst>
          </p:cNvPr>
          <p:cNvSpPr>
            <a:spLocks noGrp="1"/>
          </p:cNvSpPr>
          <p:nvPr>
            <p:ph type="dt" sz="half" idx="10"/>
          </p:nvPr>
        </p:nvSpPr>
        <p:spPr/>
        <p:txBody>
          <a:bodyPr/>
          <a:lstStyle/>
          <a:p>
            <a:fld id="{9A7BFAB7-3237-4180-96DE-2D6D22E3FB17}" type="datetime1">
              <a:rPr lang="en-US" smtClean="0"/>
              <a:t>5/21/2024</a:t>
            </a:fld>
            <a:endParaRPr lang="en-US"/>
          </a:p>
        </p:txBody>
      </p:sp>
      <p:sp>
        <p:nvSpPr>
          <p:cNvPr id="3" name="Footer Placeholder 2">
            <a:extLst>
              <a:ext uri="{FF2B5EF4-FFF2-40B4-BE49-F238E27FC236}">
                <a16:creationId xmlns:a16="http://schemas.microsoft.com/office/drawing/2014/main" id="{3FD2913E-7369-6102-F084-99601D4C9162}"/>
              </a:ext>
            </a:extLst>
          </p:cNvPr>
          <p:cNvSpPr>
            <a:spLocks noGrp="1"/>
          </p:cNvSpPr>
          <p:nvPr>
            <p:ph type="ftr" sz="quarter" idx="11"/>
          </p:nvPr>
        </p:nvSpPr>
        <p:spPr/>
        <p:txBody>
          <a:bodyPr/>
          <a:lstStyle/>
          <a:p>
            <a:pPr indent="-2743200"/>
            <a:r>
              <a:rPr lang="en-US"/>
              <a:t>Annual Maine Geriatrics Meeting</a:t>
            </a:r>
          </a:p>
        </p:txBody>
      </p:sp>
      <p:pic>
        <p:nvPicPr>
          <p:cNvPr id="7" name="Picture 6">
            <a:extLst>
              <a:ext uri="{FF2B5EF4-FFF2-40B4-BE49-F238E27FC236}">
                <a16:creationId xmlns:a16="http://schemas.microsoft.com/office/drawing/2014/main" id="{AD01A028-DA04-B61F-B2DE-8BC3E5341534}"/>
              </a:ext>
            </a:extLst>
          </p:cNvPr>
          <p:cNvPicPr>
            <a:picLocks noChangeAspect="1"/>
          </p:cNvPicPr>
          <p:nvPr/>
        </p:nvPicPr>
        <p:blipFill>
          <a:blip r:embed="rId2"/>
          <a:stretch>
            <a:fillRect/>
          </a:stretch>
        </p:blipFill>
        <p:spPr>
          <a:xfrm>
            <a:off x="2319731" y="425088"/>
            <a:ext cx="4573152" cy="5943600"/>
          </a:xfrm>
          <a:prstGeom prst="rect">
            <a:avLst/>
          </a:prstGeom>
        </p:spPr>
      </p:pic>
    </p:spTree>
    <p:extLst>
      <p:ext uri="{BB962C8B-B14F-4D97-AF65-F5344CB8AC3E}">
        <p14:creationId xmlns:p14="http://schemas.microsoft.com/office/powerpoint/2010/main" val="250938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BD9A-26E8-EFD6-656D-5A4B811EEC7D}"/>
              </a:ext>
            </a:extLst>
          </p:cNvPr>
          <p:cNvSpPr>
            <a:spLocks noGrp="1"/>
          </p:cNvSpPr>
          <p:nvPr>
            <p:ph type="title"/>
          </p:nvPr>
        </p:nvSpPr>
        <p:spPr/>
        <p:txBody>
          <a:bodyPr/>
          <a:lstStyle/>
          <a:p>
            <a:r>
              <a:rPr lang="en-US" dirty="0"/>
              <a:t>Controversies</a:t>
            </a:r>
          </a:p>
        </p:txBody>
      </p:sp>
      <p:sp>
        <p:nvSpPr>
          <p:cNvPr id="3" name="Date Placeholder 2">
            <a:extLst>
              <a:ext uri="{FF2B5EF4-FFF2-40B4-BE49-F238E27FC236}">
                <a16:creationId xmlns:a16="http://schemas.microsoft.com/office/drawing/2014/main" id="{78C9CCE3-2A7E-37BC-F98A-1DFB87E730AC}"/>
              </a:ext>
            </a:extLst>
          </p:cNvPr>
          <p:cNvSpPr>
            <a:spLocks noGrp="1"/>
          </p:cNvSpPr>
          <p:nvPr>
            <p:ph type="dt" sz="half" idx="10"/>
          </p:nvPr>
        </p:nvSpPr>
        <p:spPr/>
        <p:txBody>
          <a:bodyPr/>
          <a:lstStyle/>
          <a:p>
            <a:fld id="{96567155-EE1F-4F39-AC27-172D04087DFA}" type="datetime1">
              <a:rPr lang="en-US" smtClean="0"/>
              <a:t>5/21/2024</a:t>
            </a:fld>
            <a:endParaRPr lang="en-US"/>
          </a:p>
        </p:txBody>
      </p:sp>
      <p:sp>
        <p:nvSpPr>
          <p:cNvPr id="4" name="Footer Placeholder 3">
            <a:extLst>
              <a:ext uri="{FF2B5EF4-FFF2-40B4-BE49-F238E27FC236}">
                <a16:creationId xmlns:a16="http://schemas.microsoft.com/office/drawing/2014/main" id="{667C3F71-97C4-5E7B-988B-1AB71350791B}"/>
              </a:ext>
            </a:extLst>
          </p:cNvPr>
          <p:cNvSpPr>
            <a:spLocks noGrp="1"/>
          </p:cNvSpPr>
          <p:nvPr>
            <p:ph type="ftr" sz="quarter" idx="11"/>
          </p:nvPr>
        </p:nvSpPr>
        <p:spPr/>
        <p:txBody>
          <a:bodyPr/>
          <a:lstStyle/>
          <a:p>
            <a:pPr indent="-2743200"/>
            <a:r>
              <a:rPr lang="en-US"/>
              <a:t>Annual Maine Geriatrics Meeting</a:t>
            </a:r>
          </a:p>
        </p:txBody>
      </p:sp>
      <p:sp>
        <p:nvSpPr>
          <p:cNvPr id="5" name="Content Placeholder 4">
            <a:extLst>
              <a:ext uri="{FF2B5EF4-FFF2-40B4-BE49-F238E27FC236}">
                <a16:creationId xmlns:a16="http://schemas.microsoft.com/office/drawing/2014/main" id="{65DAF9A9-A402-B036-ED9B-747BFCE1E3FE}"/>
              </a:ext>
            </a:extLst>
          </p:cNvPr>
          <p:cNvSpPr>
            <a:spLocks noGrp="1"/>
          </p:cNvSpPr>
          <p:nvPr>
            <p:ph sz="quarter" idx="14"/>
          </p:nvPr>
        </p:nvSpPr>
        <p:spPr>
          <a:xfrm>
            <a:off x="442913" y="1747308"/>
            <a:ext cx="8118004" cy="3886200"/>
          </a:xfrm>
        </p:spPr>
        <p:txBody>
          <a:bodyPr/>
          <a:lstStyle/>
          <a:p>
            <a:r>
              <a:rPr lang="en-US" sz="2000" dirty="0" err="1">
                <a:latin typeface="Arial" panose="020B0604020202020204" pitchFamily="34" charset="0"/>
                <a:cs typeface="Arial" panose="020B0604020202020204" pitchFamily="34" charset="0"/>
              </a:rPr>
              <a:t>Risk:benefit</a:t>
            </a:r>
            <a:r>
              <a:rPr lang="en-US" sz="2000" dirty="0">
                <a:latin typeface="Arial" panose="020B0604020202020204" pitchFamily="34" charset="0"/>
                <a:cs typeface="Arial" panose="020B0604020202020204" pitchFamily="34" charset="0"/>
              </a:rPr>
              <a:t> ratio</a:t>
            </a:r>
          </a:p>
          <a:p>
            <a:r>
              <a:rPr lang="en-US" sz="2000" dirty="0">
                <a:latin typeface="Arial" panose="020B0604020202020204" pitchFamily="34" charset="0"/>
                <a:cs typeface="Arial" panose="020B0604020202020204" pitchFamily="34" charset="0"/>
              </a:rPr>
              <a:t>Generalizability of findings given demography of cohort in Clarity</a:t>
            </a:r>
          </a:p>
          <a:p>
            <a:r>
              <a:rPr lang="en-US" sz="2000" dirty="0">
                <a:latin typeface="Arial" panose="020B0604020202020204" pitchFamily="34" charset="0"/>
                <a:cs typeface="Arial" panose="020B0604020202020204" pitchFamily="34" charset="0"/>
              </a:rPr>
              <a:t>Real world benefit?</a:t>
            </a:r>
          </a:p>
          <a:p>
            <a:r>
              <a:rPr lang="en-US" sz="2000" dirty="0">
                <a:latin typeface="Arial" panose="020B0604020202020204" pitchFamily="34" charset="0"/>
                <a:cs typeface="Arial" panose="020B0604020202020204" pitchFamily="34" charset="0"/>
              </a:rPr>
              <a:t>May not address the main process in neurodegeneration</a:t>
            </a:r>
          </a:p>
          <a:p>
            <a:r>
              <a:rPr lang="en-US" sz="2000" dirty="0">
                <a:latin typeface="Arial" panose="020B0604020202020204" pitchFamily="34" charset="0"/>
                <a:cs typeface="Arial" panose="020B0604020202020204" pitchFamily="34" charset="0"/>
              </a:rPr>
              <a:t>Accelerates loss of volume?</a:t>
            </a:r>
          </a:p>
          <a:p>
            <a:r>
              <a:rPr lang="en-US" sz="2000" dirty="0">
                <a:latin typeface="Arial" panose="020B0604020202020204" pitchFamily="34" charset="0"/>
                <a:cs typeface="Arial" panose="020B0604020202020204" pitchFamily="34" charset="0"/>
              </a:rPr>
              <a:t>Need for on-going treatment? </a:t>
            </a:r>
          </a:p>
          <a:p>
            <a:r>
              <a:rPr lang="en-US" sz="2000" dirty="0">
                <a:latin typeface="Arial" panose="020B0604020202020204" pitchFamily="34" charset="0"/>
                <a:cs typeface="Arial" panose="020B0604020202020204" pitchFamily="34" charset="0"/>
              </a:rPr>
              <a:t>Differential effects according to sex?</a:t>
            </a:r>
            <a:endParaRPr lang="en-US" sz="2000" dirty="0"/>
          </a:p>
          <a:p>
            <a:r>
              <a:rPr lang="en-US" sz="1050" b="1" dirty="0">
                <a:effectLst/>
                <a:latin typeface="Arial" panose="020B0604020202020204" pitchFamily="34" charset="0"/>
                <a:ea typeface="Calibri" panose="020F0502020204030204" pitchFamily="34" charset="0"/>
                <a:cs typeface="Arial" panose="020B0604020202020204" pitchFamily="34" charset="0"/>
              </a:rPr>
              <a:t>From Dr. Alice-Lee Vestner: “(4) The effect was extremely heterogenous in the subgroup analysis. For example, all endpoints showed 100−300% more effect in men. For the primary endpoint the effect in women was only 12%, vs. 43% for men, an enormous 3.5-fold difference in impact (Figure S1B). This need to be understood either biologically, as an artefact relating to the biases discussed above, or at least, as a point of note for the label regarding the lesser effect and therefore lower benefit-risk ratio in women (who are more at risk of AD) if eventually approved.”  (</a:t>
            </a:r>
            <a:r>
              <a:rPr lang="en-US" sz="1050" b="1" dirty="0" err="1">
                <a:effectLst/>
                <a:latin typeface="Arial" panose="020B0604020202020204" pitchFamily="34" charset="0"/>
                <a:ea typeface="Calibri" panose="020F0502020204030204" pitchFamily="34" charset="0"/>
                <a:cs typeface="Arial" panose="020B0604020202020204" pitchFamily="34" charset="0"/>
              </a:rPr>
              <a:t>Kepp</a:t>
            </a:r>
            <a:r>
              <a:rPr lang="en-US" sz="1050" b="1" dirty="0">
                <a:effectLst/>
                <a:latin typeface="Arial" panose="020B0604020202020204" pitchFamily="34" charset="0"/>
                <a:ea typeface="Calibri" panose="020F0502020204030204" pitchFamily="34" charset="0"/>
                <a:cs typeface="Arial" panose="020B0604020202020204" pitchFamily="34" charset="0"/>
              </a:rPr>
              <a:t>, 2023)</a:t>
            </a:r>
            <a:endParaRPr lang="en-US" sz="105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46736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2EAD-CB85-F773-FC56-2A232DA1F680}"/>
              </a:ext>
            </a:extLst>
          </p:cNvPr>
          <p:cNvSpPr>
            <a:spLocks noGrp="1"/>
          </p:cNvSpPr>
          <p:nvPr>
            <p:ph type="title"/>
          </p:nvPr>
        </p:nvSpPr>
        <p:spPr/>
        <p:txBody>
          <a:bodyPr/>
          <a:lstStyle/>
          <a:p>
            <a:r>
              <a:rPr lang="en-US" dirty="0"/>
              <a:t>Alternatives to </a:t>
            </a:r>
            <a:r>
              <a:rPr lang="en-US" dirty="0" err="1"/>
              <a:t>Lecanemab</a:t>
            </a:r>
            <a:endParaRPr lang="en-US" dirty="0"/>
          </a:p>
        </p:txBody>
      </p:sp>
      <p:sp>
        <p:nvSpPr>
          <p:cNvPr id="3" name="Date Placeholder 2">
            <a:extLst>
              <a:ext uri="{FF2B5EF4-FFF2-40B4-BE49-F238E27FC236}">
                <a16:creationId xmlns:a16="http://schemas.microsoft.com/office/drawing/2014/main" id="{EC126FBF-62C9-D743-2CA7-D4B7EBFCA0D3}"/>
              </a:ext>
            </a:extLst>
          </p:cNvPr>
          <p:cNvSpPr>
            <a:spLocks noGrp="1"/>
          </p:cNvSpPr>
          <p:nvPr>
            <p:ph type="dt" sz="half" idx="10"/>
          </p:nvPr>
        </p:nvSpPr>
        <p:spPr/>
        <p:txBody>
          <a:bodyPr/>
          <a:lstStyle/>
          <a:p>
            <a:fld id="{9A2887C6-0E56-499A-B533-C6F2223BDCC1}" type="datetime1">
              <a:rPr lang="en-US" smtClean="0"/>
              <a:t>5/21/2024</a:t>
            </a:fld>
            <a:endParaRPr lang="en-US"/>
          </a:p>
        </p:txBody>
      </p:sp>
      <p:sp>
        <p:nvSpPr>
          <p:cNvPr id="4" name="Footer Placeholder 3">
            <a:extLst>
              <a:ext uri="{FF2B5EF4-FFF2-40B4-BE49-F238E27FC236}">
                <a16:creationId xmlns:a16="http://schemas.microsoft.com/office/drawing/2014/main" id="{352D6566-4776-D239-3A8C-A5AAF53EBE31}"/>
              </a:ext>
            </a:extLst>
          </p:cNvPr>
          <p:cNvSpPr>
            <a:spLocks noGrp="1"/>
          </p:cNvSpPr>
          <p:nvPr>
            <p:ph type="ftr" sz="quarter" idx="11"/>
          </p:nvPr>
        </p:nvSpPr>
        <p:spPr/>
        <p:txBody>
          <a:bodyPr/>
          <a:lstStyle/>
          <a:p>
            <a:pPr indent="-2743200"/>
            <a:r>
              <a:rPr lang="en-US"/>
              <a:t>Annual Maine Geriatrics Meeting</a:t>
            </a:r>
          </a:p>
        </p:txBody>
      </p:sp>
      <p:sp>
        <p:nvSpPr>
          <p:cNvPr id="6" name="Content Placeholder 5">
            <a:extLst>
              <a:ext uri="{FF2B5EF4-FFF2-40B4-BE49-F238E27FC236}">
                <a16:creationId xmlns:a16="http://schemas.microsoft.com/office/drawing/2014/main" id="{5D80C817-E18E-8A5E-1E8B-628D1775777E}"/>
              </a:ext>
            </a:extLst>
          </p:cNvPr>
          <p:cNvSpPr>
            <a:spLocks noGrp="1"/>
          </p:cNvSpPr>
          <p:nvPr>
            <p:ph sz="quarter" idx="14"/>
          </p:nvPr>
        </p:nvSpPr>
        <p:spPr>
          <a:xfrm>
            <a:off x="722312" y="1938255"/>
            <a:ext cx="6492240" cy="3886200"/>
          </a:xfrm>
        </p:spPr>
        <p:txBody>
          <a:bodyPr/>
          <a:lstStyle/>
          <a:p>
            <a:r>
              <a:rPr lang="en-US" sz="2800" dirty="0"/>
              <a:t>Wait for new and different drugs</a:t>
            </a:r>
          </a:p>
          <a:p>
            <a:endParaRPr lang="en-US" sz="2800" dirty="0"/>
          </a:p>
          <a:p>
            <a:r>
              <a:rPr lang="en-US" sz="2800" dirty="0"/>
              <a:t>Participate in clinical trials</a:t>
            </a:r>
          </a:p>
          <a:p>
            <a:endParaRPr lang="en-US" sz="2800" dirty="0"/>
          </a:p>
          <a:p>
            <a:r>
              <a:rPr lang="en-US" sz="2800" dirty="0"/>
              <a:t>Continue standard therapies</a:t>
            </a:r>
          </a:p>
          <a:p>
            <a:endParaRPr lang="en-US" sz="2800" dirty="0"/>
          </a:p>
          <a:p>
            <a:r>
              <a:rPr lang="en-US" sz="2800" dirty="0"/>
              <a:t>Follow healthy brain aging prescription</a:t>
            </a:r>
          </a:p>
        </p:txBody>
      </p:sp>
    </p:spTree>
    <p:extLst>
      <p:ext uri="{BB962C8B-B14F-4D97-AF65-F5344CB8AC3E}">
        <p14:creationId xmlns:p14="http://schemas.microsoft.com/office/powerpoint/2010/main" val="391868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550F-D01A-FECC-65DF-9C7A898BD2D0}"/>
              </a:ext>
            </a:extLst>
          </p:cNvPr>
          <p:cNvSpPr>
            <a:spLocks noGrp="1"/>
          </p:cNvSpPr>
          <p:nvPr>
            <p:ph type="title"/>
          </p:nvPr>
        </p:nvSpPr>
        <p:spPr/>
        <p:txBody>
          <a:bodyPr anchor="ctr">
            <a:normAutofit fontScale="90000"/>
          </a:bodyPr>
          <a:lstStyle/>
          <a:p>
            <a:r>
              <a:rPr lang="en-US" dirty="0"/>
              <a:t>The Future of AD Treatment in Maine:</a:t>
            </a:r>
            <a:br>
              <a:rPr lang="en-US" dirty="0"/>
            </a:br>
            <a:r>
              <a:rPr lang="en-US" dirty="0"/>
              <a:t>Precision Medicine in Oncology as a Model</a:t>
            </a:r>
          </a:p>
        </p:txBody>
      </p:sp>
      <p:sp>
        <p:nvSpPr>
          <p:cNvPr id="3" name="Date Placeholder 2">
            <a:extLst>
              <a:ext uri="{FF2B5EF4-FFF2-40B4-BE49-F238E27FC236}">
                <a16:creationId xmlns:a16="http://schemas.microsoft.com/office/drawing/2014/main" id="{464598F1-FFB7-7B26-0EAC-E33CAA33A632}"/>
              </a:ext>
            </a:extLst>
          </p:cNvPr>
          <p:cNvSpPr>
            <a:spLocks noGrp="1"/>
          </p:cNvSpPr>
          <p:nvPr>
            <p:ph type="dt" sz="half" idx="10"/>
          </p:nvPr>
        </p:nvSpPr>
        <p:spPr/>
        <p:txBody>
          <a:bodyPr anchor="b">
            <a:normAutofit/>
          </a:bodyPr>
          <a:lstStyle/>
          <a:p>
            <a:pPr>
              <a:spcAft>
                <a:spcPts val="600"/>
              </a:spcAft>
            </a:pPr>
            <a:fld id="{797DFB7C-B5CD-48A0-AD21-57437D47717F}" type="datetime1">
              <a:rPr lang="en-US" smtClean="0"/>
              <a:t>5/21/2024</a:t>
            </a:fld>
            <a:endParaRPr lang="en-US" dirty="0"/>
          </a:p>
        </p:txBody>
      </p:sp>
      <p:sp>
        <p:nvSpPr>
          <p:cNvPr id="5" name="Content Placeholder 4">
            <a:extLst>
              <a:ext uri="{FF2B5EF4-FFF2-40B4-BE49-F238E27FC236}">
                <a16:creationId xmlns:a16="http://schemas.microsoft.com/office/drawing/2014/main" id="{1D5C53B9-AFA4-0C72-72CF-0F3005933F6D}"/>
              </a:ext>
            </a:extLst>
          </p:cNvPr>
          <p:cNvSpPr>
            <a:spLocks noGrp="1"/>
          </p:cNvSpPr>
          <p:nvPr>
            <p:ph sz="quarter" idx="14"/>
          </p:nvPr>
        </p:nvSpPr>
        <p:spPr>
          <a:xfrm>
            <a:off x="618639" y="1485900"/>
            <a:ext cx="7841941" cy="3886200"/>
          </a:xfrm>
        </p:spPr>
        <p:txBody>
          <a:bodyPr>
            <a:normAutofit/>
          </a:bodyPr>
          <a:lstStyle/>
          <a:p>
            <a:r>
              <a:rPr lang="en-US" dirty="0"/>
              <a:t>Cancer specialists have led the way in precision medicine. </a:t>
            </a:r>
          </a:p>
          <a:p>
            <a:r>
              <a:rPr lang="en-US" dirty="0"/>
              <a:t>Maine Cancer Genomics Initiative (MCGI) is a state-wide consortium of oncologists meeting to determine the most appropriate treatments and targeted drug therapies for cancer patients.</a:t>
            </a:r>
          </a:p>
          <a:p>
            <a:pPr lvl="1"/>
            <a:r>
              <a:rPr lang="en-US" dirty="0"/>
              <a:t>Started with a grant from the Alfond Foundation, it is led by JAX and includes all the leading cancer centers and specialists in Maine. </a:t>
            </a:r>
          </a:p>
          <a:p>
            <a:endParaRPr lang="en-US" dirty="0"/>
          </a:p>
        </p:txBody>
      </p:sp>
      <p:pic>
        <p:nvPicPr>
          <p:cNvPr id="11" name="Picture 10">
            <a:extLst>
              <a:ext uri="{FF2B5EF4-FFF2-40B4-BE49-F238E27FC236}">
                <a16:creationId xmlns:a16="http://schemas.microsoft.com/office/drawing/2014/main" id="{660FB194-7F84-FABD-859E-266764CDEA1D}"/>
              </a:ext>
            </a:extLst>
          </p:cNvPr>
          <p:cNvPicPr>
            <a:picLocks noChangeAspect="1"/>
          </p:cNvPicPr>
          <p:nvPr/>
        </p:nvPicPr>
        <p:blipFill>
          <a:blip r:embed="rId2"/>
          <a:stretch>
            <a:fillRect/>
          </a:stretch>
        </p:blipFill>
        <p:spPr>
          <a:xfrm>
            <a:off x="2628226" y="4105110"/>
            <a:ext cx="4254367" cy="2377440"/>
          </a:xfrm>
          <a:prstGeom prst="rect">
            <a:avLst/>
          </a:prstGeom>
        </p:spPr>
      </p:pic>
      <p:sp>
        <p:nvSpPr>
          <p:cNvPr id="6" name="Footer Placeholder 5">
            <a:extLst>
              <a:ext uri="{FF2B5EF4-FFF2-40B4-BE49-F238E27FC236}">
                <a16:creationId xmlns:a16="http://schemas.microsoft.com/office/drawing/2014/main" id="{D1492397-083F-EB04-EB78-25B6CDEA5BFC}"/>
              </a:ext>
            </a:extLst>
          </p:cNvPr>
          <p:cNvSpPr>
            <a:spLocks noGrp="1"/>
          </p:cNvSpPr>
          <p:nvPr>
            <p:ph type="ftr" sz="quarter" idx="11"/>
          </p:nvPr>
        </p:nvSpPr>
        <p:spPr/>
        <p:txBody>
          <a:bodyPr/>
          <a:lstStyle/>
          <a:p>
            <a:pPr indent="-2743200"/>
            <a:r>
              <a:rPr lang="en-US"/>
              <a:t>Annual Maine Geriatrics Meeting</a:t>
            </a:r>
          </a:p>
        </p:txBody>
      </p:sp>
    </p:spTree>
    <p:extLst>
      <p:ext uri="{BB962C8B-B14F-4D97-AF65-F5344CB8AC3E}">
        <p14:creationId xmlns:p14="http://schemas.microsoft.com/office/powerpoint/2010/main" val="288289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AFF6-11CA-E0D9-8FCC-B5C61D1FF75D}"/>
              </a:ext>
            </a:extLst>
          </p:cNvPr>
          <p:cNvSpPr>
            <a:spLocks noGrp="1"/>
          </p:cNvSpPr>
          <p:nvPr>
            <p:ph type="title"/>
          </p:nvPr>
        </p:nvSpPr>
        <p:spPr/>
        <p:txBody>
          <a:bodyPr/>
          <a:lstStyle/>
          <a:p>
            <a:r>
              <a:rPr lang="en-US" dirty="0"/>
              <a:t>Maine Alzheimer’s Disease Clinical Alliance</a:t>
            </a:r>
          </a:p>
        </p:txBody>
      </p:sp>
      <p:sp>
        <p:nvSpPr>
          <p:cNvPr id="3" name="Date Placeholder 2">
            <a:extLst>
              <a:ext uri="{FF2B5EF4-FFF2-40B4-BE49-F238E27FC236}">
                <a16:creationId xmlns:a16="http://schemas.microsoft.com/office/drawing/2014/main" id="{BD22C59E-9585-EAEF-8BF3-0FF359C52348}"/>
              </a:ext>
            </a:extLst>
          </p:cNvPr>
          <p:cNvSpPr>
            <a:spLocks noGrp="1"/>
          </p:cNvSpPr>
          <p:nvPr>
            <p:ph type="dt" sz="half" idx="10"/>
          </p:nvPr>
        </p:nvSpPr>
        <p:spPr/>
        <p:txBody>
          <a:bodyPr/>
          <a:lstStyle/>
          <a:p>
            <a:fld id="{E7547AB6-EDD3-470A-957B-BDEADF0C2093}" type="datetime1">
              <a:rPr lang="en-US" smtClean="0"/>
              <a:t>5/21/2024</a:t>
            </a:fld>
            <a:endParaRPr lang="en-US" dirty="0"/>
          </a:p>
        </p:txBody>
      </p:sp>
      <p:sp>
        <p:nvSpPr>
          <p:cNvPr id="6" name="Oval 5">
            <a:extLst>
              <a:ext uri="{FF2B5EF4-FFF2-40B4-BE49-F238E27FC236}">
                <a16:creationId xmlns:a16="http://schemas.microsoft.com/office/drawing/2014/main" id="{EA71D8BA-373F-88AD-6278-F4C7E5F0634C}"/>
              </a:ext>
            </a:extLst>
          </p:cNvPr>
          <p:cNvSpPr/>
          <p:nvPr/>
        </p:nvSpPr>
        <p:spPr>
          <a:xfrm>
            <a:off x="1608989" y="1691148"/>
            <a:ext cx="1700981" cy="924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Primary Care</a:t>
            </a:r>
          </a:p>
        </p:txBody>
      </p:sp>
      <p:sp>
        <p:nvSpPr>
          <p:cNvPr id="7" name="Oval 6">
            <a:extLst>
              <a:ext uri="{FF2B5EF4-FFF2-40B4-BE49-F238E27FC236}">
                <a16:creationId xmlns:a16="http://schemas.microsoft.com/office/drawing/2014/main" id="{BF513027-19AA-1060-B9A4-F0F2D8E14C5A}"/>
              </a:ext>
            </a:extLst>
          </p:cNvPr>
          <p:cNvSpPr/>
          <p:nvPr/>
        </p:nvSpPr>
        <p:spPr>
          <a:xfrm>
            <a:off x="3721508" y="1661873"/>
            <a:ext cx="1700981" cy="924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Patients and Family</a:t>
            </a:r>
          </a:p>
        </p:txBody>
      </p:sp>
      <p:sp>
        <p:nvSpPr>
          <p:cNvPr id="10" name="Oval 9">
            <a:extLst>
              <a:ext uri="{FF2B5EF4-FFF2-40B4-BE49-F238E27FC236}">
                <a16:creationId xmlns:a16="http://schemas.microsoft.com/office/drawing/2014/main" id="{20D9F58D-CAAD-3E6A-531D-0AAC1E34217D}"/>
              </a:ext>
            </a:extLst>
          </p:cNvPr>
          <p:cNvSpPr/>
          <p:nvPr/>
        </p:nvSpPr>
        <p:spPr>
          <a:xfrm>
            <a:off x="495762" y="5027995"/>
            <a:ext cx="2660204" cy="1454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Oversite of Protocol-Driven Disease Modifying Therapies</a:t>
            </a:r>
          </a:p>
        </p:txBody>
      </p:sp>
      <p:sp>
        <p:nvSpPr>
          <p:cNvPr id="11" name="Oval 10">
            <a:extLst>
              <a:ext uri="{FF2B5EF4-FFF2-40B4-BE49-F238E27FC236}">
                <a16:creationId xmlns:a16="http://schemas.microsoft.com/office/drawing/2014/main" id="{44D3BD35-4C91-50D6-824D-F91B7997EAD3}"/>
              </a:ext>
            </a:extLst>
          </p:cNvPr>
          <p:cNvSpPr/>
          <p:nvPr/>
        </p:nvSpPr>
        <p:spPr>
          <a:xfrm>
            <a:off x="3368385" y="5383922"/>
            <a:ext cx="1700981" cy="1278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 to Standard Medical  Treatment</a:t>
            </a:r>
          </a:p>
        </p:txBody>
      </p:sp>
      <p:sp>
        <p:nvSpPr>
          <p:cNvPr id="12" name="Oval 11">
            <a:extLst>
              <a:ext uri="{FF2B5EF4-FFF2-40B4-BE49-F238E27FC236}">
                <a16:creationId xmlns:a16="http://schemas.microsoft.com/office/drawing/2014/main" id="{4D6350DD-62CE-4CA5-CA39-1C0F00A4F7C8}"/>
              </a:ext>
            </a:extLst>
          </p:cNvPr>
          <p:cNvSpPr/>
          <p:nvPr/>
        </p:nvSpPr>
        <p:spPr>
          <a:xfrm>
            <a:off x="7117221" y="5383922"/>
            <a:ext cx="1700981" cy="924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Trials</a:t>
            </a:r>
          </a:p>
        </p:txBody>
      </p:sp>
      <p:sp>
        <p:nvSpPr>
          <p:cNvPr id="13" name="Oval 12">
            <a:extLst>
              <a:ext uri="{FF2B5EF4-FFF2-40B4-BE49-F238E27FC236}">
                <a16:creationId xmlns:a16="http://schemas.microsoft.com/office/drawing/2014/main" id="{7621D90A-B842-1C3E-BDC5-347B96061614}"/>
              </a:ext>
            </a:extLst>
          </p:cNvPr>
          <p:cNvSpPr/>
          <p:nvPr/>
        </p:nvSpPr>
        <p:spPr>
          <a:xfrm>
            <a:off x="5156084" y="5458869"/>
            <a:ext cx="1874418" cy="924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 Support Services</a:t>
            </a:r>
          </a:p>
        </p:txBody>
      </p:sp>
      <p:sp>
        <p:nvSpPr>
          <p:cNvPr id="16" name="Oval 15">
            <a:extLst>
              <a:ext uri="{FF2B5EF4-FFF2-40B4-BE49-F238E27FC236}">
                <a16:creationId xmlns:a16="http://schemas.microsoft.com/office/drawing/2014/main" id="{FCFA52B5-7CB8-DED9-DF4B-1624FDF61582}"/>
              </a:ext>
            </a:extLst>
          </p:cNvPr>
          <p:cNvSpPr/>
          <p:nvPr/>
        </p:nvSpPr>
        <p:spPr>
          <a:xfrm>
            <a:off x="5834027" y="1561822"/>
            <a:ext cx="2133684" cy="128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Dementia Assessment Clinics</a:t>
            </a:r>
          </a:p>
        </p:txBody>
      </p:sp>
      <p:sp>
        <p:nvSpPr>
          <p:cNvPr id="17" name="Rectangle: Rounded Corners 16">
            <a:extLst>
              <a:ext uri="{FF2B5EF4-FFF2-40B4-BE49-F238E27FC236}">
                <a16:creationId xmlns:a16="http://schemas.microsoft.com/office/drawing/2014/main" id="{0D8226E8-FC78-E2E1-2017-9AD3C525C2C3}"/>
              </a:ext>
            </a:extLst>
          </p:cNvPr>
          <p:cNvSpPr/>
          <p:nvPr/>
        </p:nvSpPr>
        <p:spPr>
          <a:xfrm>
            <a:off x="1160206" y="3254477"/>
            <a:ext cx="7089059" cy="128016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Data, Genomic and Education Cores</a:t>
            </a:r>
          </a:p>
        </p:txBody>
      </p:sp>
      <p:cxnSp>
        <p:nvCxnSpPr>
          <p:cNvPr id="19" name="Straight Arrow Connector 18">
            <a:extLst>
              <a:ext uri="{FF2B5EF4-FFF2-40B4-BE49-F238E27FC236}">
                <a16:creationId xmlns:a16="http://schemas.microsoft.com/office/drawing/2014/main" id="{38D6F5A2-290B-7050-0000-F2ABA43FDFFA}"/>
              </a:ext>
            </a:extLst>
          </p:cNvPr>
          <p:cNvCxnSpPr>
            <a:cxnSpLocks/>
          </p:cNvCxnSpPr>
          <p:nvPr/>
        </p:nvCxnSpPr>
        <p:spPr>
          <a:xfrm flipH="1">
            <a:off x="3309970" y="2129445"/>
            <a:ext cx="411538" cy="98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C1FD305-68C2-5968-7FE0-C4FF462B3CE6}"/>
              </a:ext>
            </a:extLst>
          </p:cNvPr>
          <p:cNvCxnSpPr>
            <a:cxnSpLocks/>
            <a:stCxn id="7" idx="6"/>
          </p:cNvCxnSpPr>
          <p:nvPr/>
        </p:nvCxnSpPr>
        <p:spPr>
          <a:xfrm flipV="1">
            <a:off x="5422489" y="2119183"/>
            <a:ext cx="486698" cy="48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6B7EE1F-A4D7-AB4E-13C8-A8D68E9CDB7C}"/>
              </a:ext>
            </a:extLst>
          </p:cNvPr>
          <p:cNvCxnSpPr>
            <a:stCxn id="6" idx="4"/>
          </p:cNvCxnSpPr>
          <p:nvPr/>
        </p:nvCxnSpPr>
        <p:spPr>
          <a:xfrm flipH="1">
            <a:off x="2459479" y="2615380"/>
            <a:ext cx="1" cy="6390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D73343D-4032-EDC4-9918-5AEA1C4A3D46}"/>
              </a:ext>
            </a:extLst>
          </p:cNvPr>
          <p:cNvCxnSpPr>
            <a:stCxn id="16" idx="4"/>
          </p:cNvCxnSpPr>
          <p:nvPr/>
        </p:nvCxnSpPr>
        <p:spPr>
          <a:xfrm>
            <a:off x="6900869" y="2841982"/>
            <a:ext cx="0" cy="4124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06C07D9-10FC-77A6-EDCC-99E592E24262}"/>
              </a:ext>
            </a:extLst>
          </p:cNvPr>
          <p:cNvCxnSpPr>
            <a:stCxn id="17" idx="2"/>
          </p:cNvCxnSpPr>
          <p:nvPr/>
        </p:nvCxnSpPr>
        <p:spPr>
          <a:xfrm flipH="1">
            <a:off x="2792361" y="4534637"/>
            <a:ext cx="1912375" cy="7354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B83F7C3-A653-7E02-E5AC-79D51DC74DCD}"/>
              </a:ext>
            </a:extLst>
          </p:cNvPr>
          <p:cNvCxnSpPr>
            <a:stCxn id="17" idx="2"/>
          </p:cNvCxnSpPr>
          <p:nvPr/>
        </p:nvCxnSpPr>
        <p:spPr>
          <a:xfrm flipH="1">
            <a:off x="4277032" y="4534637"/>
            <a:ext cx="427704" cy="8492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D8FEBF-30B5-24F2-6389-DE7F06284E3A}"/>
              </a:ext>
            </a:extLst>
          </p:cNvPr>
          <p:cNvCxnSpPr>
            <a:stCxn id="17" idx="2"/>
          </p:cNvCxnSpPr>
          <p:nvPr/>
        </p:nvCxnSpPr>
        <p:spPr>
          <a:xfrm>
            <a:off x="4704736" y="4534637"/>
            <a:ext cx="1129291" cy="924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76552E7-0D7E-D967-A581-B8F90E908E0C}"/>
              </a:ext>
            </a:extLst>
          </p:cNvPr>
          <p:cNvCxnSpPr>
            <a:cxnSpLocks/>
            <a:stCxn id="17" idx="2"/>
            <a:endCxn id="12" idx="1"/>
          </p:cNvCxnSpPr>
          <p:nvPr/>
        </p:nvCxnSpPr>
        <p:spPr>
          <a:xfrm>
            <a:off x="4704736" y="4534637"/>
            <a:ext cx="2661588" cy="984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FAF5058-DD2E-DEF4-7203-46658FA5E58F}"/>
              </a:ext>
            </a:extLst>
          </p:cNvPr>
          <p:cNvSpPr txBox="1"/>
          <p:nvPr/>
        </p:nvSpPr>
        <p:spPr>
          <a:xfrm>
            <a:off x="1461186" y="2942061"/>
            <a:ext cx="6506525" cy="369332"/>
          </a:xfrm>
          <a:prstGeom prst="rect">
            <a:avLst/>
          </a:prstGeom>
          <a:noFill/>
        </p:spPr>
        <p:txBody>
          <a:bodyPr wrap="none" rtlCol="0">
            <a:spAutoFit/>
          </a:bodyPr>
          <a:lstStyle/>
          <a:p>
            <a:r>
              <a:rPr lang="en-US" dirty="0"/>
              <a:t>Standardized clinical, imaging, genomic and fluid biomarker data set</a:t>
            </a:r>
          </a:p>
        </p:txBody>
      </p:sp>
      <p:sp>
        <p:nvSpPr>
          <p:cNvPr id="5" name="Footer Placeholder 4">
            <a:extLst>
              <a:ext uri="{FF2B5EF4-FFF2-40B4-BE49-F238E27FC236}">
                <a16:creationId xmlns:a16="http://schemas.microsoft.com/office/drawing/2014/main" id="{9D82F5A6-9798-E7E4-37CE-FA62FA7D5935}"/>
              </a:ext>
            </a:extLst>
          </p:cNvPr>
          <p:cNvSpPr>
            <a:spLocks noGrp="1"/>
          </p:cNvSpPr>
          <p:nvPr>
            <p:ph type="ftr" sz="quarter" idx="11"/>
          </p:nvPr>
        </p:nvSpPr>
        <p:spPr/>
        <p:txBody>
          <a:bodyPr/>
          <a:lstStyle/>
          <a:p>
            <a:pPr indent="-2743200"/>
            <a:r>
              <a:rPr lang="en-US"/>
              <a:t>Annual Maine Geriatrics Meeting</a:t>
            </a:r>
          </a:p>
        </p:txBody>
      </p:sp>
    </p:spTree>
    <p:extLst>
      <p:ext uri="{BB962C8B-B14F-4D97-AF65-F5344CB8AC3E}">
        <p14:creationId xmlns:p14="http://schemas.microsoft.com/office/powerpoint/2010/main" val="3324056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03F1A-6CEF-BEE3-8D64-E408C9FC6F7B}"/>
              </a:ext>
            </a:extLst>
          </p:cNvPr>
          <p:cNvSpPr>
            <a:spLocks noGrp="1"/>
          </p:cNvSpPr>
          <p:nvPr>
            <p:ph type="title"/>
          </p:nvPr>
        </p:nvSpPr>
        <p:spPr/>
        <p:txBody>
          <a:bodyPr/>
          <a:lstStyle/>
          <a:p>
            <a:r>
              <a:rPr lang="en-US" dirty="0"/>
              <a:t>Final Summary</a:t>
            </a:r>
            <a:br>
              <a:rPr lang="en-US" dirty="0"/>
            </a:br>
            <a:r>
              <a:rPr lang="en-US" sz="1600" dirty="0" err="1"/>
              <a:t>Antiamyloid</a:t>
            </a:r>
            <a:r>
              <a:rPr lang="en-US" sz="1600" dirty="0"/>
              <a:t> monoclonal antibody therapy for AD; Ramanan VK et al. Neurology 2023: 101:842-852</a:t>
            </a:r>
            <a:endParaRPr lang="en-US" dirty="0"/>
          </a:p>
        </p:txBody>
      </p:sp>
      <p:sp>
        <p:nvSpPr>
          <p:cNvPr id="3" name="Date Placeholder 2">
            <a:extLst>
              <a:ext uri="{FF2B5EF4-FFF2-40B4-BE49-F238E27FC236}">
                <a16:creationId xmlns:a16="http://schemas.microsoft.com/office/drawing/2014/main" id="{437F7331-428F-2401-3062-9CCFC8027114}"/>
              </a:ext>
            </a:extLst>
          </p:cNvPr>
          <p:cNvSpPr>
            <a:spLocks noGrp="1"/>
          </p:cNvSpPr>
          <p:nvPr>
            <p:ph type="dt" sz="half" idx="10"/>
          </p:nvPr>
        </p:nvSpPr>
        <p:spPr/>
        <p:txBody>
          <a:bodyPr/>
          <a:lstStyle/>
          <a:p>
            <a:fld id="{00285C84-2DF4-42BC-BDA5-86729A9C92F9}" type="datetime1">
              <a:rPr lang="en-US" smtClean="0"/>
              <a:t>5/21/2024</a:t>
            </a:fld>
            <a:endParaRPr lang="en-US"/>
          </a:p>
        </p:txBody>
      </p:sp>
      <p:sp>
        <p:nvSpPr>
          <p:cNvPr id="4" name="Footer Placeholder 3">
            <a:extLst>
              <a:ext uri="{FF2B5EF4-FFF2-40B4-BE49-F238E27FC236}">
                <a16:creationId xmlns:a16="http://schemas.microsoft.com/office/drawing/2014/main" id="{625D0F75-38AD-2035-F1FC-EEBD9492AC5A}"/>
              </a:ext>
            </a:extLst>
          </p:cNvPr>
          <p:cNvSpPr>
            <a:spLocks noGrp="1"/>
          </p:cNvSpPr>
          <p:nvPr>
            <p:ph type="ftr" sz="quarter" idx="11"/>
          </p:nvPr>
        </p:nvSpPr>
        <p:spPr/>
        <p:txBody>
          <a:bodyPr/>
          <a:lstStyle/>
          <a:p>
            <a:pPr indent="-2743200"/>
            <a:r>
              <a:rPr lang="en-US"/>
              <a:t>Annual Maine Geriatrics Meeting</a:t>
            </a:r>
          </a:p>
        </p:txBody>
      </p:sp>
      <p:pic>
        <p:nvPicPr>
          <p:cNvPr id="7" name="Picture 6">
            <a:extLst>
              <a:ext uri="{FF2B5EF4-FFF2-40B4-BE49-F238E27FC236}">
                <a16:creationId xmlns:a16="http://schemas.microsoft.com/office/drawing/2014/main" id="{8A7FF505-B2AC-8FDC-B9DC-4DAA087C8126}"/>
              </a:ext>
            </a:extLst>
          </p:cNvPr>
          <p:cNvPicPr>
            <a:picLocks noChangeAspect="1"/>
          </p:cNvPicPr>
          <p:nvPr/>
        </p:nvPicPr>
        <p:blipFill>
          <a:blip r:embed="rId2"/>
          <a:stretch>
            <a:fillRect/>
          </a:stretch>
        </p:blipFill>
        <p:spPr>
          <a:xfrm>
            <a:off x="81743" y="2057080"/>
            <a:ext cx="9062257" cy="3840480"/>
          </a:xfrm>
          <a:prstGeom prst="rect">
            <a:avLst/>
          </a:prstGeom>
        </p:spPr>
      </p:pic>
    </p:spTree>
    <p:extLst>
      <p:ext uri="{BB962C8B-B14F-4D97-AF65-F5344CB8AC3E}">
        <p14:creationId xmlns:p14="http://schemas.microsoft.com/office/powerpoint/2010/main" val="366661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25F2-CA0A-768C-A3E3-863F450200D6}"/>
              </a:ext>
            </a:extLst>
          </p:cNvPr>
          <p:cNvSpPr>
            <a:spLocks noGrp="1"/>
          </p:cNvSpPr>
          <p:nvPr>
            <p:ph type="title"/>
          </p:nvPr>
        </p:nvSpPr>
        <p:spPr/>
        <p:txBody>
          <a:bodyPr/>
          <a:lstStyle/>
          <a:p>
            <a:r>
              <a:rPr lang="en-US" dirty="0"/>
              <a:t>References</a:t>
            </a:r>
          </a:p>
        </p:txBody>
      </p:sp>
      <p:sp>
        <p:nvSpPr>
          <p:cNvPr id="3" name="Date Placeholder 2">
            <a:extLst>
              <a:ext uri="{FF2B5EF4-FFF2-40B4-BE49-F238E27FC236}">
                <a16:creationId xmlns:a16="http://schemas.microsoft.com/office/drawing/2014/main" id="{56089DDE-F12B-EC36-99E3-437EC953BDB7}"/>
              </a:ext>
            </a:extLst>
          </p:cNvPr>
          <p:cNvSpPr>
            <a:spLocks noGrp="1"/>
          </p:cNvSpPr>
          <p:nvPr>
            <p:ph type="dt" sz="half" idx="10"/>
          </p:nvPr>
        </p:nvSpPr>
        <p:spPr/>
        <p:txBody>
          <a:bodyPr/>
          <a:lstStyle/>
          <a:p>
            <a:fld id="{7978510C-207B-425A-BBE1-8797628B0AB3}" type="datetime1">
              <a:rPr lang="en-US" smtClean="0"/>
              <a:t>5/21/2024</a:t>
            </a:fld>
            <a:endParaRPr lang="en-US"/>
          </a:p>
        </p:txBody>
      </p:sp>
      <p:sp>
        <p:nvSpPr>
          <p:cNvPr id="4" name="Footer Placeholder 3">
            <a:extLst>
              <a:ext uri="{FF2B5EF4-FFF2-40B4-BE49-F238E27FC236}">
                <a16:creationId xmlns:a16="http://schemas.microsoft.com/office/drawing/2014/main" id="{5C3137E9-3F1F-596D-39ED-D2AF0E081675}"/>
              </a:ext>
            </a:extLst>
          </p:cNvPr>
          <p:cNvSpPr>
            <a:spLocks noGrp="1"/>
          </p:cNvSpPr>
          <p:nvPr>
            <p:ph type="ftr" sz="quarter" idx="11"/>
          </p:nvPr>
        </p:nvSpPr>
        <p:spPr/>
        <p:txBody>
          <a:bodyPr/>
          <a:lstStyle/>
          <a:p>
            <a:pPr indent="-2743200"/>
            <a:r>
              <a:rPr lang="en-US"/>
              <a:t>Annual Maine Geriatrics Meeting</a:t>
            </a:r>
          </a:p>
        </p:txBody>
      </p:sp>
      <p:sp>
        <p:nvSpPr>
          <p:cNvPr id="10" name="TextBox 9">
            <a:extLst>
              <a:ext uri="{FF2B5EF4-FFF2-40B4-BE49-F238E27FC236}">
                <a16:creationId xmlns:a16="http://schemas.microsoft.com/office/drawing/2014/main" id="{A8002588-1DB8-FF1A-F172-16A7635ECFED}"/>
              </a:ext>
            </a:extLst>
          </p:cNvPr>
          <p:cNvSpPr txBox="1"/>
          <p:nvPr/>
        </p:nvSpPr>
        <p:spPr>
          <a:xfrm>
            <a:off x="313929" y="1959116"/>
            <a:ext cx="8305799" cy="4108817"/>
          </a:xfrm>
          <a:prstGeom prst="rect">
            <a:avLst/>
          </a:prstGeom>
          <a:noFill/>
        </p:spPr>
        <p:txBody>
          <a:bodyPr wrap="square">
            <a:spAutoFit/>
          </a:bodyPr>
          <a:lstStyle/>
          <a:p>
            <a:pPr marL="342900" marR="375285" lvl="0" indent="-342900" algn="just">
              <a:spcBef>
                <a:spcPts val="0"/>
              </a:spcBef>
              <a:spcAft>
                <a:spcPts val="170"/>
              </a:spcAft>
              <a:buFont typeface="+mj-lt"/>
              <a:buAutoNum type="arabicPeriod"/>
            </a:pPr>
            <a:r>
              <a:rPr lang="en-US" sz="1400" dirty="0" err="1">
                <a:solidFill>
                  <a:srgbClr val="000000"/>
                </a:solidFill>
                <a:effectLst/>
                <a:latin typeface="Arial" panose="020B0604020202020204" pitchFamily="34" charset="0"/>
                <a:ea typeface="Calibri" panose="020F0502020204030204" pitchFamily="34" charset="0"/>
              </a:rPr>
              <a:t>Lecanamab</a:t>
            </a:r>
            <a:r>
              <a:rPr lang="en-US" sz="1400" dirty="0">
                <a:solidFill>
                  <a:srgbClr val="000000"/>
                </a:solidFill>
                <a:effectLst/>
                <a:latin typeface="Arial" panose="020B0604020202020204" pitchFamily="34" charset="0"/>
                <a:ea typeface="Calibri" panose="020F0502020204030204" pitchFamily="34" charset="0"/>
              </a:rPr>
              <a:t> in early Alzheimer’s disease. Phase 3 study results- CH </a:t>
            </a:r>
            <a:r>
              <a:rPr lang="en-US" sz="1400" dirty="0" err="1">
                <a:solidFill>
                  <a:srgbClr val="000000"/>
                </a:solidFill>
                <a:effectLst/>
                <a:latin typeface="Arial" panose="020B0604020202020204" pitchFamily="34" charset="0"/>
                <a:ea typeface="Calibri" panose="020F0502020204030204" pitchFamily="34" charset="0"/>
              </a:rPr>
              <a:t>vanDyck</a:t>
            </a:r>
            <a:r>
              <a:rPr lang="en-US" sz="1400" dirty="0">
                <a:solidFill>
                  <a:srgbClr val="000000"/>
                </a:solidFill>
                <a:effectLst/>
                <a:latin typeface="Arial" panose="020B0604020202020204" pitchFamily="34" charset="0"/>
                <a:ea typeface="Calibri" panose="020F0502020204030204" pitchFamily="34" charset="0"/>
              </a:rPr>
              <a:t> et al. NEJM January 5, 2023 388:1:9-21. www.nejm.org/doi/full/10.1056/NEJMoa2212948 </a:t>
            </a:r>
            <a:endParaRPr lang="en-US" sz="1600" dirty="0">
              <a:solidFill>
                <a:srgbClr val="000000"/>
              </a:solidFill>
              <a:effectLst/>
              <a:latin typeface="Arial" panose="020B0604020202020204" pitchFamily="34" charset="0"/>
              <a:ea typeface="Calibri" panose="020F0502020204030204" pitchFamily="34" charset="0"/>
            </a:endParaRPr>
          </a:p>
          <a:p>
            <a:pPr marL="342900" marR="375285" lvl="0" indent="-342900" algn="just">
              <a:spcBef>
                <a:spcPts val="0"/>
              </a:spcBef>
              <a:spcAft>
                <a:spcPts val="0"/>
              </a:spcAft>
              <a:buFont typeface="+mj-lt"/>
              <a:buAutoNum type="arabicPeriod"/>
            </a:pPr>
            <a:r>
              <a:rPr lang="en-US" sz="1400" dirty="0">
                <a:solidFill>
                  <a:srgbClr val="000000"/>
                </a:solidFill>
                <a:effectLst/>
                <a:latin typeface="Arial" panose="020B0604020202020204" pitchFamily="34" charset="0"/>
                <a:ea typeface="Calibri" panose="020F0502020204030204" pitchFamily="34" charset="0"/>
              </a:rPr>
              <a:t>www.fda.gov/news-events/press-announcements/fda-converts-novel-alzheimers-disease-treatment-traditional-approval </a:t>
            </a:r>
            <a:endParaRPr lang="en-US" sz="1600" dirty="0">
              <a:solidFill>
                <a:srgbClr val="000000"/>
              </a:solidFill>
              <a:effectLst/>
              <a:latin typeface="Arial" panose="020B0604020202020204" pitchFamily="34" charset="0"/>
              <a:ea typeface="Calibri" panose="020F0502020204030204" pitchFamily="34" charset="0"/>
            </a:endParaRPr>
          </a:p>
          <a:p>
            <a:pPr marL="342900" marR="375285" lvl="0" indent="-342900" algn="just">
              <a:spcBef>
                <a:spcPts val="0"/>
              </a:spcBef>
              <a:spcAft>
                <a:spcPts val="0"/>
              </a:spcAft>
              <a:buFont typeface="+mj-lt"/>
              <a:buAutoNum type="arabicPeriod"/>
            </a:pPr>
            <a:r>
              <a:rPr lang="en-US" sz="1400" dirty="0" err="1">
                <a:solidFill>
                  <a:srgbClr val="000000"/>
                </a:solidFill>
                <a:effectLst/>
                <a:latin typeface="Arial" panose="020B0604020202020204" pitchFamily="34" charset="0"/>
                <a:ea typeface="Calibri" panose="020F0502020204030204" pitchFamily="34" charset="0"/>
              </a:rPr>
              <a:t>Lecanemab</a:t>
            </a:r>
            <a:r>
              <a:rPr lang="en-US" sz="1400" dirty="0">
                <a:solidFill>
                  <a:srgbClr val="000000"/>
                </a:solidFill>
                <a:effectLst/>
                <a:latin typeface="Arial" panose="020B0604020202020204" pitchFamily="34" charset="0"/>
                <a:ea typeface="Calibri" panose="020F0502020204030204" pitchFamily="34" charset="0"/>
              </a:rPr>
              <a:t>: Appropriate use recommendations. J Cummings et al. J Prevention </a:t>
            </a:r>
            <a:r>
              <a:rPr lang="en-US" sz="1400" dirty="0" err="1">
                <a:solidFill>
                  <a:srgbClr val="000000"/>
                </a:solidFill>
                <a:effectLst/>
                <a:latin typeface="Arial" panose="020B0604020202020204" pitchFamily="34" charset="0"/>
                <a:ea typeface="Calibri" panose="020F0502020204030204" pitchFamily="34" charset="0"/>
              </a:rPr>
              <a:t>Alz</a:t>
            </a:r>
            <a:r>
              <a:rPr lang="en-US" sz="1400" dirty="0">
                <a:solidFill>
                  <a:srgbClr val="000000"/>
                </a:solidFill>
                <a:effectLst/>
                <a:latin typeface="Arial" panose="020B0604020202020204" pitchFamily="34" charset="0"/>
                <a:ea typeface="Calibri" panose="020F0502020204030204" pitchFamily="34" charset="0"/>
              </a:rPr>
              <a:t> Dis. 2023. https://link.springer.com/article/10.14283/jpad.2023.30 </a:t>
            </a:r>
            <a:endParaRPr lang="en-US" sz="1600" dirty="0">
              <a:solidFill>
                <a:srgbClr val="000000"/>
              </a:solidFill>
              <a:effectLst/>
              <a:latin typeface="Arial" panose="020B0604020202020204" pitchFamily="34" charset="0"/>
              <a:ea typeface="Calibri" panose="020F0502020204030204" pitchFamily="34" charset="0"/>
            </a:endParaRPr>
          </a:p>
          <a:p>
            <a:pPr marL="342900" marR="375285" lvl="0" indent="-342900" algn="just">
              <a:spcBef>
                <a:spcPts val="0"/>
              </a:spcBef>
              <a:spcAft>
                <a:spcPts val="170"/>
              </a:spcAft>
              <a:buFont typeface="+mj-lt"/>
              <a:buAutoNum type="arabicPeriod"/>
            </a:pPr>
            <a:r>
              <a:rPr lang="en-US" sz="1400" dirty="0" err="1">
                <a:solidFill>
                  <a:srgbClr val="000000"/>
                </a:solidFill>
                <a:effectLst/>
                <a:latin typeface="Arial" panose="020B0604020202020204" pitchFamily="34" charset="0"/>
                <a:ea typeface="Calibri" panose="020F0502020204030204" pitchFamily="34" charset="0"/>
              </a:rPr>
              <a:t>Lecanemab</a:t>
            </a:r>
            <a:r>
              <a:rPr lang="en-US" sz="1400" dirty="0">
                <a:solidFill>
                  <a:srgbClr val="000000"/>
                </a:solidFill>
                <a:effectLst/>
                <a:latin typeface="Arial" panose="020B0604020202020204" pitchFamily="34" charset="0"/>
                <a:ea typeface="Calibri" panose="020F0502020204030204" pitchFamily="34" charset="0"/>
              </a:rPr>
              <a:t> in patients with early Alzheimer’s disease. Phase 2 results. E McDade et al. Alzheimer’s Research and Therapy, 2022; 14:191. </a:t>
            </a:r>
            <a:r>
              <a:rPr lang="en-US" sz="1400" u="sng" dirty="0">
                <a:solidFill>
                  <a:srgbClr val="000000"/>
                </a:solidFill>
                <a:effectLst/>
                <a:latin typeface="Arial" panose="020B0604020202020204" pitchFamily="34" charset="0"/>
                <a:ea typeface="Calibri" panose="020F0502020204030204" pitchFamily="34" charset="0"/>
                <a:hlinkClick r:id="rId2"/>
              </a:rPr>
              <a:t>https://doi.org/10.1186/s13195-022-01124-2</a:t>
            </a:r>
            <a:endParaRPr lang="en-US" sz="1600" dirty="0">
              <a:solidFill>
                <a:srgbClr val="000000"/>
              </a:solidFill>
              <a:effectLst/>
              <a:latin typeface="Arial" panose="020B0604020202020204" pitchFamily="34" charset="0"/>
              <a:ea typeface="Calibri" panose="020F0502020204030204" pitchFamily="34" charset="0"/>
            </a:endParaRPr>
          </a:p>
          <a:p>
            <a:pPr marL="342900" marR="375285" lvl="0" indent="-342900" algn="just">
              <a:spcBef>
                <a:spcPts val="0"/>
              </a:spcBef>
              <a:spcAft>
                <a:spcPts val="0"/>
              </a:spcAft>
              <a:buFont typeface="+mj-lt"/>
              <a:buAutoNum type="arabicPeriod"/>
            </a:pPr>
            <a:r>
              <a:rPr lang="en-US" sz="1400" dirty="0">
                <a:solidFill>
                  <a:srgbClr val="000000"/>
                </a:solidFill>
                <a:effectLst/>
                <a:latin typeface="Arial" panose="020B0604020202020204" pitchFamily="34" charset="0"/>
                <a:ea typeface="Calibri" panose="020F0502020204030204" pitchFamily="34" charset="0"/>
              </a:rPr>
              <a:t>Medicare statement coverage of </a:t>
            </a:r>
            <a:r>
              <a:rPr lang="en-US" sz="1400" dirty="0" err="1">
                <a:solidFill>
                  <a:srgbClr val="000000"/>
                </a:solidFill>
                <a:effectLst/>
                <a:latin typeface="Arial" panose="020B0604020202020204" pitchFamily="34" charset="0"/>
                <a:ea typeface="Calibri" panose="020F0502020204030204" pitchFamily="34" charset="0"/>
              </a:rPr>
              <a:t>Leqembi</a:t>
            </a:r>
            <a:endParaRPr lang="en-US" sz="1400" dirty="0">
              <a:solidFill>
                <a:srgbClr val="000000"/>
              </a:solidFill>
              <a:latin typeface="Arial" panose="020B0604020202020204" pitchFamily="34" charset="0"/>
              <a:ea typeface="Calibri" panose="020F0502020204030204" pitchFamily="34" charset="0"/>
            </a:endParaRPr>
          </a:p>
          <a:p>
            <a:pPr marR="375285" lvl="0" algn="just">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rPr>
              <a:t>	</a:t>
            </a:r>
            <a:r>
              <a:rPr lang="en-US" sz="1400" dirty="0">
                <a:solidFill>
                  <a:srgbClr val="000000"/>
                </a:solidFill>
                <a:effectLst/>
                <a:latin typeface="Arial" panose="020B0604020202020204" pitchFamily="34" charset="0"/>
                <a:ea typeface="Calibri" panose="020F0502020204030204" pitchFamily="34" charset="0"/>
                <a:hlinkClick r:id="rId3"/>
              </a:rPr>
              <a:t>https://www.cms.gov/newsroom/press-releases/statement-broader-medicare-coverage-</a:t>
            </a:r>
            <a:r>
              <a:rPr lang="en-US" sz="1400" dirty="0">
                <a:solidFill>
                  <a:srgbClr val="000000"/>
                </a:solidFill>
                <a:effectLst/>
                <a:latin typeface="Arial" panose="020B0604020202020204" pitchFamily="34" charset="0"/>
                <a:ea typeface="Calibri" panose="020F0502020204030204" pitchFamily="34" charset="0"/>
              </a:rPr>
              <a:t>	</a:t>
            </a:r>
            <a:r>
              <a:rPr lang="en-US" sz="1400" dirty="0" err="1">
                <a:solidFill>
                  <a:srgbClr val="000000"/>
                </a:solidFill>
                <a:effectLst/>
                <a:latin typeface="Arial" panose="020B0604020202020204" pitchFamily="34" charset="0"/>
                <a:ea typeface="Calibri" panose="020F0502020204030204" pitchFamily="34" charset="0"/>
              </a:rPr>
              <a:t>leqembi</a:t>
            </a:r>
            <a:r>
              <a:rPr lang="en-US" sz="1400" dirty="0">
                <a:solidFill>
                  <a:srgbClr val="000000"/>
                </a:solidFill>
                <a:effectLst/>
                <a:latin typeface="Arial" panose="020B0604020202020204" pitchFamily="34" charset="0"/>
                <a:ea typeface="Calibri" panose="020F0502020204030204" pitchFamily="34" charset="0"/>
              </a:rPr>
              <a:t>-available-following-</a:t>
            </a:r>
            <a:r>
              <a:rPr lang="en-US" sz="1400" dirty="0" err="1">
                <a:solidFill>
                  <a:srgbClr val="000000"/>
                </a:solidFill>
                <a:effectLst/>
                <a:latin typeface="Arial" panose="020B0604020202020204" pitchFamily="34" charset="0"/>
                <a:ea typeface="Calibri" panose="020F0502020204030204" pitchFamily="34" charset="0"/>
              </a:rPr>
              <a:t>fda</a:t>
            </a:r>
            <a:r>
              <a:rPr lang="en-US" sz="1400" dirty="0">
                <a:solidFill>
                  <a:srgbClr val="000000"/>
                </a:solidFill>
                <a:effectLst/>
                <a:latin typeface="Arial" panose="020B0604020202020204" pitchFamily="34" charset="0"/>
                <a:ea typeface="Calibri" panose="020F0502020204030204" pitchFamily="34" charset="0"/>
              </a:rPr>
              <a:t>-traditional-approval </a:t>
            </a:r>
            <a:endParaRPr lang="en-US" sz="1600" dirty="0">
              <a:solidFill>
                <a:srgbClr val="000000"/>
              </a:solidFill>
              <a:effectLst/>
              <a:latin typeface="Arial" panose="020B0604020202020204" pitchFamily="34" charset="0"/>
              <a:ea typeface="Calibri" panose="020F0502020204030204" pitchFamily="34" charset="0"/>
            </a:endParaRPr>
          </a:p>
          <a:p>
            <a:pPr marL="342900" marR="375285" lvl="0" indent="-342900" algn="just">
              <a:spcBef>
                <a:spcPts val="0"/>
              </a:spcBef>
              <a:spcAft>
                <a:spcPts val="170"/>
              </a:spcAft>
              <a:buAutoNum type="arabicPeriod" startAt="6"/>
            </a:pPr>
            <a:r>
              <a:rPr lang="en-US" sz="1400" dirty="0" err="1">
                <a:solidFill>
                  <a:srgbClr val="000000"/>
                </a:solidFill>
                <a:effectLst/>
                <a:latin typeface="Arial" panose="020B0604020202020204" pitchFamily="34" charset="0"/>
                <a:ea typeface="Calibri" panose="020F0502020204030204" pitchFamily="34" charset="0"/>
              </a:rPr>
              <a:t>Accelerrated</a:t>
            </a:r>
            <a:r>
              <a:rPr lang="en-US" sz="1400" dirty="0">
                <a:solidFill>
                  <a:srgbClr val="000000"/>
                </a:solidFill>
                <a:effectLst/>
                <a:latin typeface="Arial" panose="020B0604020202020204" pitchFamily="34" charset="0"/>
                <a:ea typeface="Calibri" panose="020F0502020204030204" pitchFamily="34" charset="0"/>
              </a:rPr>
              <a:t> brain volume loss caused by anti-β-amyloid drugs: A systematic review and 	</a:t>
            </a:r>
            <a:r>
              <a:rPr lang="en-US" sz="1400" dirty="0" err="1">
                <a:solidFill>
                  <a:srgbClr val="000000"/>
                </a:solidFill>
                <a:effectLst/>
                <a:latin typeface="Arial" panose="020B0604020202020204" pitchFamily="34" charset="0"/>
                <a:ea typeface="Calibri" panose="020F0502020204030204" pitchFamily="34" charset="0"/>
              </a:rPr>
              <a:t>metaanalysis</a:t>
            </a:r>
            <a:r>
              <a:rPr lang="en-US" sz="1400" dirty="0">
                <a:solidFill>
                  <a:srgbClr val="000000"/>
                </a:solidFill>
                <a:effectLst/>
                <a:latin typeface="Arial" panose="020B0604020202020204" pitchFamily="34" charset="0"/>
                <a:ea typeface="Calibri" panose="020F0502020204030204" pitchFamily="34" charset="0"/>
              </a:rPr>
              <a:t>. F Alves et al. Neurology 2023 May 16; 100:20: e2114-e2124. </a:t>
            </a:r>
            <a:r>
              <a:rPr lang="en-US" sz="1400" dirty="0" err="1">
                <a:solidFill>
                  <a:srgbClr val="5B616B"/>
                </a:solidFill>
                <a:effectLst/>
                <a:latin typeface="Arial" panose="020B0604020202020204" pitchFamily="34" charset="0"/>
                <a:ea typeface="Calibri" panose="020F0502020204030204" pitchFamily="34" charset="0"/>
              </a:rPr>
              <a:t>doi</a:t>
            </a:r>
            <a:r>
              <a:rPr lang="en-US" sz="1400" dirty="0">
                <a:solidFill>
                  <a:srgbClr val="5B616B"/>
                </a:solidFill>
                <a:effectLst/>
                <a:latin typeface="Arial" panose="020B060402020202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10.1212/WNL.0000000000207156</a:t>
            </a:r>
          </a:p>
          <a:p>
            <a:pPr algn="l"/>
            <a:r>
              <a:rPr lang="en-US" sz="1400" dirty="0">
                <a:latin typeface="Arial" panose="020B0604020202020204" pitchFamily="34" charset="0"/>
                <a:ea typeface="Calibri" panose="020F0502020204030204" pitchFamily="34" charset="0"/>
              </a:rPr>
              <a:t>7. 	The Anti-Amyloid Monoclonal Antibody </a:t>
            </a:r>
            <a:r>
              <a:rPr lang="en-US" sz="1400" dirty="0" err="1">
                <a:latin typeface="Arial" panose="020B0604020202020204" pitchFamily="34" charset="0"/>
                <a:ea typeface="Calibri" panose="020F0502020204030204" pitchFamily="34" charset="0"/>
              </a:rPr>
              <a:t>Lecanemab</a:t>
            </a:r>
            <a:r>
              <a:rPr lang="en-US" sz="1400" dirty="0">
                <a:latin typeface="Arial" panose="020B0604020202020204" pitchFamily="34" charset="0"/>
                <a:ea typeface="Calibri" panose="020F0502020204030204" pitchFamily="34" charset="0"/>
              </a:rPr>
              <a:t>: 16 Cautionary Note. Kasper KP et al. J </a:t>
            </a:r>
            <a:r>
              <a:rPr lang="en-US" sz="1400" dirty="0" err="1">
                <a:latin typeface="Arial" panose="020B0604020202020204" pitchFamily="34" charset="0"/>
                <a:ea typeface="Calibri" panose="020F0502020204030204" pitchFamily="34" charset="0"/>
              </a:rPr>
              <a:t>Alz</a:t>
            </a:r>
            <a:r>
              <a:rPr lang="en-US" sz="1400" dirty="0">
                <a:latin typeface="Arial" panose="020B0604020202020204" pitchFamily="34" charset="0"/>
                <a:ea typeface="Calibri" panose="020F0502020204030204" pitchFamily="34" charset="0"/>
              </a:rPr>
              <a:t> 	Disease 2023 </a:t>
            </a:r>
            <a:r>
              <a:rPr lang="en-US" sz="1400" b="0" i="1" u="none" strike="noStrike" baseline="0" dirty="0">
                <a:latin typeface="Arial" panose="020B0604020202020204" pitchFamily="34" charset="0"/>
              </a:rPr>
              <a:t>DOI: </a:t>
            </a:r>
            <a:r>
              <a:rPr lang="en-US" sz="1400" b="0" i="0" u="none" strike="noStrike" baseline="0" dirty="0">
                <a:latin typeface="Arial" panose="020B0604020202020204" pitchFamily="34" charset="0"/>
              </a:rPr>
              <a:t>10.3233/JAD-230099</a:t>
            </a:r>
            <a:endParaRPr lang="en-US" sz="1400" dirty="0">
              <a:effectLst/>
              <a:latin typeface="Arial" panose="020B0604020202020204" pitchFamily="34" charset="0"/>
              <a:ea typeface="Calibri" panose="020F0502020204030204" pitchFamily="34" charset="0"/>
            </a:endParaRPr>
          </a:p>
          <a:p>
            <a:pPr marL="0" marR="375285" algn="just">
              <a:spcBef>
                <a:spcPts val="0"/>
              </a:spcBef>
              <a:spcAft>
                <a:spcPts val="170"/>
              </a:spcAft>
            </a:pPr>
            <a:r>
              <a:rPr lang="en-US" sz="1800" dirty="0">
                <a:solidFill>
                  <a:srgbClr val="000000"/>
                </a:solidFill>
                <a:effectLst/>
                <a:latin typeface="Arial" panose="020B0604020202020204" pitchFamily="34" charset="0"/>
                <a:ea typeface="Calibri" panose="020F0502020204030204" pitchFamily="34" charset="0"/>
              </a:rPr>
              <a:t> </a:t>
            </a:r>
            <a:endParaRPr lang="en-US" sz="20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3180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1730-64C7-4173-B7FC-B7DB7EDDE9A9}"/>
              </a:ext>
            </a:extLst>
          </p:cNvPr>
          <p:cNvSpPr>
            <a:spLocks noGrp="1"/>
          </p:cNvSpPr>
          <p:nvPr>
            <p:ph type="title"/>
          </p:nvPr>
        </p:nvSpPr>
        <p:spPr/>
        <p:txBody>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Learning Objectives:</a:t>
            </a:r>
            <a:br>
              <a:rPr lang="en-US" sz="3200" dirty="0">
                <a:effectLst/>
                <a:latin typeface="Arial" panose="020B0604020202020204" pitchFamily="34" charset="0"/>
                <a:ea typeface="Calibri" panose="020F0502020204030204" pitchFamily="34" charset="0"/>
                <a:cs typeface="Arial" panose="020B0604020202020204" pitchFamily="34" charset="0"/>
              </a:rPr>
            </a:br>
            <a:endParaRPr lang="en-US" sz="3200" b="0" dirty="0"/>
          </a:p>
        </p:txBody>
      </p:sp>
      <p:sp>
        <p:nvSpPr>
          <p:cNvPr id="3" name="Date Placeholder 2">
            <a:extLst>
              <a:ext uri="{FF2B5EF4-FFF2-40B4-BE49-F238E27FC236}">
                <a16:creationId xmlns:a16="http://schemas.microsoft.com/office/drawing/2014/main" id="{3025C0A8-44F3-42F4-9D21-A14B864E47D7}"/>
              </a:ext>
            </a:extLst>
          </p:cNvPr>
          <p:cNvSpPr>
            <a:spLocks noGrp="1"/>
          </p:cNvSpPr>
          <p:nvPr>
            <p:ph type="dt" sz="half" idx="10"/>
          </p:nvPr>
        </p:nvSpPr>
        <p:spPr/>
        <p:txBody>
          <a:bodyPr/>
          <a:lstStyle/>
          <a:p>
            <a:fld id="{FEE94370-C5C7-49D2-9B9E-687B2BB16A00}" type="datetime1">
              <a:rPr lang="en-US" smtClean="0"/>
              <a:t>5/21/2024</a:t>
            </a:fld>
            <a:endParaRPr lang="en-US"/>
          </a:p>
        </p:txBody>
      </p:sp>
      <p:sp>
        <p:nvSpPr>
          <p:cNvPr id="4" name="Footer Placeholder 3">
            <a:extLst>
              <a:ext uri="{FF2B5EF4-FFF2-40B4-BE49-F238E27FC236}">
                <a16:creationId xmlns:a16="http://schemas.microsoft.com/office/drawing/2014/main" id="{4B829B59-871F-41A7-ADF5-C8CD92BB06A7}"/>
              </a:ext>
            </a:extLst>
          </p:cNvPr>
          <p:cNvSpPr>
            <a:spLocks noGrp="1"/>
          </p:cNvSpPr>
          <p:nvPr>
            <p:ph type="ftr" sz="quarter" idx="11"/>
          </p:nvPr>
        </p:nvSpPr>
        <p:spPr/>
        <p:txBody>
          <a:bodyPr/>
          <a:lstStyle/>
          <a:p>
            <a:r>
              <a:rPr lang="en-US"/>
              <a:t>Annual Maine Geriatrics Meeting</a:t>
            </a:r>
          </a:p>
        </p:txBody>
      </p:sp>
      <p:sp>
        <p:nvSpPr>
          <p:cNvPr id="6" name="Content Placeholder 5">
            <a:extLst>
              <a:ext uri="{FF2B5EF4-FFF2-40B4-BE49-F238E27FC236}">
                <a16:creationId xmlns:a16="http://schemas.microsoft.com/office/drawing/2014/main" id="{A88A9E33-3157-40C3-A3C9-9747E4F82D44}"/>
              </a:ext>
            </a:extLst>
          </p:cNvPr>
          <p:cNvSpPr>
            <a:spLocks noGrp="1"/>
          </p:cNvSpPr>
          <p:nvPr>
            <p:ph sz="quarter" idx="14"/>
          </p:nvPr>
        </p:nvSpPr>
        <p:spPr>
          <a:xfrm>
            <a:off x="288459" y="1938255"/>
            <a:ext cx="8567081" cy="3886200"/>
          </a:xfrm>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At the end of this session, participants will…..</a:t>
            </a: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Have improved confidence in opening the discussion on new anti-amyloid therapy options for Alzheimer’s disease. </a:t>
            </a: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Be able to list three inclusion and three exclusion criteria for who is appropriate for these treatments.</a:t>
            </a: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Demonstrate knowledge of potential benefits and risks of these new treatments. </a:t>
            </a: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Be able to discuss alternate options to anti-amyloid monoclonal antibodies for patients with Alzheimer’s disease. </a:t>
            </a:r>
          </a:p>
        </p:txBody>
      </p:sp>
    </p:spTree>
    <p:extLst>
      <p:ext uri="{BB962C8B-B14F-4D97-AF65-F5344CB8AC3E}">
        <p14:creationId xmlns:p14="http://schemas.microsoft.com/office/powerpoint/2010/main" val="189188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76C91-EDF1-7863-ADCB-F3B9CE11C55A}"/>
              </a:ext>
            </a:extLst>
          </p:cNvPr>
          <p:cNvSpPr>
            <a:spLocks noGrp="1"/>
          </p:cNvSpPr>
          <p:nvPr>
            <p:ph type="title"/>
          </p:nvPr>
        </p:nvSpPr>
        <p:spPr/>
        <p:txBody>
          <a:bodyPr/>
          <a:lstStyle/>
          <a:p>
            <a:r>
              <a:rPr lang="en-US" dirty="0"/>
              <a:t>What Matters Most</a:t>
            </a:r>
          </a:p>
        </p:txBody>
      </p:sp>
      <p:sp>
        <p:nvSpPr>
          <p:cNvPr id="3" name="Date Placeholder 2">
            <a:extLst>
              <a:ext uri="{FF2B5EF4-FFF2-40B4-BE49-F238E27FC236}">
                <a16:creationId xmlns:a16="http://schemas.microsoft.com/office/drawing/2014/main" id="{14897C17-07F7-07C0-628A-79D4CBFBF141}"/>
              </a:ext>
            </a:extLst>
          </p:cNvPr>
          <p:cNvSpPr>
            <a:spLocks noGrp="1"/>
          </p:cNvSpPr>
          <p:nvPr>
            <p:ph type="dt" sz="half" idx="10"/>
          </p:nvPr>
        </p:nvSpPr>
        <p:spPr/>
        <p:txBody>
          <a:bodyPr/>
          <a:lstStyle/>
          <a:p>
            <a:fld id="{7B3F9483-3604-4345-8C5C-12CD06708660}" type="datetime1">
              <a:rPr lang="en-US" smtClean="0"/>
              <a:t>5/21/2024</a:t>
            </a:fld>
            <a:endParaRPr lang="en-US"/>
          </a:p>
        </p:txBody>
      </p:sp>
      <p:sp>
        <p:nvSpPr>
          <p:cNvPr id="4" name="Footer Placeholder 3">
            <a:extLst>
              <a:ext uri="{FF2B5EF4-FFF2-40B4-BE49-F238E27FC236}">
                <a16:creationId xmlns:a16="http://schemas.microsoft.com/office/drawing/2014/main" id="{EAD53367-E78C-4222-DB9B-F677F9BD4FC4}"/>
              </a:ext>
            </a:extLst>
          </p:cNvPr>
          <p:cNvSpPr>
            <a:spLocks noGrp="1"/>
          </p:cNvSpPr>
          <p:nvPr>
            <p:ph type="ftr" sz="quarter" idx="11"/>
          </p:nvPr>
        </p:nvSpPr>
        <p:spPr/>
        <p:txBody>
          <a:bodyPr/>
          <a:lstStyle/>
          <a:p>
            <a:pPr indent="-2743200"/>
            <a:r>
              <a:rPr lang="en-US"/>
              <a:t>Annual Maine Geriatrics Meeting</a:t>
            </a:r>
          </a:p>
        </p:txBody>
      </p:sp>
      <p:pic>
        <p:nvPicPr>
          <p:cNvPr id="7" name="Picture 6">
            <a:extLst>
              <a:ext uri="{FF2B5EF4-FFF2-40B4-BE49-F238E27FC236}">
                <a16:creationId xmlns:a16="http://schemas.microsoft.com/office/drawing/2014/main" id="{05587AC5-2F3F-F67E-10FB-C53A8A01F7F1}"/>
              </a:ext>
            </a:extLst>
          </p:cNvPr>
          <p:cNvPicPr>
            <a:picLocks noChangeAspect="1"/>
          </p:cNvPicPr>
          <p:nvPr/>
        </p:nvPicPr>
        <p:blipFill>
          <a:blip r:embed="rId2"/>
          <a:stretch>
            <a:fillRect/>
          </a:stretch>
        </p:blipFill>
        <p:spPr>
          <a:xfrm>
            <a:off x="1087462" y="1453350"/>
            <a:ext cx="6757175" cy="5029200"/>
          </a:xfrm>
          <a:prstGeom prst="rect">
            <a:avLst/>
          </a:prstGeom>
        </p:spPr>
      </p:pic>
    </p:spTree>
    <p:extLst>
      <p:ext uri="{BB962C8B-B14F-4D97-AF65-F5344CB8AC3E}">
        <p14:creationId xmlns:p14="http://schemas.microsoft.com/office/powerpoint/2010/main" val="96696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897C-E337-BA43-7463-8041EAE65523}"/>
              </a:ext>
            </a:extLst>
          </p:cNvPr>
          <p:cNvSpPr>
            <a:spLocks noGrp="1"/>
          </p:cNvSpPr>
          <p:nvPr>
            <p:ph type="title"/>
          </p:nvPr>
        </p:nvSpPr>
        <p:spPr/>
        <p:txBody>
          <a:bodyPr/>
          <a:lstStyle/>
          <a:p>
            <a:r>
              <a:rPr lang="en-US" dirty="0"/>
              <a:t>Primary Protein Biomarkers of Common Dementias</a:t>
            </a:r>
            <a:br>
              <a:rPr lang="en-US" dirty="0"/>
            </a:br>
            <a:r>
              <a:rPr lang="en-US" sz="2000" b="0" dirty="0"/>
              <a:t>Hampel H et al. Trends in Neurosciences 2023; 46:3:176-198</a:t>
            </a:r>
            <a:endParaRPr lang="en-US" b="0" dirty="0"/>
          </a:p>
        </p:txBody>
      </p:sp>
      <p:sp>
        <p:nvSpPr>
          <p:cNvPr id="3" name="Date Placeholder 2">
            <a:extLst>
              <a:ext uri="{FF2B5EF4-FFF2-40B4-BE49-F238E27FC236}">
                <a16:creationId xmlns:a16="http://schemas.microsoft.com/office/drawing/2014/main" id="{30E1F699-BBA4-16F8-7950-2875184D0C5B}"/>
              </a:ext>
            </a:extLst>
          </p:cNvPr>
          <p:cNvSpPr>
            <a:spLocks noGrp="1"/>
          </p:cNvSpPr>
          <p:nvPr>
            <p:ph type="dt" sz="half" idx="10"/>
          </p:nvPr>
        </p:nvSpPr>
        <p:spPr/>
        <p:txBody>
          <a:bodyPr/>
          <a:lstStyle/>
          <a:p>
            <a:fld id="{C4E27163-65DA-4CAE-BF9B-ECB3783CCCDE}" type="datetime1">
              <a:rPr lang="en-US" smtClean="0"/>
              <a:t>5/21/2024</a:t>
            </a:fld>
            <a:endParaRPr lang="en-US" dirty="0"/>
          </a:p>
        </p:txBody>
      </p:sp>
      <p:sp>
        <p:nvSpPr>
          <p:cNvPr id="6" name="Oval 5">
            <a:extLst>
              <a:ext uri="{FF2B5EF4-FFF2-40B4-BE49-F238E27FC236}">
                <a16:creationId xmlns:a16="http://schemas.microsoft.com/office/drawing/2014/main" id="{F69CAD24-852C-9708-6F11-DD3D0898CA11}"/>
              </a:ext>
            </a:extLst>
          </p:cNvPr>
          <p:cNvSpPr/>
          <p:nvPr/>
        </p:nvSpPr>
        <p:spPr>
          <a:xfrm>
            <a:off x="2300357" y="1401097"/>
            <a:ext cx="359369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a:t>
            </a:r>
            <a:r>
              <a:rPr lang="el-GR" sz="2400" dirty="0"/>
              <a:t>β</a:t>
            </a:r>
            <a:r>
              <a:rPr lang="en-US" sz="2400" dirty="0"/>
              <a:t> (amyloid)</a:t>
            </a:r>
          </a:p>
          <a:p>
            <a:pPr algn="ctr"/>
            <a:endParaRPr lang="en-US" dirty="0"/>
          </a:p>
          <a:p>
            <a:pPr algn="ctr"/>
            <a:r>
              <a:rPr lang="en-US" sz="1600" dirty="0"/>
              <a:t>Alzheimer’s disease</a:t>
            </a:r>
          </a:p>
          <a:p>
            <a:pPr algn="ctr"/>
            <a:r>
              <a:rPr lang="en-US" sz="1600" dirty="0"/>
              <a:t>Lewy body disease</a:t>
            </a:r>
          </a:p>
        </p:txBody>
      </p:sp>
      <p:sp>
        <p:nvSpPr>
          <p:cNvPr id="7" name="Oval 6">
            <a:extLst>
              <a:ext uri="{FF2B5EF4-FFF2-40B4-BE49-F238E27FC236}">
                <a16:creationId xmlns:a16="http://schemas.microsoft.com/office/drawing/2014/main" id="{41045F8D-07D6-1CB2-DEB0-47DCACC60AAD}"/>
              </a:ext>
            </a:extLst>
          </p:cNvPr>
          <p:cNvSpPr/>
          <p:nvPr/>
        </p:nvSpPr>
        <p:spPr>
          <a:xfrm>
            <a:off x="3865709" y="4375919"/>
            <a:ext cx="3200476" cy="240890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TDP-43</a:t>
            </a:r>
          </a:p>
          <a:p>
            <a:pPr algn="ctr"/>
            <a:endParaRPr lang="en-US" sz="2400" dirty="0"/>
          </a:p>
          <a:p>
            <a:pPr algn="ctr"/>
            <a:r>
              <a:rPr lang="en-US" dirty="0"/>
              <a:t>ALS</a:t>
            </a:r>
          </a:p>
          <a:p>
            <a:pPr algn="ctr"/>
            <a:r>
              <a:rPr lang="en-US" dirty="0"/>
              <a:t>FTD/MND</a:t>
            </a:r>
          </a:p>
          <a:p>
            <a:pPr algn="ctr"/>
            <a:r>
              <a:rPr lang="en-US" dirty="0"/>
              <a:t>Semantic dementia</a:t>
            </a:r>
          </a:p>
          <a:p>
            <a:pPr algn="ctr"/>
            <a:r>
              <a:rPr lang="en-US" dirty="0"/>
              <a:t>LATE</a:t>
            </a:r>
          </a:p>
        </p:txBody>
      </p:sp>
      <p:sp>
        <p:nvSpPr>
          <p:cNvPr id="8" name="Oval 7">
            <a:extLst>
              <a:ext uri="{FF2B5EF4-FFF2-40B4-BE49-F238E27FC236}">
                <a16:creationId xmlns:a16="http://schemas.microsoft.com/office/drawing/2014/main" id="{45A145DB-C4C6-FC6F-4845-CD2D00D3FD5D}"/>
              </a:ext>
            </a:extLst>
          </p:cNvPr>
          <p:cNvSpPr/>
          <p:nvPr/>
        </p:nvSpPr>
        <p:spPr>
          <a:xfrm>
            <a:off x="309213" y="3305114"/>
            <a:ext cx="3939325" cy="24089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Tau</a:t>
            </a:r>
          </a:p>
          <a:p>
            <a:pPr algn="ctr"/>
            <a:endParaRPr lang="en-US" sz="2400" dirty="0"/>
          </a:p>
          <a:p>
            <a:pPr algn="ctr"/>
            <a:r>
              <a:rPr lang="en-US" sz="1600" dirty="0"/>
              <a:t>Alzheimer’s disease</a:t>
            </a:r>
          </a:p>
          <a:p>
            <a:pPr algn="ctr"/>
            <a:r>
              <a:rPr lang="en-US" sz="1600" dirty="0"/>
              <a:t>Progressive supranuclear palsy</a:t>
            </a:r>
          </a:p>
          <a:p>
            <a:pPr algn="ctr"/>
            <a:r>
              <a:rPr lang="en-US" sz="1600" dirty="0" err="1"/>
              <a:t>Corticobasal</a:t>
            </a:r>
            <a:r>
              <a:rPr lang="en-US" sz="1600" dirty="0"/>
              <a:t> degeneration</a:t>
            </a:r>
          </a:p>
          <a:p>
            <a:pPr algn="ctr"/>
            <a:r>
              <a:rPr lang="en-US" sz="1600" dirty="0"/>
              <a:t>Frontotemporal dementia </a:t>
            </a:r>
            <a:r>
              <a:rPr lang="en-US" sz="1600" i="1" dirty="0" err="1"/>
              <a:t>bv</a:t>
            </a:r>
            <a:endParaRPr lang="en-US" sz="1600" i="1" dirty="0"/>
          </a:p>
          <a:p>
            <a:pPr algn="ctr"/>
            <a:r>
              <a:rPr lang="en-US" sz="1600" dirty="0"/>
              <a:t>Primary progressive aphasia</a:t>
            </a:r>
          </a:p>
          <a:p>
            <a:pPr algn="ctr"/>
            <a:endParaRPr lang="en-US" sz="1600" dirty="0"/>
          </a:p>
        </p:txBody>
      </p:sp>
      <p:sp>
        <p:nvSpPr>
          <p:cNvPr id="9" name="Oval 8">
            <a:extLst>
              <a:ext uri="{FF2B5EF4-FFF2-40B4-BE49-F238E27FC236}">
                <a16:creationId xmlns:a16="http://schemas.microsoft.com/office/drawing/2014/main" id="{9F4D3488-1496-5DDA-E297-38349B1FA341}"/>
              </a:ext>
            </a:extLst>
          </p:cNvPr>
          <p:cNvSpPr/>
          <p:nvPr/>
        </p:nvSpPr>
        <p:spPr>
          <a:xfrm>
            <a:off x="5118004" y="1728512"/>
            <a:ext cx="3175297" cy="284152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Alpha-synuclein</a:t>
            </a:r>
          </a:p>
          <a:p>
            <a:pPr algn="ctr"/>
            <a:endParaRPr lang="en-US" sz="2000" dirty="0"/>
          </a:p>
          <a:p>
            <a:pPr algn="ctr"/>
            <a:r>
              <a:rPr lang="en-US" sz="1600" dirty="0"/>
              <a:t>Lewy body disease</a:t>
            </a:r>
          </a:p>
          <a:p>
            <a:pPr algn="ctr"/>
            <a:r>
              <a:rPr lang="en-US" sz="1600" dirty="0"/>
              <a:t>Parkinson’s disease</a:t>
            </a:r>
          </a:p>
          <a:p>
            <a:pPr algn="ctr"/>
            <a:r>
              <a:rPr lang="en-US" sz="1600" dirty="0"/>
              <a:t>Multisystem Atrophy</a:t>
            </a:r>
          </a:p>
        </p:txBody>
      </p:sp>
      <p:sp>
        <p:nvSpPr>
          <p:cNvPr id="10" name="TextBox 9">
            <a:extLst>
              <a:ext uri="{FF2B5EF4-FFF2-40B4-BE49-F238E27FC236}">
                <a16:creationId xmlns:a16="http://schemas.microsoft.com/office/drawing/2014/main" id="{3D9436C4-830E-D9A2-0775-C2487A42B8A8}"/>
              </a:ext>
            </a:extLst>
          </p:cNvPr>
          <p:cNvSpPr txBox="1"/>
          <p:nvPr/>
        </p:nvSpPr>
        <p:spPr>
          <a:xfrm>
            <a:off x="203517" y="2093439"/>
            <a:ext cx="2075358" cy="923330"/>
          </a:xfrm>
          <a:prstGeom prst="rect">
            <a:avLst/>
          </a:prstGeom>
          <a:noFill/>
        </p:spPr>
        <p:txBody>
          <a:bodyPr wrap="square" rtlCol="0">
            <a:spAutoFit/>
          </a:bodyPr>
          <a:lstStyle/>
          <a:p>
            <a:r>
              <a:rPr lang="en-US" dirty="0"/>
              <a:t>Each condition also</a:t>
            </a:r>
          </a:p>
          <a:p>
            <a:r>
              <a:rPr lang="en-US" dirty="0"/>
              <a:t>has associated </a:t>
            </a:r>
          </a:p>
          <a:p>
            <a:r>
              <a:rPr lang="en-US" dirty="0"/>
              <a:t>genetic biomarkers</a:t>
            </a:r>
          </a:p>
        </p:txBody>
      </p:sp>
      <p:sp>
        <p:nvSpPr>
          <p:cNvPr id="5" name="Footer Placeholder 4">
            <a:extLst>
              <a:ext uri="{FF2B5EF4-FFF2-40B4-BE49-F238E27FC236}">
                <a16:creationId xmlns:a16="http://schemas.microsoft.com/office/drawing/2014/main" id="{A4BAD14F-D54D-647F-C8B8-D25F4FF45604}"/>
              </a:ext>
            </a:extLst>
          </p:cNvPr>
          <p:cNvSpPr>
            <a:spLocks noGrp="1"/>
          </p:cNvSpPr>
          <p:nvPr>
            <p:ph type="ftr" sz="quarter" idx="11"/>
          </p:nvPr>
        </p:nvSpPr>
        <p:spPr/>
        <p:txBody>
          <a:bodyPr/>
          <a:lstStyle/>
          <a:p>
            <a:pPr indent="-2743200"/>
            <a:r>
              <a:rPr lang="en-US"/>
              <a:t>Annual Maine Geriatrics Meeting</a:t>
            </a:r>
          </a:p>
        </p:txBody>
      </p:sp>
    </p:spTree>
    <p:extLst>
      <p:ext uri="{BB962C8B-B14F-4D97-AF65-F5344CB8AC3E}">
        <p14:creationId xmlns:p14="http://schemas.microsoft.com/office/powerpoint/2010/main" val="205415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E1F0-280B-D754-947C-D6538F8177CD}"/>
              </a:ext>
            </a:extLst>
          </p:cNvPr>
          <p:cNvSpPr>
            <a:spLocks noGrp="1"/>
          </p:cNvSpPr>
          <p:nvPr>
            <p:ph type="title"/>
          </p:nvPr>
        </p:nvSpPr>
        <p:spPr/>
        <p:txBody>
          <a:bodyPr/>
          <a:lstStyle/>
          <a:p>
            <a:r>
              <a:rPr lang="en-US" dirty="0"/>
              <a:t>Hypothetical Progression of AD Pathology</a:t>
            </a:r>
            <a:br>
              <a:rPr lang="en-US" dirty="0"/>
            </a:br>
            <a:r>
              <a:rPr lang="en-US" sz="2000" b="0" dirty="0"/>
              <a:t>Jack CR et al. Lancet Neurology 2010</a:t>
            </a:r>
            <a:endParaRPr lang="en-US" dirty="0"/>
          </a:p>
        </p:txBody>
      </p:sp>
      <p:sp>
        <p:nvSpPr>
          <p:cNvPr id="3" name="Date Placeholder 2">
            <a:extLst>
              <a:ext uri="{FF2B5EF4-FFF2-40B4-BE49-F238E27FC236}">
                <a16:creationId xmlns:a16="http://schemas.microsoft.com/office/drawing/2014/main" id="{D4C07DA4-A561-8B5E-C60F-5DA4FCC1D8DA}"/>
              </a:ext>
            </a:extLst>
          </p:cNvPr>
          <p:cNvSpPr>
            <a:spLocks noGrp="1"/>
          </p:cNvSpPr>
          <p:nvPr>
            <p:ph type="dt" sz="half" idx="10"/>
          </p:nvPr>
        </p:nvSpPr>
        <p:spPr/>
        <p:txBody>
          <a:bodyPr/>
          <a:lstStyle/>
          <a:p>
            <a:fld id="{4B4BE747-14A8-4FD5-8EDF-8B51A96C9B4D}" type="datetime1">
              <a:rPr lang="en-US" smtClean="0"/>
              <a:t>5/21/2024</a:t>
            </a:fld>
            <a:endParaRPr lang="en-US"/>
          </a:p>
        </p:txBody>
      </p:sp>
      <p:sp>
        <p:nvSpPr>
          <p:cNvPr id="4" name="Footer Placeholder 3">
            <a:extLst>
              <a:ext uri="{FF2B5EF4-FFF2-40B4-BE49-F238E27FC236}">
                <a16:creationId xmlns:a16="http://schemas.microsoft.com/office/drawing/2014/main" id="{62B9DC73-563C-53F9-8D2F-995940599263}"/>
              </a:ext>
            </a:extLst>
          </p:cNvPr>
          <p:cNvSpPr>
            <a:spLocks noGrp="1"/>
          </p:cNvSpPr>
          <p:nvPr>
            <p:ph type="ftr" sz="quarter" idx="11"/>
          </p:nvPr>
        </p:nvSpPr>
        <p:spPr/>
        <p:txBody>
          <a:bodyPr/>
          <a:lstStyle/>
          <a:p>
            <a:pPr indent="-2743200"/>
            <a:r>
              <a:rPr lang="en-US"/>
              <a:t>Annual Maine Geriatrics Meeting</a:t>
            </a:r>
          </a:p>
        </p:txBody>
      </p:sp>
      <p:pic>
        <p:nvPicPr>
          <p:cNvPr id="7" name="Picture 3">
            <a:extLst>
              <a:ext uri="{FF2B5EF4-FFF2-40B4-BE49-F238E27FC236}">
                <a16:creationId xmlns:a16="http://schemas.microsoft.com/office/drawing/2014/main" id="{486894D4-F871-7A1B-513F-56A8AAF17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69" y="1556842"/>
            <a:ext cx="7038441"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1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AB26-51BF-63FE-DC81-2788CAA889EC}"/>
              </a:ext>
            </a:extLst>
          </p:cNvPr>
          <p:cNvSpPr>
            <a:spLocks noGrp="1"/>
          </p:cNvSpPr>
          <p:nvPr>
            <p:ph type="title"/>
          </p:nvPr>
        </p:nvSpPr>
        <p:spPr/>
        <p:txBody>
          <a:bodyPr/>
          <a:lstStyle/>
          <a:p>
            <a:r>
              <a:rPr lang="en-US" dirty="0"/>
              <a:t>Prevalence of Neuropathology by Age</a:t>
            </a:r>
            <a:br>
              <a:rPr lang="en-US" dirty="0"/>
            </a:br>
            <a:r>
              <a:rPr lang="en-US" sz="2000" b="0" dirty="0"/>
              <a:t>Jack C et al. Lancet Neurology 2014</a:t>
            </a:r>
            <a:endParaRPr lang="en-US" dirty="0"/>
          </a:p>
        </p:txBody>
      </p:sp>
      <p:sp>
        <p:nvSpPr>
          <p:cNvPr id="3" name="Date Placeholder 2">
            <a:extLst>
              <a:ext uri="{FF2B5EF4-FFF2-40B4-BE49-F238E27FC236}">
                <a16:creationId xmlns:a16="http://schemas.microsoft.com/office/drawing/2014/main" id="{C6E1D613-DE53-60B4-3BE6-7163F12CF061}"/>
              </a:ext>
            </a:extLst>
          </p:cNvPr>
          <p:cNvSpPr>
            <a:spLocks noGrp="1"/>
          </p:cNvSpPr>
          <p:nvPr>
            <p:ph type="dt" sz="half" idx="10"/>
          </p:nvPr>
        </p:nvSpPr>
        <p:spPr/>
        <p:txBody>
          <a:bodyPr/>
          <a:lstStyle/>
          <a:p>
            <a:fld id="{E35F6E1A-00BF-4DAE-ACF1-DA2208F0A405}" type="datetime1">
              <a:rPr lang="en-US" smtClean="0"/>
              <a:t>5/21/2024</a:t>
            </a:fld>
            <a:endParaRPr lang="en-US"/>
          </a:p>
        </p:txBody>
      </p:sp>
      <p:sp>
        <p:nvSpPr>
          <p:cNvPr id="4" name="Footer Placeholder 3">
            <a:extLst>
              <a:ext uri="{FF2B5EF4-FFF2-40B4-BE49-F238E27FC236}">
                <a16:creationId xmlns:a16="http://schemas.microsoft.com/office/drawing/2014/main" id="{5FCDCA8C-5621-907E-84E2-BCEC02F41B8F}"/>
              </a:ext>
            </a:extLst>
          </p:cNvPr>
          <p:cNvSpPr>
            <a:spLocks noGrp="1"/>
          </p:cNvSpPr>
          <p:nvPr>
            <p:ph type="ftr" sz="quarter" idx="11"/>
          </p:nvPr>
        </p:nvSpPr>
        <p:spPr/>
        <p:txBody>
          <a:bodyPr/>
          <a:lstStyle/>
          <a:p>
            <a:pPr indent="-2743200"/>
            <a:r>
              <a:rPr lang="en-US"/>
              <a:t>Annual Maine Geriatrics Meeting</a:t>
            </a:r>
          </a:p>
        </p:txBody>
      </p:sp>
      <p:pic>
        <p:nvPicPr>
          <p:cNvPr id="7" name="Picture 6">
            <a:extLst>
              <a:ext uri="{FF2B5EF4-FFF2-40B4-BE49-F238E27FC236}">
                <a16:creationId xmlns:a16="http://schemas.microsoft.com/office/drawing/2014/main" id="{D8D81584-D9C0-4896-CAF1-130B772F8298}"/>
              </a:ext>
            </a:extLst>
          </p:cNvPr>
          <p:cNvPicPr>
            <a:picLocks noChangeAspect="1"/>
          </p:cNvPicPr>
          <p:nvPr/>
        </p:nvPicPr>
        <p:blipFill>
          <a:blip r:embed="rId2"/>
          <a:stretch>
            <a:fillRect/>
          </a:stretch>
        </p:blipFill>
        <p:spPr>
          <a:xfrm>
            <a:off x="1905159" y="1453350"/>
            <a:ext cx="4878598" cy="5029200"/>
          </a:xfrm>
          <a:prstGeom prst="rect">
            <a:avLst/>
          </a:prstGeom>
        </p:spPr>
      </p:pic>
    </p:spTree>
    <p:extLst>
      <p:ext uri="{BB962C8B-B14F-4D97-AF65-F5344CB8AC3E}">
        <p14:creationId xmlns:p14="http://schemas.microsoft.com/office/powerpoint/2010/main" val="37011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sp>
        <p:nvSpPr>
          <p:cNvPr id="2203" name="Google Shape;2203;p20"/>
          <p:cNvSpPr txBox="1">
            <a:spLocks noGrp="1"/>
          </p:cNvSpPr>
          <p:nvPr>
            <p:ph type="title"/>
          </p:nvPr>
        </p:nvSpPr>
        <p:spPr>
          <a:xfrm>
            <a:off x="366713" y="123968"/>
            <a:ext cx="8412162" cy="1280160"/>
          </a:xfrm>
          <a:prstGeom prst="rect">
            <a:avLst/>
          </a:prstGeom>
          <a:noFill/>
          <a:ln>
            <a:noFill/>
          </a:ln>
        </p:spPr>
        <p:txBody>
          <a:bodyPr spcFirstLastPara="1" vert="horz" wrap="square" lIns="0" tIns="0" rIns="0" bIns="0" rtlCol="0" anchor="t" anchorCtr="0">
            <a:noAutofit/>
          </a:bodyPr>
          <a:lstStyle/>
          <a:p>
            <a:br>
              <a:rPr lang="en-US" sz="2100" dirty="0"/>
            </a:br>
            <a:br>
              <a:rPr lang="en-US" sz="2100" dirty="0"/>
            </a:br>
            <a:r>
              <a:rPr lang="en-US" dirty="0"/>
              <a:t>AD is More Complicated Than Beta-amyloid</a:t>
            </a:r>
            <a:endParaRPr sz="2100" dirty="0"/>
          </a:p>
        </p:txBody>
      </p:sp>
      <p:sp>
        <p:nvSpPr>
          <p:cNvPr id="2204" name="Google Shape;2204;p20"/>
          <p:cNvSpPr txBox="1">
            <a:spLocks noGrp="1"/>
          </p:cNvSpPr>
          <p:nvPr>
            <p:ph sz="quarter" idx="14"/>
          </p:nvPr>
        </p:nvSpPr>
        <p:spPr>
          <a:prstGeom prst="rect">
            <a:avLst/>
          </a:prstGeom>
          <a:noFill/>
          <a:ln>
            <a:noFill/>
          </a:ln>
        </p:spPr>
        <p:txBody>
          <a:bodyPr spcFirstLastPara="1" vert="horz" wrap="square" lIns="0" tIns="0" rIns="0" bIns="0" rtlCol="0" anchor="b" anchorCtr="0">
            <a:spAutoFit/>
          </a:bodyPr>
          <a:lstStyle/>
          <a:p>
            <a:pPr>
              <a:lnSpc>
                <a:spcPct val="100000"/>
              </a:lnSpc>
            </a:pPr>
            <a:r>
              <a:rPr lang="en-US" sz="1400" dirty="0">
                <a:latin typeface="Gene Sans"/>
                <a:ea typeface="Gene Sans"/>
                <a:cs typeface="Gene Sans"/>
                <a:sym typeface="Gene Sans"/>
              </a:rPr>
              <a:t>Han S, et al. Sci Rep. 2017;7:43577 </a:t>
            </a:r>
          </a:p>
          <a:p>
            <a:pPr>
              <a:lnSpc>
                <a:spcPct val="100000"/>
              </a:lnSpc>
            </a:pPr>
            <a:r>
              <a:rPr lang="en-US" sz="1400" dirty="0">
                <a:latin typeface="Gene Sans"/>
                <a:ea typeface="Gene Sans"/>
                <a:cs typeface="Gene Sans"/>
                <a:sym typeface="Gene Sans"/>
              </a:rPr>
              <a:t>Medina M et al. Alzheimer's Dement. 2017 Sep 19;3(4):571–578</a:t>
            </a:r>
          </a:p>
          <a:p>
            <a:pPr>
              <a:lnSpc>
                <a:spcPct val="100000"/>
              </a:lnSpc>
            </a:pPr>
            <a:r>
              <a:rPr lang="en-US" sz="1400" dirty="0">
                <a:latin typeface="Gene Sans"/>
                <a:ea typeface="Gene Sans"/>
                <a:cs typeface="Gene Sans"/>
                <a:sym typeface="Gene Sans"/>
              </a:rPr>
              <a:t>Love S and Miners JC. Acta </a:t>
            </a:r>
            <a:r>
              <a:rPr lang="en-US" sz="1400" dirty="0" err="1">
                <a:latin typeface="Gene Sans"/>
                <a:ea typeface="Gene Sans"/>
                <a:cs typeface="Gene Sans"/>
                <a:sym typeface="Gene Sans"/>
              </a:rPr>
              <a:t>Neuropathol</a:t>
            </a:r>
            <a:r>
              <a:rPr lang="en-US" sz="1400" dirty="0">
                <a:latin typeface="Gene Sans"/>
                <a:ea typeface="Gene Sans"/>
                <a:cs typeface="Gene Sans"/>
                <a:sym typeface="Gene Sans"/>
              </a:rPr>
              <a:t>. 2016;131(5):645–658; 4. Jackson J et al. Front </a:t>
            </a:r>
            <a:r>
              <a:rPr lang="en-US" sz="1400" dirty="0" err="1">
                <a:latin typeface="Gene Sans"/>
                <a:ea typeface="Gene Sans"/>
                <a:cs typeface="Gene Sans"/>
                <a:sym typeface="Gene Sans"/>
              </a:rPr>
              <a:t>Neurosci</a:t>
            </a:r>
            <a:r>
              <a:rPr lang="en-US" sz="1400" dirty="0">
                <a:latin typeface="Gene Sans"/>
                <a:ea typeface="Gene Sans"/>
                <a:cs typeface="Gene Sans"/>
                <a:sym typeface="Gene Sans"/>
              </a:rPr>
              <a:t>. 2019;13:735.</a:t>
            </a:r>
            <a:endParaRPr sz="1400" dirty="0">
              <a:latin typeface="Gene Sans"/>
              <a:ea typeface="Gene Sans"/>
              <a:cs typeface="Gene Sans"/>
              <a:sym typeface="Gene Sans"/>
            </a:endParaRPr>
          </a:p>
        </p:txBody>
      </p:sp>
      <p:sp>
        <p:nvSpPr>
          <p:cNvPr id="2205" name="Google Shape;2205;p20"/>
          <p:cNvSpPr/>
          <p:nvPr/>
        </p:nvSpPr>
        <p:spPr>
          <a:xfrm rot="10800000" flipH="1">
            <a:off x="3765749" y="2651558"/>
            <a:ext cx="1561703" cy="1561703"/>
          </a:xfrm>
          <a:custGeom>
            <a:avLst/>
            <a:gdLst/>
            <a:ahLst/>
            <a:cxnLst/>
            <a:rect l="l" t="t" r="r" b="b"/>
            <a:pathLst>
              <a:path w="1561703" h="1561703" extrusionOk="0">
                <a:moveTo>
                  <a:pt x="0" y="780852"/>
                </a:moveTo>
                <a:cubicBezTo>
                  <a:pt x="0" y="349599"/>
                  <a:pt x="349599" y="0"/>
                  <a:pt x="780852" y="0"/>
                </a:cubicBezTo>
                <a:cubicBezTo>
                  <a:pt x="1212105" y="0"/>
                  <a:pt x="1561704" y="349599"/>
                  <a:pt x="1561704" y="780852"/>
                </a:cubicBezTo>
                <a:cubicBezTo>
                  <a:pt x="1561704" y="1212105"/>
                  <a:pt x="1212105" y="1561704"/>
                  <a:pt x="780852" y="1561704"/>
                </a:cubicBezTo>
                <a:cubicBezTo>
                  <a:pt x="349599" y="1561704"/>
                  <a:pt x="0" y="1212105"/>
                  <a:pt x="0" y="780852"/>
                </a:cubicBezTo>
                <a:close/>
              </a:path>
            </a:pathLst>
          </a:custGeom>
          <a:solidFill>
            <a:schemeClr val="lt1"/>
          </a:solidFill>
          <a:ln w="28575" cap="flat" cmpd="sng">
            <a:solidFill>
              <a:schemeClr val="accent2"/>
            </a:solidFill>
            <a:prstDash val="solid"/>
            <a:miter lim="800000"/>
            <a:headEnd type="none" w="sm" len="sm"/>
            <a:tailEnd type="none" w="sm" len="sm"/>
          </a:ln>
        </p:spPr>
        <p:txBody>
          <a:bodyPr spcFirstLastPara="1" wrap="square" lIns="273150" tIns="273150" rIns="273150" bIns="273150" anchor="ctr" anchorCtr="0">
            <a:noAutofit/>
          </a:bodyPr>
          <a:lstStyle/>
          <a:p>
            <a:pPr algn="ctr">
              <a:lnSpc>
                <a:spcPct val="90000"/>
              </a:lnSpc>
              <a:buClr>
                <a:schemeClr val="lt1"/>
              </a:buClr>
              <a:buSzPts val="3500"/>
            </a:pPr>
            <a:endParaRPr sz="3500">
              <a:solidFill>
                <a:srgbClr val="FFFFFF"/>
              </a:solidFill>
              <a:latin typeface="Gene Sans"/>
              <a:ea typeface="Gene Sans"/>
              <a:cs typeface="Gene Sans"/>
              <a:sym typeface="Gene Sans"/>
            </a:endParaRPr>
          </a:p>
        </p:txBody>
      </p:sp>
      <p:sp>
        <p:nvSpPr>
          <p:cNvPr id="2206" name="Google Shape;2206;p20"/>
          <p:cNvSpPr/>
          <p:nvPr/>
        </p:nvSpPr>
        <p:spPr>
          <a:xfrm rot="5400000" flipH="1">
            <a:off x="4381460" y="4379262"/>
            <a:ext cx="330281" cy="272475"/>
          </a:xfrm>
          <a:custGeom>
            <a:avLst/>
            <a:gdLst/>
            <a:ahLst/>
            <a:cxnLst/>
            <a:rect l="l" t="t" r="r" b="b"/>
            <a:pathLst>
              <a:path w="330281" h="530979" extrusionOk="0">
                <a:moveTo>
                  <a:pt x="0" y="106196"/>
                </a:moveTo>
                <a:lnTo>
                  <a:pt x="165141" y="106196"/>
                </a:lnTo>
                <a:lnTo>
                  <a:pt x="165141" y="0"/>
                </a:lnTo>
                <a:lnTo>
                  <a:pt x="330281" y="265490"/>
                </a:lnTo>
                <a:lnTo>
                  <a:pt x="165141" y="530979"/>
                </a:lnTo>
                <a:lnTo>
                  <a:pt x="165141" y="424783"/>
                </a:lnTo>
                <a:lnTo>
                  <a:pt x="0" y="424783"/>
                </a:lnTo>
                <a:lnTo>
                  <a:pt x="0" y="106196"/>
                </a:lnTo>
                <a:close/>
              </a:path>
            </a:pathLst>
          </a:custGeom>
          <a:solidFill>
            <a:schemeClr val="accent3"/>
          </a:solidFill>
          <a:ln>
            <a:noFill/>
          </a:ln>
        </p:spPr>
        <p:txBody>
          <a:bodyPr spcFirstLastPara="1" wrap="square" lIns="0" tIns="106175" rIns="99075" bIns="106175" anchor="ctr" anchorCtr="0">
            <a:noAutofit/>
          </a:bodyPr>
          <a:lstStyle/>
          <a:p>
            <a:pPr algn="ctr">
              <a:lnSpc>
                <a:spcPct val="90000"/>
              </a:lnSpc>
              <a:buClr>
                <a:schemeClr val="lt1"/>
              </a:buClr>
              <a:buSzPts val="2200"/>
            </a:pPr>
            <a:endParaRPr sz="2200">
              <a:solidFill>
                <a:srgbClr val="FFFFFF"/>
              </a:solidFill>
              <a:latin typeface="Gene Sans"/>
              <a:ea typeface="Gene Sans"/>
              <a:cs typeface="Gene Sans"/>
              <a:sym typeface="Gene Sans"/>
            </a:endParaRPr>
          </a:p>
        </p:txBody>
      </p:sp>
      <p:sp>
        <p:nvSpPr>
          <p:cNvPr id="2207" name="Google Shape;2207;p20"/>
          <p:cNvSpPr/>
          <p:nvPr/>
        </p:nvSpPr>
        <p:spPr>
          <a:xfrm flipH="1">
            <a:off x="5437395" y="3055162"/>
            <a:ext cx="330281" cy="272475"/>
          </a:xfrm>
          <a:custGeom>
            <a:avLst/>
            <a:gdLst/>
            <a:ahLst/>
            <a:cxnLst/>
            <a:rect l="l" t="t" r="r" b="b"/>
            <a:pathLst>
              <a:path w="330281" h="530979" extrusionOk="0">
                <a:moveTo>
                  <a:pt x="0" y="106196"/>
                </a:moveTo>
                <a:lnTo>
                  <a:pt x="165141" y="106196"/>
                </a:lnTo>
                <a:lnTo>
                  <a:pt x="165141" y="0"/>
                </a:lnTo>
                <a:lnTo>
                  <a:pt x="330281" y="265490"/>
                </a:lnTo>
                <a:lnTo>
                  <a:pt x="165141" y="530979"/>
                </a:lnTo>
                <a:lnTo>
                  <a:pt x="165141" y="424783"/>
                </a:lnTo>
                <a:lnTo>
                  <a:pt x="0" y="424783"/>
                </a:lnTo>
                <a:lnTo>
                  <a:pt x="0" y="106196"/>
                </a:lnTo>
                <a:close/>
              </a:path>
            </a:pathLst>
          </a:custGeom>
          <a:solidFill>
            <a:schemeClr val="accent3"/>
          </a:solidFill>
          <a:ln>
            <a:noFill/>
          </a:ln>
        </p:spPr>
        <p:txBody>
          <a:bodyPr spcFirstLastPara="1" wrap="square" lIns="0" tIns="106175" rIns="99075" bIns="106175" anchor="ctr" anchorCtr="0">
            <a:noAutofit/>
          </a:bodyPr>
          <a:lstStyle/>
          <a:p>
            <a:pPr algn="ctr">
              <a:lnSpc>
                <a:spcPct val="90000"/>
              </a:lnSpc>
              <a:buClr>
                <a:schemeClr val="lt1"/>
              </a:buClr>
              <a:buSzPts val="2200"/>
            </a:pPr>
            <a:endParaRPr sz="2200">
              <a:solidFill>
                <a:srgbClr val="FFFFFF"/>
              </a:solidFill>
              <a:latin typeface="Gene Sans"/>
              <a:ea typeface="Gene Sans"/>
              <a:cs typeface="Gene Sans"/>
              <a:sym typeface="Gene Sans"/>
            </a:endParaRPr>
          </a:p>
        </p:txBody>
      </p:sp>
      <p:sp>
        <p:nvSpPr>
          <p:cNvPr id="2208" name="Google Shape;2208;p20"/>
          <p:cNvSpPr/>
          <p:nvPr/>
        </p:nvSpPr>
        <p:spPr>
          <a:xfrm flipH="1">
            <a:off x="3325524" y="3055160"/>
            <a:ext cx="330282" cy="272476"/>
          </a:xfrm>
          <a:custGeom>
            <a:avLst/>
            <a:gdLst/>
            <a:ahLst/>
            <a:cxnLst/>
            <a:rect l="l" t="t" r="r" b="b"/>
            <a:pathLst>
              <a:path w="330281" h="530979" extrusionOk="0">
                <a:moveTo>
                  <a:pt x="330281" y="424783"/>
                </a:moveTo>
                <a:lnTo>
                  <a:pt x="165140" y="424783"/>
                </a:lnTo>
                <a:lnTo>
                  <a:pt x="165140" y="530979"/>
                </a:lnTo>
                <a:lnTo>
                  <a:pt x="0" y="265489"/>
                </a:lnTo>
                <a:lnTo>
                  <a:pt x="165140" y="0"/>
                </a:lnTo>
                <a:lnTo>
                  <a:pt x="165140" y="106196"/>
                </a:lnTo>
                <a:lnTo>
                  <a:pt x="330281" y="106196"/>
                </a:lnTo>
                <a:lnTo>
                  <a:pt x="330281" y="424783"/>
                </a:lnTo>
                <a:close/>
              </a:path>
            </a:pathLst>
          </a:custGeom>
          <a:solidFill>
            <a:schemeClr val="accent3"/>
          </a:solidFill>
          <a:ln>
            <a:noFill/>
          </a:ln>
        </p:spPr>
        <p:txBody>
          <a:bodyPr spcFirstLastPara="1" wrap="square" lIns="99075" tIns="106175" rIns="0" bIns="106175" anchor="ctr" anchorCtr="0">
            <a:noAutofit/>
          </a:bodyPr>
          <a:lstStyle/>
          <a:p>
            <a:pPr algn="ctr">
              <a:lnSpc>
                <a:spcPct val="90000"/>
              </a:lnSpc>
              <a:buClr>
                <a:schemeClr val="lt1"/>
              </a:buClr>
              <a:buSzPts val="2200"/>
            </a:pPr>
            <a:endParaRPr sz="2200">
              <a:solidFill>
                <a:srgbClr val="FFFFFF"/>
              </a:solidFill>
              <a:latin typeface="Gene Sans"/>
              <a:ea typeface="Gene Sans"/>
              <a:cs typeface="Gene Sans"/>
              <a:sym typeface="Gene Sans"/>
            </a:endParaRPr>
          </a:p>
        </p:txBody>
      </p:sp>
      <p:sp>
        <p:nvSpPr>
          <p:cNvPr id="2209" name="Google Shape;2209;p20"/>
          <p:cNvSpPr/>
          <p:nvPr/>
        </p:nvSpPr>
        <p:spPr>
          <a:xfrm rot="2314286" flipH="1">
            <a:off x="5228254" y="3971467"/>
            <a:ext cx="330281" cy="272475"/>
          </a:xfrm>
          <a:custGeom>
            <a:avLst/>
            <a:gdLst/>
            <a:ahLst/>
            <a:cxnLst/>
            <a:rect l="l" t="t" r="r" b="b"/>
            <a:pathLst>
              <a:path w="330281" h="530979" extrusionOk="0">
                <a:moveTo>
                  <a:pt x="0" y="106196"/>
                </a:moveTo>
                <a:lnTo>
                  <a:pt x="165141" y="106196"/>
                </a:lnTo>
                <a:lnTo>
                  <a:pt x="165141" y="0"/>
                </a:lnTo>
                <a:lnTo>
                  <a:pt x="330281" y="265490"/>
                </a:lnTo>
                <a:lnTo>
                  <a:pt x="165141" y="530979"/>
                </a:lnTo>
                <a:lnTo>
                  <a:pt x="165141" y="424783"/>
                </a:lnTo>
                <a:lnTo>
                  <a:pt x="0" y="424783"/>
                </a:lnTo>
                <a:lnTo>
                  <a:pt x="0" y="106196"/>
                </a:lnTo>
                <a:close/>
              </a:path>
            </a:pathLst>
          </a:custGeom>
          <a:solidFill>
            <a:schemeClr val="accent3"/>
          </a:solidFill>
          <a:ln>
            <a:noFill/>
          </a:ln>
        </p:spPr>
        <p:txBody>
          <a:bodyPr spcFirstLastPara="1" wrap="square" lIns="0" tIns="106175" rIns="99075" bIns="106175" anchor="ctr" anchorCtr="0">
            <a:noAutofit/>
          </a:bodyPr>
          <a:lstStyle/>
          <a:p>
            <a:pPr algn="ctr">
              <a:lnSpc>
                <a:spcPct val="90000"/>
              </a:lnSpc>
              <a:buClr>
                <a:schemeClr val="lt1"/>
              </a:buClr>
              <a:buSzPts val="2200"/>
            </a:pPr>
            <a:endParaRPr sz="2200">
              <a:solidFill>
                <a:srgbClr val="FFFFFF"/>
              </a:solidFill>
              <a:latin typeface="Gene Sans"/>
              <a:ea typeface="Gene Sans"/>
              <a:cs typeface="Gene Sans"/>
              <a:sym typeface="Gene Sans"/>
            </a:endParaRPr>
          </a:p>
        </p:txBody>
      </p:sp>
      <p:sp>
        <p:nvSpPr>
          <p:cNvPr id="2210" name="Google Shape;2210;p20"/>
          <p:cNvSpPr/>
          <p:nvPr/>
        </p:nvSpPr>
        <p:spPr>
          <a:xfrm rot="-2314286" flipH="1">
            <a:off x="3534664" y="3971466"/>
            <a:ext cx="330282" cy="272476"/>
          </a:xfrm>
          <a:custGeom>
            <a:avLst/>
            <a:gdLst/>
            <a:ahLst/>
            <a:cxnLst/>
            <a:rect l="l" t="t" r="r" b="b"/>
            <a:pathLst>
              <a:path w="330281" h="530979" extrusionOk="0">
                <a:moveTo>
                  <a:pt x="330281" y="424783"/>
                </a:moveTo>
                <a:lnTo>
                  <a:pt x="165140" y="424783"/>
                </a:lnTo>
                <a:lnTo>
                  <a:pt x="165140" y="530979"/>
                </a:lnTo>
                <a:lnTo>
                  <a:pt x="0" y="265489"/>
                </a:lnTo>
                <a:lnTo>
                  <a:pt x="165140" y="0"/>
                </a:lnTo>
                <a:lnTo>
                  <a:pt x="165140" y="106196"/>
                </a:lnTo>
                <a:lnTo>
                  <a:pt x="330281" y="106196"/>
                </a:lnTo>
                <a:lnTo>
                  <a:pt x="330281" y="424783"/>
                </a:lnTo>
                <a:close/>
              </a:path>
            </a:pathLst>
          </a:custGeom>
          <a:solidFill>
            <a:schemeClr val="accent3"/>
          </a:solidFill>
          <a:ln>
            <a:noFill/>
          </a:ln>
        </p:spPr>
        <p:txBody>
          <a:bodyPr spcFirstLastPara="1" wrap="square" lIns="99075" tIns="106175" rIns="0" bIns="106175" anchor="ctr" anchorCtr="0">
            <a:noAutofit/>
          </a:bodyPr>
          <a:lstStyle/>
          <a:p>
            <a:pPr algn="ctr">
              <a:lnSpc>
                <a:spcPct val="90000"/>
              </a:lnSpc>
              <a:buClr>
                <a:schemeClr val="lt1"/>
              </a:buClr>
              <a:buSzPts val="2200"/>
            </a:pPr>
            <a:endParaRPr sz="2200">
              <a:solidFill>
                <a:srgbClr val="FFFFFF"/>
              </a:solidFill>
              <a:latin typeface="Gene Sans"/>
              <a:ea typeface="Gene Sans"/>
              <a:cs typeface="Gene Sans"/>
              <a:sym typeface="Gene Sans"/>
            </a:endParaRPr>
          </a:p>
        </p:txBody>
      </p:sp>
      <p:sp>
        <p:nvSpPr>
          <p:cNvPr id="2211" name="Google Shape;2211;p20"/>
          <p:cNvSpPr/>
          <p:nvPr/>
        </p:nvSpPr>
        <p:spPr>
          <a:xfrm>
            <a:off x="1149242" y="2027462"/>
            <a:ext cx="2692174" cy="439653"/>
          </a:xfrm>
          <a:prstGeom prst="roundRect">
            <a:avLst>
              <a:gd name="adj" fmla="val 16667"/>
            </a:avLst>
          </a:prstGeom>
          <a:solidFill>
            <a:schemeClr val="accent5"/>
          </a:solidFill>
          <a:ln>
            <a:noFill/>
          </a:ln>
        </p:spPr>
        <p:txBody>
          <a:bodyPr spcFirstLastPara="1" wrap="square" lIns="90000" tIns="90000" rIns="90000" bIns="90000" anchor="ctr" anchorCtr="0">
            <a:noAutofit/>
          </a:bodyPr>
          <a:lstStyle/>
          <a:p>
            <a:pPr algn="ctr">
              <a:lnSpc>
                <a:spcPct val="90000"/>
              </a:lnSpc>
              <a:buClr>
                <a:srgbClr val="000000"/>
              </a:buClr>
              <a:buSzPts val="1600"/>
            </a:pPr>
            <a:r>
              <a:rPr lang="en-US" sz="1200" b="1" dirty="0">
                <a:solidFill>
                  <a:srgbClr val="FFFFFF"/>
                </a:solidFill>
                <a:latin typeface="Gene Sans"/>
                <a:ea typeface="Gene Sans"/>
                <a:cs typeface="Gene Sans"/>
                <a:sym typeface="Gene Sans"/>
              </a:rPr>
              <a:t>Neuroinflammation </a:t>
            </a:r>
            <a:endParaRPr sz="1200" dirty="0">
              <a:solidFill>
                <a:srgbClr val="FFFFFF"/>
              </a:solidFill>
              <a:latin typeface="Gene Sans"/>
              <a:ea typeface="Gene Sans"/>
              <a:cs typeface="Gene Sans"/>
              <a:sym typeface="Gene Sans"/>
            </a:endParaRPr>
          </a:p>
        </p:txBody>
      </p:sp>
      <p:sp>
        <p:nvSpPr>
          <p:cNvPr id="2212" name="Google Shape;2212;p20"/>
          <p:cNvSpPr/>
          <p:nvPr/>
        </p:nvSpPr>
        <p:spPr>
          <a:xfrm>
            <a:off x="550712" y="2959589"/>
            <a:ext cx="2692174" cy="439653"/>
          </a:xfrm>
          <a:prstGeom prst="roundRect">
            <a:avLst>
              <a:gd name="adj" fmla="val 16667"/>
            </a:avLst>
          </a:prstGeom>
          <a:solidFill>
            <a:schemeClr val="accent5"/>
          </a:solidFill>
          <a:ln>
            <a:noFill/>
          </a:ln>
        </p:spPr>
        <p:txBody>
          <a:bodyPr spcFirstLastPara="1" wrap="square" lIns="90000" tIns="90000" rIns="90000" bIns="90000" anchor="ctr" anchorCtr="0">
            <a:noAutofit/>
          </a:bodyPr>
          <a:lstStyle/>
          <a:p>
            <a:pPr algn="ctr">
              <a:buClr>
                <a:srgbClr val="000000"/>
              </a:buClr>
              <a:buSzPts val="1600"/>
            </a:pPr>
            <a:r>
              <a:rPr lang="en-US" sz="1200" b="1" dirty="0">
                <a:solidFill>
                  <a:srgbClr val="FFFFFF"/>
                </a:solidFill>
                <a:latin typeface="Gene Sans"/>
                <a:ea typeface="Gene Sans"/>
                <a:cs typeface="Gene Sans"/>
                <a:sym typeface="Gene Sans"/>
              </a:rPr>
              <a:t>Progressive neuronal and synaptic degeneration</a:t>
            </a:r>
            <a:endParaRPr sz="1200" b="1" dirty="0">
              <a:solidFill>
                <a:srgbClr val="FFFFFF"/>
              </a:solidFill>
              <a:latin typeface="Gene Sans"/>
              <a:ea typeface="Gene Sans"/>
              <a:cs typeface="Gene Sans"/>
              <a:sym typeface="Gene Sans"/>
            </a:endParaRPr>
          </a:p>
        </p:txBody>
      </p:sp>
      <p:sp>
        <p:nvSpPr>
          <p:cNvPr id="2213" name="Google Shape;2213;p20"/>
          <p:cNvSpPr/>
          <p:nvPr/>
        </p:nvSpPr>
        <p:spPr>
          <a:xfrm>
            <a:off x="758717" y="4030507"/>
            <a:ext cx="2692174" cy="439653"/>
          </a:xfrm>
          <a:prstGeom prst="roundRect">
            <a:avLst>
              <a:gd name="adj" fmla="val 16667"/>
            </a:avLst>
          </a:prstGeom>
          <a:solidFill>
            <a:schemeClr val="accent5"/>
          </a:solidFill>
          <a:ln>
            <a:noFill/>
          </a:ln>
        </p:spPr>
        <p:txBody>
          <a:bodyPr spcFirstLastPara="1" wrap="square" lIns="90000" tIns="90000" rIns="90000" bIns="90000" anchor="ctr" anchorCtr="0">
            <a:noAutofit/>
          </a:bodyPr>
          <a:lstStyle/>
          <a:p>
            <a:pPr algn="ctr">
              <a:lnSpc>
                <a:spcPct val="90000"/>
              </a:lnSpc>
              <a:buClr>
                <a:srgbClr val="000000"/>
              </a:buClr>
              <a:buSzPts val="1600"/>
            </a:pPr>
            <a:r>
              <a:rPr lang="en-US" sz="1200" b="1" dirty="0">
                <a:solidFill>
                  <a:srgbClr val="FFFFFF"/>
                </a:solidFill>
                <a:latin typeface="Gene Sans"/>
                <a:ea typeface="Gene Sans"/>
                <a:cs typeface="Gene Sans"/>
                <a:sym typeface="Gene Sans"/>
              </a:rPr>
              <a:t>Neuronal dysfunction</a:t>
            </a:r>
            <a:endParaRPr sz="1200" dirty="0">
              <a:solidFill>
                <a:srgbClr val="FFFFFF"/>
              </a:solidFill>
              <a:latin typeface="Gene Sans"/>
              <a:ea typeface="Gene Sans"/>
              <a:cs typeface="Gene Sans"/>
              <a:sym typeface="Gene Sans"/>
            </a:endParaRPr>
          </a:p>
        </p:txBody>
      </p:sp>
      <p:sp>
        <p:nvSpPr>
          <p:cNvPr id="2214" name="Google Shape;2214;p20"/>
          <p:cNvSpPr/>
          <p:nvPr/>
        </p:nvSpPr>
        <p:spPr>
          <a:xfrm>
            <a:off x="5283092" y="2027462"/>
            <a:ext cx="2692174" cy="439653"/>
          </a:xfrm>
          <a:prstGeom prst="roundRect">
            <a:avLst>
              <a:gd name="adj" fmla="val 16667"/>
            </a:avLst>
          </a:prstGeom>
          <a:solidFill>
            <a:schemeClr val="accent5"/>
          </a:solidFill>
          <a:ln>
            <a:noFill/>
          </a:ln>
        </p:spPr>
        <p:txBody>
          <a:bodyPr spcFirstLastPara="1" wrap="square" lIns="90000" tIns="90000" rIns="90000" bIns="90000" anchor="ctr" anchorCtr="0">
            <a:noAutofit/>
          </a:bodyPr>
          <a:lstStyle/>
          <a:p>
            <a:pPr algn="ctr">
              <a:lnSpc>
                <a:spcPct val="90000"/>
              </a:lnSpc>
              <a:buClr>
                <a:srgbClr val="000000"/>
              </a:buClr>
              <a:buSzPts val="1600"/>
            </a:pPr>
            <a:r>
              <a:rPr lang="en-US" sz="1200" b="1" dirty="0">
                <a:solidFill>
                  <a:srgbClr val="FFFFFF"/>
                </a:solidFill>
                <a:latin typeface="Gene Sans"/>
                <a:ea typeface="Gene Sans"/>
                <a:cs typeface="Gene Sans"/>
                <a:sym typeface="Gene Sans"/>
              </a:rPr>
              <a:t>Increased deposition of Aβ in the brain to form amyloid plaques</a:t>
            </a:r>
            <a:endParaRPr sz="1400" dirty="0">
              <a:solidFill>
                <a:srgbClr val="000000"/>
              </a:solidFill>
              <a:latin typeface="Gene Sans"/>
              <a:ea typeface="Gene Sans"/>
              <a:cs typeface="Gene Sans"/>
              <a:sym typeface="Gene Sans"/>
            </a:endParaRPr>
          </a:p>
        </p:txBody>
      </p:sp>
      <p:sp>
        <p:nvSpPr>
          <p:cNvPr id="2215" name="Google Shape;2215;p20"/>
          <p:cNvSpPr/>
          <p:nvPr/>
        </p:nvSpPr>
        <p:spPr>
          <a:xfrm>
            <a:off x="5856137" y="2959589"/>
            <a:ext cx="2692174" cy="439653"/>
          </a:xfrm>
          <a:prstGeom prst="roundRect">
            <a:avLst>
              <a:gd name="adj" fmla="val 16667"/>
            </a:avLst>
          </a:prstGeom>
          <a:solidFill>
            <a:schemeClr val="accent5"/>
          </a:solidFill>
          <a:ln>
            <a:noFill/>
          </a:ln>
        </p:spPr>
        <p:txBody>
          <a:bodyPr spcFirstLastPara="1" wrap="square" lIns="90000" tIns="90000" rIns="90000" bIns="90000" anchor="ctr" anchorCtr="0">
            <a:noAutofit/>
          </a:bodyPr>
          <a:lstStyle/>
          <a:p>
            <a:pPr algn="ctr">
              <a:buClr>
                <a:srgbClr val="000000"/>
              </a:buClr>
              <a:buSzPts val="1600"/>
            </a:pPr>
            <a:r>
              <a:rPr lang="en-US" sz="1200" b="1" dirty="0">
                <a:solidFill>
                  <a:srgbClr val="FFFFFF"/>
                </a:solidFill>
                <a:latin typeface="Gene Sans"/>
                <a:ea typeface="Gene Sans"/>
                <a:cs typeface="Gene Sans"/>
                <a:sym typeface="Gene Sans"/>
              </a:rPr>
              <a:t>Hyperphosphorylated tau and neurofibrillary tangle formation</a:t>
            </a:r>
            <a:endParaRPr sz="1400" dirty="0">
              <a:solidFill>
                <a:srgbClr val="000000"/>
              </a:solidFill>
              <a:latin typeface="Gene Sans"/>
              <a:ea typeface="Gene Sans"/>
              <a:cs typeface="Gene Sans"/>
              <a:sym typeface="Gene Sans"/>
            </a:endParaRPr>
          </a:p>
        </p:txBody>
      </p:sp>
      <p:sp>
        <p:nvSpPr>
          <p:cNvPr id="2216" name="Google Shape;2216;p20"/>
          <p:cNvSpPr/>
          <p:nvPr/>
        </p:nvSpPr>
        <p:spPr>
          <a:xfrm>
            <a:off x="3209768" y="4762684"/>
            <a:ext cx="2692174" cy="439653"/>
          </a:xfrm>
          <a:prstGeom prst="roundRect">
            <a:avLst>
              <a:gd name="adj" fmla="val 16667"/>
            </a:avLst>
          </a:prstGeom>
          <a:solidFill>
            <a:schemeClr val="accent5"/>
          </a:solidFill>
          <a:ln>
            <a:noFill/>
          </a:ln>
        </p:spPr>
        <p:txBody>
          <a:bodyPr spcFirstLastPara="1" wrap="square" lIns="90000" tIns="90000" rIns="90000" bIns="90000" anchor="ctr" anchorCtr="0">
            <a:noAutofit/>
          </a:bodyPr>
          <a:lstStyle/>
          <a:p>
            <a:pPr algn="ctr">
              <a:lnSpc>
                <a:spcPct val="90000"/>
              </a:lnSpc>
              <a:buClr>
                <a:srgbClr val="FFFFFF"/>
              </a:buClr>
              <a:buSzPts val="1600"/>
            </a:pPr>
            <a:r>
              <a:rPr lang="en-US" sz="1200" b="1" dirty="0">
                <a:solidFill>
                  <a:srgbClr val="FFFFFF"/>
                </a:solidFill>
                <a:latin typeface="Gene Sans"/>
                <a:ea typeface="Gene Sans"/>
                <a:cs typeface="Gene Sans"/>
                <a:sym typeface="Gene Sans"/>
              </a:rPr>
              <a:t>Cerebrovascular disease</a:t>
            </a:r>
            <a:endParaRPr sz="1200" dirty="0">
              <a:solidFill>
                <a:srgbClr val="FFFFFF"/>
              </a:solidFill>
              <a:latin typeface="Gene Sans"/>
              <a:ea typeface="Gene Sans"/>
              <a:cs typeface="Gene Sans"/>
              <a:sym typeface="Gene Sans"/>
            </a:endParaRPr>
          </a:p>
        </p:txBody>
      </p:sp>
      <p:sp>
        <p:nvSpPr>
          <p:cNvPr id="2217" name="Google Shape;2217;p20"/>
          <p:cNvSpPr/>
          <p:nvPr/>
        </p:nvSpPr>
        <p:spPr>
          <a:xfrm>
            <a:off x="5654567" y="4030507"/>
            <a:ext cx="2692174" cy="439653"/>
          </a:xfrm>
          <a:prstGeom prst="roundRect">
            <a:avLst>
              <a:gd name="adj" fmla="val 16667"/>
            </a:avLst>
          </a:prstGeom>
          <a:solidFill>
            <a:schemeClr val="accent5"/>
          </a:solidFill>
          <a:ln>
            <a:noFill/>
          </a:ln>
        </p:spPr>
        <p:txBody>
          <a:bodyPr spcFirstLastPara="1" wrap="square" lIns="90000" tIns="90000" rIns="90000" bIns="90000" anchor="ctr" anchorCtr="0">
            <a:noAutofit/>
          </a:bodyPr>
          <a:lstStyle/>
          <a:p>
            <a:pPr algn="ctr">
              <a:lnSpc>
                <a:spcPct val="90000"/>
              </a:lnSpc>
              <a:buClr>
                <a:srgbClr val="000000"/>
              </a:buClr>
              <a:buSzPts val="1600"/>
            </a:pPr>
            <a:r>
              <a:rPr lang="en-US" sz="1200" b="1" dirty="0">
                <a:solidFill>
                  <a:srgbClr val="FFFFFF"/>
                </a:solidFill>
                <a:latin typeface="Gene Sans"/>
                <a:ea typeface="Gene Sans"/>
                <a:cs typeface="Gene Sans"/>
                <a:sym typeface="Gene Sans"/>
              </a:rPr>
              <a:t>Oxidative stress and injury</a:t>
            </a:r>
            <a:endParaRPr sz="1400" dirty="0">
              <a:solidFill>
                <a:srgbClr val="000000"/>
              </a:solidFill>
              <a:latin typeface="Gene Sans"/>
              <a:ea typeface="Gene Sans"/>
              <a:cs typeface="Gene Sans"/>
              <a:sym typeface="Gene Sans"/>
            </a:endParaRPr>
          </a:p>
        </p:txBody>
      </p:sp>
      <p:sp>
        <p:nvSpPr>
          <p:cNvPr id="2218" name="Google Shape;2218;p20"/>
          <p:cNvSpPr/>
          <p:nvPr/>
        </p:nvSpPr>
        <p:spPr>
          <a:xfrm rot="-8485714" flipH="1">
            <a:off x="3925190" y="2300510"/>
            <a:ext cx="330281" cy="272475"/>
          </a:xfrm>
          <a:custGeom>
            <a:avLst/>
            <a:gdLst/>
            <a:ahLst/>
            <a:cxnLst/>
            <a:rect l="l" t="t" r="r" b="b"/>
            <a:pathLst>
              <a:path w="330281" h="530979" extrusionOk="0">
                <a:moveTo>
                  <a:pt x="0" y="106196"/>
                </a:moveTo>
                <a:lnTo>
                  <a:pt x="165141" y="106196"/>
                </a:lnTo>
                <a:lnTo>
                  <a:pt x="165141" y="0"/>
                </a:lnTo>
                <a:lnTo>
                  <a:pt x="330281" y="265490"/>
                </a:lnTo>
                <a:lnTo>
                  <a:pt x="165141" y="530979"/>
                </a:lnTo>
                <a:lnTo>
                  <a:pt x="165141" y="424783"/>
                </a:lnTo>
                <a:lnTo>
                  <a:pt x="0" y="424783"/>
                </a:lnTo>
                <a:lnTo>
                  <a:pt x="0" y="106196"/>
                </a:lnTo>
                <a:close/>
              </a:path>
            </a:pathLst>
          </a:custGeom>
          <a:solidFill>
            <a:schemeClr val="accent3"/>
          </a:solidFill>
          <a:ln>
            <a:noFill/>
          </a:ln>
        </p:spPr>
        <p:txBody>
          <a:bodyPr spcFirstLastPara="1" wrap="square" lIns="0" tIns="106175" rIns="99075" bIns="106175" anchor="ctr" anchorCtr="0">
            <a:noAutofit/>
          </a:bodyPr>
          <a:lstStyle/>
          <a:p>
            <a:pPr algn="ctr">
              <a:lnSpc>
                <a:spcPct val="90000"/>
              </a:lnSpc>
              <a:buClr>
                <a:schemeClr val="lt1"/>
              </a:buClr>
              <a:buSzPts val="2200"/>
            </a:pPr>
            <a:endParaRPr sz="2200">
              <a:solidFill>
                <a:srgbClr val="FFFFFF"/>
              </a:solidFill>
              <a:latin typeface="Gene Sans"/>
              <a:ea typeface="Gene Sans"/>
              <a:cs typeface="Gene Sans"/>
              <a:sym typeface="Gene Sans"/>
            </a:endParaRPr>
          </a:p>
        </p:txBody>
      </p:sp>
      <p:sp>
        <p:nvSpPr>
          <p:cNvPr id="2219" name="Google Shape;2219;p20"/>
          <p:cNvSpPr/>
          <p:nvPr/>
        </p:nvSpPr>
        <p:spPr>
          <a:xfrm rot="8485714" flipH="1">
            <a:off x="4856777" y="2290983"/>
            <a:ext cx="330282" cy="272476"/>
          </a:xfrm>
          <a:custGeom>
            <a:avLst/>
            <a:gdLst/>
            <a:ahLst/>
            <a:cxnLst/>
            <a:rect l="l" t="t" r="r" b="b"/>
            <a:pathLst>
              <a:path w="330281" h="530979" extrusionOk="0">
                <a:moveTo>
                  <a:pt x="330281" y="424783"/>
                </a:moveTo>
                <a:lnTo>
                  <a:pt x="165140" y="424783"/>
                </a:lnTo>
                <a:lnTo>
                  <a:pt x="165140" y="530979"/>
                </a:lnTo>
                <a:lnTo>
                  <a:pt x="0" y="265489"/>
                </a:lnTo>
                <a:lnTo>
                  <a:pt x="165140" y="0"/>
                </a:lnTo>
                <a:lnTo>
                  <a:pt x="165140" y="106196"/>
                </a:lnTo>
                <a:lnTo>
                  <a:pt x="330281" y="106196"/>
                </a:lnTo>
                <a:lnTo>
                  <a:pt x="330281" y="424783"/>
                </a:lnTo>
                <a:close/>
              </a:path>
            </a:pathLst>
          </a:custGeom>
          <a:solidFill>
            <a:schemeClr val="accent3"/>
          </a:solidFill>
          <a:ln>
            <a:noFill/>
          </a:ln>
        </p:spPr>
        <p:txBody>
          <a:bodyPr spcFirstLastPara="1" wrap="square" lIns="99075" tIns="106175" rIns="0" bIns="106175" anchor="ctr" anchorCtr="0">
            <a:noAutofit/>
          </a:bodyPr>
          <a:lstStyle/>
          <a:p>
            <a:pPr algn="ctr">
              <a:lnSpc>
                <a:spcPct val="90000"/>
              </a:lnSpc>
              <a:buClr>
                <a:schemeClr val="lt1"/>
              </a:buClr>
              <a:buSzPts val="2200"/>
            </a:pPr>
            <a:endParaRPr sz="2200">
              <a:solidFill>
                <a:srgbClr val="FFFFFF"/>
              </a:solidFill>
              <a:latin typeface="Gene Sans"/>
              <a:ea typeface="Gene Sans"/>
              <a:cs typeface="Gene Sans"/>
              <a:sym typeface="Gene Sans"/>
            </a:endParaRPr>
          </a:p>
        </p:txBody>
      </p:sp>
      <p:sp>
        <p:nvSpPr>
          <p:cNvPr id="2220" name="Google Shape;2220;p20"/>
          <p:cNvSpPr txBox="1"/>
          <p:nvPr/>
        </p:nvSpPr>
        <p:spPr>
          <a:xfrm>
            <a:off x="3761632" y="3103738"/>
            <a:ext cx="1557855" cy="584775"/>
          </a:xfrm>
          <a:prstGeom prst="rect">
            <a:avLst/>
          </a:prstGeom>
          <a:noFill/>
          <a:ln>
            <a:noFill/>
          </a:ln>
        </p:spPr>
        <p:txBody>
          <a:bodyPr spcFirstLastPara="1" wrap="square" lIns="91425" tIns="45700" rIns="91425" bIns="45700" anchor="t" anchorCtr="0">
            <a:spAutoFit/>
          </a:bodyPr>
          <a:lstStyle/>
          <a:p>
            <a:pPr algn="ctr">
              <a:buClr>
                <a:schemeClr val="dk1"/>
              </a:buClr>
              <a:buSzPts val="1600"/>
            </a:pPr>
            <a:r>
              <a:rPr lang="en-US" sz="1600" b="1">
                <a:solidFill>
                  <a:schemeClr val="dk1"/>
                </a:solidFill>
                <a:latin typeface="Gene Sans"/>
                <a:ea typeface="Gene Sans"/>
                <a:cs typeface="Gene Sans"/>
                <a:sym typeface="Gene Sans"/>
              </a:rPr>
              <a:t>AD </a:t>
            </a:r>
            <a:endParaRPr sz="1400">
              <a:solidFill>
                <a:srgbClr val="000000"/>
              </a:solidFill>
              <a:latin typeface="Gene Sans"/>
              <a:ea typeface="Gene Sans"/>
              <a:cs typeface="Gene Sans"/>
              <a:sym typeface="Gene Sans"/>
            </a:endParaRPr>
          </a:p>
          <a:p>
            <a:pPr algn="ctr">
              <a:buClr>
                <a:schemeClr val="dk1"/>
              </a:buClr>
              <a:buSzPts val="1600"/>
            </a:pPr>
            <a:r>
              <a:rPr lang="en-US" sz="1600" b="1">
                <a:solidFill>
                  <a:schemeClr val="dk1"/>
                </a:solidFill>
                <a:latin typeface="Gene Sans"/>
                <a:ea typeface="Gene Sans"/>
                <a:cs typeface="Gene Sans"/>
                <a:sym typeface="Gene Sans"/>
              </a:rPr>
              <a:t>Pathogenesis</a:t>
            </a:r>
            <a:endParaRPr sz="1400">
              <a:solidFill>
                <a:srgbClr val="000000"/>
              </a:solidFill>
              <a:latin typeface="Gene Sans"/>
              <a:ea typeface="Gene Sans"/>
              <a:cs typeface="Gene Sans"/>
              <a:sym typeface="Gene Sans"/>
            </a:endParaRPr>
          </a:p>
        </p:txBody>
      </p:sp>
      <p:sp>
        <p:nvSpPr>
          <p:cNvPr id="2" name="Date Placeholder 1">
            <a:extLst>
              <a:ext uri="{FF2B5EF4-FFF2-40B4-BE49-F238E27FC236}">
                <a16:creationId xmlns:a16="http://schemas.microsoft.com/office/drawing/2014/main" id="{7598BAFA-0E46-1055-21AB-A31EC723DC75}"/>
              </a:ext>
            </a:extLst>
          </p:cNvPr>
          <p:cNvSpPr>
            <a:spLocks noGrp="1"/>
          </p:cNvSpPr>
          <p:nvPr>
            <p:ph type="dt" sz="half" idx="10"/>
          </p:nvPr>
        </p:nvSpPr>
        <p:spPr/>
        <p:txBody>
          <a:bodyPr/>
          <a:lstStyle/>
          <a:p>
            <a:fld id="{C5F736DA-6B5D-461B-B186-D31A7F067D56}" type="datetime1">
              <a:rPr lang="en-US" smtClean="0"/>
              <a:t>5/21/2024</a:t>
            </a:fld>
            <a:endParaRPr lang="en-US"/>
          </a:p>
        </p:txBody>
      </p:sp>
      <p:sp>
        <p:nvSpPr>
          <p:cNvPr id="3" name="Footer Placeholder 2">
            <a:extLst>
              <a:ext uri="{FF2B5EF4-FFF2-40B4-BE49-F238E27FC236}">
                <a16:creationId xmlns:a16="http://schemas.microsoft.com/office/drawing/2014/main" id="{8EF53385-E2DE-DA27-36DC-9F9BFB42F8EE}"/>
              </a:ext>
            </a:extLst>
          </p:cNvPr>
          <p:cNvSpPr>
            <a:spLocks noGrp="1"/>
          </p:cNvSpPr>
          <p:nvPr>
            <p:ph type="ftr" sz="quarter" idx="11"/>
          </p:nvPr>
        </p:nvSpPr>
        <p:spPr/>
        <p:txBody>
          <a:bodyPr/>
          <a:lstStyle/>
          <a:p>
            <a:pPr indent="-2743200"/>
            <a:r>
              <a:rPr lang="en-US"/>
              <a:t>Annual Maine Geriatrics Meeting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6586BB-B651-474B-EFCB-B5DAD29E6C01}"/>
              </a:ext>
            </a:extLst>
          </p:cNvPr>
          <p:cNvSpPr>
            <a:spLocks noGrp="1"/>
          </p:cNvSpPr>
          <p:nvPr>
            <p:ph type="title"/>
          </p:nvPr>
        </p:nvSpPr>
        <p:spPr/>
        <p:txBody>
          <a:bodyPr/>
          <a:lstStyle/>
          <a:p>
            <a:r>
              <a:rPr lang="en-US" dirty="0"/>
              <a:t>FDA Approval for </a:t>
            </a:r>
            <a:r>
              <a:rPr lang="en-US" dirty="0" err="1"/>
              <a:t>Lecanemab</a:t>
            </a:r>
            <a:r>
              <a:rPr lang="en-US" dirty="0"/>
              <a:t> Was Based on Clarity Data</a:t>
            </a:r>
          </a:p>
        </p:txBody>
      </p:sp>
      <p:sp>
        <p:nvSpPr>
          <p:cNvPr id="2" name="Date Placeholder 1">
            <a:extLst>
              <a:ext uri="{FF2B5EF4-FFF2-40B4-BE49-F238E27FC236}">
                <a16:creationId xmlns:a16="http://schemas.microsoft.com/office/drawing/2014/main" id="{FEBDF19F-A731-956A-32AD-7C9E7CE8C272}"/>
              </a:ext>
            </a:extLst>
          </p:cNvPr>
          <p:cNvSpPr>
            <a:spLocks noGrp="1"/>
          </p:cNvSpPr>
          <p:nvPr>
            <p:ph type="dt" sz="half" idx="10"/>
          </p:nvPr>
        </p:nvSpPr>
        <p:spPr/>
        <p:txBody>
          <a:bodyPr/>
          <a:lstStyle/>
          <a:p>
            <a:fld id="{DF577BC1-12DE-4C55-8638-E01705D42248}" type="datetime1">
              <a:rPr lang="en-US" smtClean="0"/>
              <a:t>5/21/2024</a:t>
            </a:fld>
            <a:endParaRPr lang="en-US"/>
          </a:p>
        </p:txBody>
      </p:sp>
      <p:sp>
        <p:nvSpPr>
          <p:cNvPr id="3" name="Footer Placeholder 2">
            <a:extLst>
              <a:ext uri="{FF2B5EF4-FFF2-40B4-BE49-F238E27FC236}">
                <a16:creationId xmlns:a16="http://schemas.microsoft.com/office/drawing/2014/main" id="{9F1D4EE1-76D4-D2E0-24F6-CA43CEDCAB06}"/>
              </a:ext>
            </a:extLst>
          </p:cNvPr>
          <p:cNvSpPr>
            <a:spLocks noGrp="1"/>
          </p:cNvSpPr>
          <p:nvPr>
            <p:ph type="ftr" sz="quarter" idx="11"/>
          </p:nvPr>
        </p:nvSpPr>
        <p:spPr/>
        <p:txBody>
          <a:bodyPr/>
          <a:lstStyle/>
          <a:p>
            <a:pPr indent="-2743200"/>
            <a:r>
              <a:rPr lang="en-US"/>
              <a:t>Annual Maine Geriatrics Meeting</a:t>
            </a:r>
          </a:p>
        </p:txBody>
      </p:sp>
      <p:pic>
        <p:nvPicPr>
          <p:cNvPr id="5" name="Picture 4">
            <a:extLst>
              <a:ext uri="{FF2B5EF4-FFF2-40B4-BE49-F238E27FC236}">
                <a16:creationId xmlns:a16="http://schemas.microsoft.com/office/drawing/2014/main" id="{F14144A6-52DC-4F29-99A2-D0309B6BA3A4}"/>
              </a:ext>
            </a:extLst>
          </p:cNvPr>
          <p:cNvPicPr>
            <a:picLocks noChangeAspect="1"/>
          </p:cNvPicPr>
          <p:nvPr/>
        </p:nvPicPr>
        <p:blipFill>
          <a:blip r:embed="rId2"/>
          <a:stretch>
            <a:fillRect/>
          </a:stretch>
        </p:blipFill>
        <p:spPr>
          <a:xfrm>
            <a:off x="618564" y="1176333"/>
            <a:ext cx="7866153" cy="5486400"/>
          </a:xfrm>
          <a:prstGeom prst="rect">
            <a:avLst/>
          </a:prstGeom>
        </p:spPr>
      </p:pic>
    </p:spTree>
    <p:extLst>
      <p:ext uri="{BB962C8B-B14F-4D97-AF65-F5344CB8AC3E}">
        <p14:creationId xmlns:p14="http://schemas.microsoft.com/office/powerpoint/2010/main" val="2682356619"/>
      </p:ext>
    </p:extLst>
  </p:cSld>
  <p:clrMapOvr>
    <a:masterClrMapping/>
  </p:clrMapOvr>
</p:sld>
</file>

<file path=ppt/theme/theme1.xml><?xml version="1.0" encoding="utf-8"?>
<a:theme xmlns:a="http://schemas.openxmlformats.org/drawingml/2006/main" name="nlh_ppt_adv_4x3_180724">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_nlh_ppt_adv_4x3_180724" id="{D920678B-27D0-4AD1-92FA-F2C51C407E14}" vid="{BC9719ED-C02C-487A-BEEF-B8ADA07728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nlh_ppt_adv_4x3_180724</Template>
  <TotalTime>2421</TotalTime>
  <Words>2322</Words>
  <Application>Microsoft Office PowerPoint</Application>
  <PresentationFormat>On-screen Show (4:3)</PresentationFormat>
  <Paragraphs>406</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Gene Sans</vt:lpstr>
      <vt:lpstr>Times New Roman</vt:lpstr>
      <vt:lpstr>nlh_ppt_adv_4x3_180724</vt:lpstr>
      <vt:lpstr>Having the Leqembi® Conversation  Cliff Singer, MD, DLFAPA, AGSF Center for Cognitive and Mental Health Robert C. Strauss Neurocognitive Research Program Northern Light Acadia Hospital</vt:lpstr>
      <vt:lpstr>Disclosers</vt:lpstr>
      <vt:lpstr>Learning Objectives: </vt:lpstr>
      <vt:lpstr>What Matters Most</vt:lpstr>
      <vt:lpstr>Primary Protein Biomarkers of Common Dementias Hampel H et al. Trends in Neurosciences 2023; 46:3:176-198</vt:lpstr>
      <vt:lpstr>Hypothetical Progression of AD Pathology Jack CR et al. Lancet Neurology 2010</vt:lpstr>
      <vt:lpstr>Prevalence of Neuropathology by Age Jack C et al. Lancet Neurology 2014</vt:lpstr>
      <vt:lpstr>  AD is More Complicated Than Beta-amyloid</vt:lpstr>
      <vt:lpstr>FDA Approval for Lecanemab Was Based on Clarity Data</vt:lpstr>
      <vt:lpstr>PowerPoint Presentation</vt:lpstr>
      <vt:lpstr>Talking Points for Education and Consent</vt:lpstr>
      <vt:lpstr>Talking Points for Education and Consent II</vt:lpstr>
      <vt:lpstr>Talking Points for Education and Consent III</vt:lpstr>
      <vt:lpstr>Talking Points for Education and Consent IV</vt:lpstr>
      <vt:lpstr>ARIA</vt:lpstr>
      <vt:lpstr>Talking Points for Education and Consent V</vt:lpstr>
      <vt:lpstr>Inclusion-Exclusion Criteria for Lecanemab</vt:lpstr>
      <vt:lpstr>Starting a Program Antiamyloid monoclonal antibody therapy for AD; Ramanan VK et al. Neurology 2023: 101:842-852 </vt:lpstr>
      <vt:lpstr>Schedule for Lecanemab Treatment</vt:lpstr>
      <vt:lpstr>PowerPoint Presentation</vt:lpstr>
      <vt:lpstr>Controversies</vt:lpstr>
      <vt:lpstr>Alternatives to Lecanemab</vt:lpstr>
      <vt:lpstr>The Future of AD Treatment in Maine: Precision Medicine in Oncology as a Model</vt:lpstr>
      <vt:lpstr>Maine Alzheimer’s Disease Clinical Alliance</vt:lpstr>
      <vt:lpstr>Final Summary Antiamyloid monoclonal antibody therapy for AD; Ramanan VK et al. Neurology 2023: 101:842-852</vt:lpstr>
      <vt:lpstr>References</vt:lpstr>
    </vt:vector>
  </TitlesOfParts>
  <Company>Eastern Maine Healthcare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Singer, Clifford M</dc:creator>
  <cp:lastModifiedBy>Reviewer</cp:lastModifiedBy>
  <cp:revision>20</cp:revision>
  <dcterms:created xsi:type="dcterms:W3CDTF">2018-10-01T18:20:30Z</dcterms:created>
  <dcterms:modified xsi:type="dcterms:W3CDTF">2024-05-21T12:40:05Z</dcterms:modified>
</cp:coreProperties>
</file>