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1" r:id="rId2"/>
    <p:sldMasterId id="2147483736" r:id="rId3"/>
    <p:sldMasterId id="2147483748" r:id="rId4"/>
    <p:sldMasterId id="2147483767" r:id="rId5"/>
    <p:sldMasterId id="2147483779" r:id="rId6"/>
  </p:sldMasterIdLst>
  <p:notesMasterIdLst>
    <p:notesMasterId r:id="rId27"/>
  </p:notesMasterIdLst>
  <p:handoutMasterIdLst>
    <p:handoutMasterId r:id="rId28"/>
  </p:handoutMasterIdLst>
  <p:sldIdLst>
    <p:sldId id="506" r:id="rId7"/>
    <p:sldId id="1158" r:id="rId8"/>
    <p:sldId id="1153" r:id="rId9"/>
    <p:sldId id="1154" r:id="rId10"/>
    <p:sldId id="1155" r:id="rId11"/>
    <p:sldId id="268" r:id="rId12"/>
    <p:sldId id="629" r:id="rId13"/>
    <p:sldId id="645" r:id="rId14"/>
    <p:sldId id="266" r:id="rId15"/>
    <p:sldId id="1161" r:id="rId16"/>
    <p:sldId id="1162" r:id="rId17"/>
    <p:sldId id="1163" r:id="rId18"/>
    <p:sldId id="652" r:id="rId19"/>
    <p:sldId id="650" r:id="rId20"/>
    <p:sldId id="1156" r:id="rId21"/>
    <p:sldId id="1152" r:id="rId22"/>
    <p:sldId id="260" r:id="rId23"/>
    <p:sldId id="1157" r:id="rId24"/>
    <p:sldId id="1164" r:id="rId25"/>
    <p:sldId id="1160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16A"/>
    <a:srgbClr val="7480A2"/>
    <a:srgbClr val="1F3864"/>
    <a:srgbClr val="001E4A"/>
    <a:srgbClr val="8A9790"/>
    <a:srgbClr val="CEEECE"/>
    <a:srgbClr val="592F37"/>
    <a:srgbClr val="529F37"/>
    <a:srgbClr val="ED3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613" autoAdjust="0"/>
  </p:normalViewPr>
  <p:slideViewPr>
    <p:cSldViewPr snapToGrid="0">
      <p:cViewPr varScale="1">
        <p:scale>
          <a:sx n="62" d="100"/>
          <a:sy n="62" d="100"/>
        </p:scale>
        <p:origin x="141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notesViewPr>
    <p:cSldViewPr snapToGrid="0">
      <p:cViewPr varScale="1">
        <p:scale>
          <a:sx n="76" d="100"/>
          <a:sy n="76" d="100"/>
        </p:scale>
        <p:origin x="227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AEC66F-6396-04C4-DF1A-E44D7650DD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65760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/>
              <a:t>ANA Maine, NOBC and Age-Friendly Maine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40694-6CCF-2FD6-DD57-933CA9049D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/>
              <a:t>10/14/2022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4DE80-6792-9F26-CB64-B891E96754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A2A27D8-5134-4641-AC5F-189E2E9F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24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D4CA3A2-1E82-4C8B-8529-1544E24A5F60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6352A1-3931-47C8-9A0F-B7EB04377D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3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5479D-32EF-4A5F-9905-1A5C09305A0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514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B1E85-34A4-4C5A-A082-8B699300D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703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911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to live with dementia - grounded in science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209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B1E85-34A4-4C5A-A082-8B699300D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1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30000" dirty="0"/>
              <a:t>4</a:t>
            </a:r>
            <a:r>
              <a:rPr lang="en-US" dirty="0"/>
              <a:t>Transportation survey conducted February 2022, n=38. </a:t>
            </a:r>
            <a:br>
              <a:rPr lang="en-US" dirty="0"/>
            </a:br>
            <a:r>
              <a:rPr lang="en-US" dirty="0"/>
              <a:t>  Data about number of volunteer transportation programs updated January 2023</a:t>
            </a:r>
            <a:br>
              <a:rPr lang="en-US" dirty="0"/>
            </a:br>
            <a:r>
              <a:rPr lang="en-US" dirty="0"/>
              <a:t>  Data for community focus taken from submitted action plans and progress reports.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B1E85-34A4-4C5A-A082-8B699300D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967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B1E85-34A4-4C5A-A082-8B699300D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625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91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39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226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5" name="Google Shape;9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44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90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96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FD3333C3-C2D3-7AAD-B368-C232935D4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A6EB2C62-D8FB-D5C0-4A46-79BDF9A77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4A9E20E-9736-EC6E-19F7-54762040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CB308-4A61-48DF-A247-220F00E17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35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1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endParaRPr dirty="0"/>
          </a:p>
        </p:txBody>
      </p:sp>
      <p:sp>
        <p:nvSpPr>
          <p:cNvPr id="633" name="Google Shape;633;p1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defTabSz="966612">
              <a:buClr>
                <a:srgbClr val="000000"/>
              </a:buClr>
              <a:buSzPts val="1200"/>
              <a:defRPr/>
            </a:pPr>
            <a:fld id="{00000000-1234-1234-1234-123412341234}" type="slidenum">
              <a:rPr lang="en-US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defTabSz="966612">
                <a:buClr>
                  <a:srgbClr val="000000"/>
                </a:buClr>
                <a:buSzPts val="1200"/>
                <a:defRPr/>
              </a:pPr>
              <a:t>6</a:t>
            </a:fld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B1E85-34A4-4C5A-A082-8B699300D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694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30000" dirty="0"/>
              <a:t>1</a:t>
            </a:r>
            <a:r>
              <a:rPr lang="en-US" dirty="0"/>
              <a:t>Snapshot last updated January, 2023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B1E85-34A4-4C5A-A082-8B699300D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921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00689">
              <a:buClr>
                <a:schemeClr val="dk1"/>
              </a:buClr>
              <a:buSzPts val="1200"/>
            </a:pPr>
            <a:endParaRPr dirty="0"/>
          </a:p>
        </p:txBody>
      </p:sp>
      <p:sp>
        <p:nvSpPr>
          <p:cNvPr id="466" name="Google Shape;466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defTabSz="966612">
              <a:buClr>
                <a:srgbClr val="000000"/>
              </a:buClr>
              <a:buSzPts val="1200"/>
              <a:defRPr/>
            </a:pPr>
            <a:fld id="{00000000-1234-1234-1234-123412341234}" type="slidenum">
              <a:rPr lang="en-US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defTabSz="966612">
                <a:buClr>
                  <a:srgbClr val="000000"/>
                </a:buClr>
                <a:buSzPts val="1200"/>
                <a:defRPr/>
              </a:pPr>
              <a:t>9</a:t>
            </a:fld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6" name="Google Shape;166;p25"/>
          <p:cNvSpPr/>
          <p:nvPr/>
        </p:nvSpPr>
        <p:spPr>
          <a:xfrm>
            <a:off x="155448" y="162901"/>
            <a:ext cx="11904747" cy="1155099"/>
          </a:xfrm>
          <a:prstGeom prst="rect">
            <a:avLst/>
          </a:prstGeom>
          <a:solidFill>
            <a:srgbClr val="00A0AF"/>
          </a:solidFill>
          <a:ln>
            <a:noFill/>
          </a:ln>
        </p:spPr>
        <p:txBody>
          <a:bodyPr spcFirstLastPara="1" wrap="square" lIns="91433" tIns="45717" rIns="91433" bIns="4571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680321" y="1655660"/>
            <a:ext cx="10888224" cy="428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146304" y="6391657"/>
            <a:ext cx="11907794" cy="309563"/>
          </a:xfrm>
          <a:prstGeom prst="rect">
            <a:avLst/>
          </a:prstGeom>
          <a:solidFill>
            <a:srgbClr val="F96C45"/>
          </a:solidFill>
          <a:ln>
            <a:noFill/>
          </a:ln>
        </p:spPr>
        <p:txBody>
          <a:bodyPr spcFirstLastPara="1" wrap="square" lIns="91433" tIns="45717" rIns="91433" bIns="4571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5"/>
          <p:cNvSpPr/>
          <p:nvPr/>
        </p:nvSpPr>
        <p:spPr>
          <a:xfrm>
            <a:off x="152400" y="152400"/>
            <a:ext cx="11907794" cy="6547104"/>
          </a:xfrm>
          <a:prstGeom prst="rect">
            <a:avLst/>
          </a:prstGeom>
          <a:noFill/>
          <a:ln w="9525" cap="flat" cmpd="sng">
            <a:solidFill>
              <a:srgbClr val="F96C4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17" rIns="91433" bIns="4571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" name="Google Shape;170;p25"/>
          <p:cNvCxnSpPr/>
          <p:nvPr/>
        </p:nvCxnSpPr>
        <p:spPr>
          <a:xfrm>
            <a:off x="152400" y="6327124"/>
            <a:ext cx="11901698" cy="0"/>
          </a:xfrm>
          <a:prstGeom prst="straightConnector1">
            <a:avLst/>
          </a:prstGeom>
          <a:noFill/>
          <a:ln w="11425" cap="flat" cmpd="sng">
            <a:solidFill>
              <a:srgbClr val="F96C4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71" name="Google Shape;171;p25"/>
          <p:cNvSpPr/>
          <p:nvPr/>
        </p:nvSpPr>
        <p:spPr>
          <a:xfrm>
            <a:off x="5762953" y="5989464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5851675" y="6098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F96C4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5676620" y="6088175"/>
            <a:ext cx="77643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00A0A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2000">
              <a:solidFill>
                <a:srgbClr val="00A0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680321" y="237062"/>
            <a:ext cx="10888224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53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6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46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8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28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2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38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36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9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33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27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4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84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29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9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24830-8569-456B-BFAB-55022A06B194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9024-31DC-4851-9F85-91E91F71B5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155448" y="162901"/>
            <a:ext cx="11904747" cy="1155099"/>
          </a:xfrm>
          <a:prstGeom prst="rect">
            <a:avLst/>
          </a:prstGeom>
          <a:solidFill>
            <a:srgbClr val="00A0A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0321" y="1655660"/>
            <a:ext cx="10888224" cy="42805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46304" y="6391657"/>
            <a:ext cx="11907794" cy="309563"/>
          </a:xfrm>
          <a:prstGeom prst="rect">
            <a:avLst/>
          </a:prstGeom>
          <a:solidFill>
            <a:srgbClr val="F96C4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" y="152400"/>
            <a:ext cx="11907794" cy="6547104"/>
          </a:xfrm>
          <a:prstGeom prst="rect">
            <a:avLst/>
          </a:prstGeom>
          <a:noFill/>
          <a:ln w="9525" cap="flat" cmpd="sng" algn="ctr">
            <a:solidFill>
              <a:srgbClr val="F96C4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 userDrawn="1"/>
        </p:nvSpPr>
        <p:spPr bwMode="auto">
          <a:xfrm>
            <a:off x="152400" y="6327124"/>
            <a:ext cx="11901698" cy="0"/>
          </a:xfrm>
          <a:prstGeom prst="line">
            <a:avLst/>
          </a:prstGeom>
          <a:noFill/>
          <a:ln w="11430" cap="flat" cmpd="sng" algn="ctr">
            <a:solidFill>
              <a:srgbClr val="F96C45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762953" y="5989464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5851675" y="6098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rgbClr val="F96C45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676620" y="6088175"/>
            <a:ext cx="776430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FA19E01-6FA7-4F2D-BD5B-0499F6E6E2C4}" type="slidenum">
              <a:rPr lang="en-US" sz="2000" smtClean="0">
                <a:solidFill>
                  <a:srgbClr val="00A0AF"/>
                </a:solidFill>
              </a:rPr>
              <a:pPr algn="ctr"/>
              <a:t>‹#›</a:t>
            </a:fld>
            <a:endParaRPr lang="en-US" sz="2000" dirty="0">
              <a:solidFill>
                <a:srgbClr val="00A0AF"/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80321" y="237062"/>
            <a:ext cx="10888224" cy="1080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Arial Black" panose="020B0A04020102020204" pitchFamily="34" charset="0"/>
              </a:rPr>
              <a:t>Click to edit Master title style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70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92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20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9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0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6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6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19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1" indent="0">
              <a:buNone/>
              <a:defRPr sz="1333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7" b="1"/>
            </a:lvl4pPr>
            <a:lvl5pPr marL="1219200" indent="0">
              <a:buNone/>
              <a:defRPr sz="1067" b="1"/>
            </a:lvl5pPr>
            <a:lvl6pPr marL="1524000" indent="0">
              <a:buNone/>
              <a:defRPr sz="1067" b="1"/>
            </a:lvl6pPr>
            <a:lvl7pPr marL="1828800" indent="0">
              <a:buNone/>
              <a:defRPr sz="1067" b="1"/>
            </a:lvl7pPr>
            <a:lvl8pPr marL="2133600" indent="0">
              <a:buNone/>
              <a:defRPr sz="1067" b="1"/>
            </a:lvl8pPr>
            <a:lvl9pPr marL="243840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7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1" indent="0">
              <a:buNone/>
              <a:defRPr sz="1333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7" b="1"/>
            </a:lvl4pPr>
            <a:lvl5pPr marL="1219200" indent="0">
              <a:buNone/>
              <a:defRPr sz="1067" b="1"/>
            </a:lvl5pPr>
            <a:lvl6pPr marL="1524000" indent="0">
              <a:buNone/>
              <a:defRPr sz="1067" b="1"/>
            </a:lvl6pPr>
            <a:lvl7pPr marL="1828800" indent="0">
              <a:buNone/>
              <a:defRPr sz="1067" b="1"/>
            </a:lvl7pPr>
            <a:lvl8pPr marL="2133600" indent="0">
              <a:buNone/>
              <a:defRPr sz="1067" b="1"/>
            </a:lvl8pPr>
            <a:lvl9pPr marL="243840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7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64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8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0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4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4" y="956739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1" indent="0">
              <a:buNone/>
              <a:defRPr sz="800"/>
            </a:lvl2pPr>
            <a:lvl3pPr marL="609600" indent="0">
              <a:buNone/>
              <a:defRPr sz="667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94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1" indent="0">
              <a:buNone/>
              <a:defRPr sz="1867"/>
            </a:lvl2pPr>
            <a:lvl3pPr marL="609600" indent="0">
              <a:buNone/>
              <a:defRPr sz="1600"/>
            </a:lvl3pPr>
            <a:lvl4pPr marL="914400" indent="0">
              <a:buNone/>
              <a:defRPr sz="1333"/>
            </a:lvl4pPr>
            <a:lvl5pPr marL="1219200" indent="0">
              <a:buNone/>
              <a:defRPr sz="1333"/>
            </a:lvl5pPr>
            <a:lvl6pPr marL="1524000" indent="0">
              <a:buNone/>
              <a:defRPr sz="1333"/>
            </a:lvl6pPr>
            <a:lvl7pPr marL="1828800" indent="0">
              <a:buNone/>
              <a:defRPr sz="1333"/>
            </a:lvl7pPr>
            <a:lvl8pPr marL="2133600" indent="0">
              <a:buNone/>
              <a:defRPr sz="1333"/>
            </a:lvl8pPr>
            <a:lvl9pPr marL="243840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1" indent="0">
              <a:buNone/>
              <a:defRPr sz="800"/>
            </a:lvl2pPr>
            <a:lvl3pPr marL="609600" indent="0">
              <a:buNone/>
              <a:defRPr sz="667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36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47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73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D7115141-D65A-202C-64B7-F066BAE971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0175" y="5953125"/>
            <a:ext cx="50419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Livable Communities </a:t>
            </a:r>
            <a:r>
              <a:rPr lang="en-US" altLang="en-US" b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AARP.org/Livable</a:t>
            </a:r>
            <a:endParaRPr lang="en-US" altLang="en-US" sz="12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E39A892D-FAB6-2761-EDBD-39079DB3A8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0175" y="1635125"/>
            <a:ext cx="11920538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4E899E57-0545-A18B-BEDC-4B4AB210EC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04813"/>
            <a:ext cx="24685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01E5F8B-6AEE-484E-486E-9D903F6C823D}"/>
              </a:ext>
            </a:extLst>
          </p:cNvPr>
          <p:cNvSpPr txBox="1">
            <a:spLocks/>
          </p:cNvSpPr>
          <p:nvPr userDrawn="1"/>
        </p:nvSpPr>
        <p:spPr>
          <a:xfrm>
            <a:off x="2555875" y="1760538"/>
            <a:ext cx="8710613" cy="67786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780B815-6142-DE28-E660-23FE3815114D}"/>
              </a:ext>
            </a:extLst>
          </p:cNvPr>
          <p:cNvSpPr txBox="1">
            <a:spLocks/>
          </p:cNvSpPr>
          <p:nvPr userDrawn="1"/>
        </p:nvSpPr>
        <p:spPr>
          <a:xfrm>
            <a:off x="2651125" y="58420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2690237" y="404075"/>
            <a:ext cx="8854440" cy="6471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2690237" y="1078786"/>
            <a:ext cx="7354888" cy="521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5"/>
          <p:cNvSpPr>
            <a:spLocks noGrp="1"/>
          </p:cNvSpPr>
          <p:nvPr>
            <p:ph sz="quarter" idx="14"/>
          </p:nvPr>
        </p:nvSpPr>
        <p:spPr>
          <a:xfrm>
            <a:off x="130175" y="1635125"/>
            <a:ext cx="11920098" cy="411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F3F2E744-01BD-FEDD-18EC-2BB2558C4D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9C7E4-D197-4EDB-B445-D8AC0EEFC572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11" name="Footer Placeholder 18">
            <a:extLst>
              <a:ext uri="{FF2B5EF4-FFF2-40B4-BE49-F238E27FC236}">
                <a16:creationId xmlns:a16="http://schemas.microsoft.com/office/drawing/2014/main" id="{37FF7E61-CD5F-A205-EB1E-9262EA2CAC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19">
            <a:extLst>
              <a:ext uri="{FF2B5EF4-FFF2-40B4-BE49-F238E27FC236}">
                <a16:creationId xmlns:a16="http://schemas.microsoft.com/office/drawing/2014/main" id="{F566BF7E-D8C0-2FF7-60E8-2245199D1E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C1B4B-7E00-43D2-ADA5-064F25D59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48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7CD8881E-67AB-7F40-3DFA-435932F791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8775" y="6130925"/>
            <a:ext cx="50419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Livable Communities </a:t>
            </a:r>
            <a:r>
              <a:rPr lang="en-US" altLang="en-US" b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AARP.org/Livable</a:t>
            </a:r>
            <a:endParaRPr lang="en-US" altLang="en-US" sz="12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BF61EB67-0C6B-0019-6117-9EC6C7F8E5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150813"/>
            <a:ext cx="11920538" cy="411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C2D6D15B-C700-54B4-83A2-CF72228A6C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5773738"/>
            <a:ext cx="28098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4"/>
          <p:cNvSpPr>
            <a:spLocks noGrp="1"/>
          </p:cNvSpPr>
          <p:nvPr>
            <p:ph type="title"/>
          </p:nvPr>
        </p:nvSpPr>
        <p:spPr>
          <a:xfrm>
            <a:off x="143219" y="4280242"/>
            <a:ext cx="8854440" cy="72659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143219" y="5033525"/>
            <a:ext cx="7354888" cy="521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5"/>
          <p:cNvSpPr>
            <a:spLocks noGrp="1"/>
          </p:cNvSpPr>
          <p:nvPr>
            <p:ph sz="quarter" idx="14"/>
          </p:nvPr>
        </p:nvSpPr>
        <p:spPr>
          <a:xfrm>
            <a:off x="143219" y="164047"/>
            <a:ext cx="11892499" cy="41014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24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43219" y="174731"/>
            <a:ext cx="11920251" cy="13800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35"/>
          <p:cNvSpPr>
            <a:spLocks noGrp="1"/>
          </p:cNvSpPr>
          <p:nvPr>
            <p:ph sz="quarter" idx="14"/>
          </p:nvPr>
        </p:nvSpPr>
        <p:spPr>
          <a:xfrm>
            <a:off x="143219" y="1554744"/>
            <a:ext cx="11892499" cy="4623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7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79838-43F2-3879-7109-6669EBF3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10EDA-E26A-4E56-BF3C-FF9F6BDE2D0C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C818F-B8D2-64A7-9085-D095EB49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858F4-50E2-0A9C-44A0-B25F2DFF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39F6-0F7C-4FE5-BF73-DA1448292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0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2400">
                <a:solidFill>
                  <a:srgbClr val="888888"/>
                </a:solidFill>
              </a:defRPr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2000">
                <a:solidFill>
                  <a:srgbClr val="888888"/>
                </a:solidFill>
              </a:defRPr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1800">
                <a:solidFill>
                  <a:srgbClr val="888888"/>
                </a:solidFill>
              </a:defRPr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600">
                <a:solidFill>
                  <a:srgbClr val="888888"/>
                </a:solidFill>
              </a:defRPr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600">
                <a:solidFill>
                  <a:srgbClr val="888888"/>
                </a:solidFill>
              </a:defRPr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600">
                <a:solidFill>
                  <a:srgbClr val="888888"/>
                </a:solidFill>
              </a:defRPr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600">
                <a:solidFill>
                  <a:srgbClr val="888888"/>
                </a:solidFill>
              </a:defRPr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600">
                <a:solidFill>
                  <a:srgbClr val="888888"/>
                </a:solidFill>
              </a:defRPr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76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F4C71-AF99-251B-D226-8D7ADDD8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644D-41BF-4E1F-9694-6A1D019483F1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D38E9-4C29-E51D-89CF-8A8A902F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F2A85-8340-CF18-BD31-4A29536D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0B77-2791-4E9B-A56D-B9D86348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60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E27A9-E641-EFF4-447B-8DE22C17C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97CE1-78DD-454E-9C7D-3A4EA2B80B30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753DA-40D7-43DC-7AC6-4F76ECDA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6D521-8E85-2628-BFC1-E322F68D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8B07F-0581-4582-AA83-22A3B4895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82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A618136-577E-75CD-8F49-DCCCB11C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B21B-20F2-45F0-AA2E-4B4A059D20A7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898A29-B106-CE17-1AD3-D98B71A9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65505-0ED6-62B8-0B29-4BCC38D7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EE45-F2DD-4764-9B13-F93BF40B6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73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D1223A-CEAA-B8DE-1F62-CC98B4CF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48D0F-BC4D-414B-B562-24ACA39B92CA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9E2041-9E85-E201-5515-F0D358F34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6A8F44-45BF-10E5-DA1D-0D1E32DE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A74F0-6545-497E-9C36-F860D015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12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94E964-7212-5727-6841-7C7341C2D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2F1D8-3B48-4138-9874-84C7FB52BA3E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415119-2E42-B19E-7743-77575662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2853B9-75D7-5544-84FD-67329B65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828B-140B-4EAC-86C4-9B1FBD3D1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45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CAFEDE-362E-23D5-5950-67B0ED86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0B6C-C6B7-4326-8166-F7022FCCDDB3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668ADB-8C02-8FBD-B495-FC6A56DF0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F833DC-1BFE-0D6E-95EB-A2F0F14F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47B2D-0A58-4741-A518-93B73D351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2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4B8B85-2CBF-0829-F5A2-B2499E7D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8C56-6E32-4C73-803F-B320569DEBDA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0CDDAE-AC71-B05D-BC0E-882195B6D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8C936D-8C3B-8467-060A-B7A03F79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178E9-413F-48ED-BC21-E2109B67C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73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B0280-5989-375A-00E7-5191C2DC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60248-BD5E-482D-AC98-0EBCCC57A917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B294-733D-C874-3B18-5019B6DB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D42C3-5DF9-EA3A-F872-86DB9A7C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14EFA-F193-438C-9C11-E493DEDCB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51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09F7B-4E73-8AC4-CFC4-3D66BA3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9452-0668-4535-9888-2B71C59699DE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C1DD7-4F3D-2A63-8B98-C7F85B74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394B-E850-51F1-B3D9-90E1452F6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88273-B849-4D85-BD9B-FC32772B1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56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4FBC9-BAB9-85EA-D25D-6D99AE64730F}"/>
              </a:ext>
            </a:extLst>
          </p:cNvPr>
          <p:cNvCxnSpPr/>
          <p:nvPr userDrawn="1"/>
        </p:nvCxnSpPr>
        <p:spPr>
          <a:xfrm>
            <a:off x="-11113" y="3900488"/>
            <a:ext cx="12203113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https://cap.aarp.org/servlet/file/store6/item101444/version2/fileservice41/101444_41_preview.jpg">
            <a:extLst>
              <a:ext uri="{FF2B5EF4-FFF2-40B4-BE49-F238E27FC236}">
                <a16:creationId xmlns:a16="http://schemas.microsoft.com/office/drawing/2014/main" id="{EE593F33-FB38-6CC4-B18C-E89EC8CEA31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DCEC41DC-9E19-5C7A-ABA4-93DB93FE69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b="45386"/>
          <a:stretch>
            <a:fillRect/>
          </a:stretch>
        </p:blipFill>
        <p:spPr bwMode="auto">
          <a:xfrm>
            <a:off x="460375" y="179388"/>
            <a:ext cx="112299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37273" y="4086663"/>
            <a:ext cx="8592215" cy="457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D9373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 b="1">
                <a:solidFill>
                  <a:srgbClr val="D93731"/>
                </a:solidFill>
              </a:defRPr>
            </a:lvl2pPr>
            <a:lvl3pPr>
              <a:defRPr sz="2400" b="1">
                <a:solidFill>
                  <a:srgbClr val="D93731"/>
                </a:solidFill>
              </a:defRPr>
            </a:lvl3pPr>
            <a:lvl4pPr>
              <a:defRPr sz="2400" b="1">
                <a:solidFill>
                  <a:srgbClr val="D93731"/>
                </a:solidFill>
              </a:defRPr>
            </a:lvl4pPr>
            <a:lvl5pPr>
              <a:defRPr sz="2400" b="1">
                <a:solidFill>
                  <a:srgbClr val="D9373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4"/>
          <p:cNvSpPr>
            <a:spLocks noGrp="1"/>
          </p:cNvSpPr>
          <p:nvPr>
            <p:ph sz="quarter" idx="11"/>
          </p:nvPr>
        </p:nvSpPr>
        <p:spPr>
          <a:xfrm>
            <a:off x="2737273" y="4793069"/>
            <a:ext cx="5199340" cy="4273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stem Font Regular"/>
              <a:buChar char="-"/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47393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7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4"/>
          <p:cNvSpPr>
            <a:spLocks noGrp="1"/>
          </p:cNvSpPr>
          <p:nvPr>
            <p:ph sz="quarter" idx="10"/>
          </p:nvPr>
        </p:nvSpPr>
        <p:spPr>
          <a:xfrm>
            <a:off x="513484" y="1375365"/>
            <a:ext cx="11122705" cy="40235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stem Font Regular"/>
              <a:buChar char="-"/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455759" y="395227"/>
            <a:ext cx="10515600" cy="501757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D937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F1C844-E97A-97FD-8260-5EEA1BCA7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36375" y="6629400"/>
            <a:ext cx="555625" cy="26987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802AED-71D2-4088-8EF9-4B4AF62C67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63279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5B28A7-F356-31BA-3975-9843E4E5805C}"/>
              </a:ext>
            </a:extLst>
          </p:cNvPr>
          <p:cNvCxnSpPr/>
          <p:nvPr userDrawn="1"/>
        </p:nvCxnSpPr>
        <p:spPr>
          <a:xfrm>
            <a:off x="455613" y="960438"/>
            <a:ext cx="11180762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519F646C-9553-61AF-3C35-9B59B20217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659563"/>
            <a:ext cx="121888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459AB7-5139-74F3-D795-5D89030534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36375" y="6629400"/>
            <a:ext cx="555625" cy="269875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76C33D-48CF-4534-8A08-FA70B6DB38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996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Left, Title&amp;Text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69E461C9-82B5-2A34-A674-E4BEC20D7831}"/>
              </a:ext>
            </a:extLst>
          </p:cNvPr>
          <p:cNvSpPr txBox="1">
            <a:spLocks/>
          </p:cNvSpPr>
          <p:nvPr userDrawn="1"/>
        </p:nvSpPr>
        <p:spPr>
          <a:xfrm>
            <a:off x="8940800" y="6319838"/>
            <a:ext cx="2844800" cy="365125"/>
          </a:xfrm>
          <a:prstGeom prst="rect">
            <a:avLst/>
          </a:prstGeom>
        </p:spPr>
        <p:txBody>
          <a:bodyPr lIns="121888" tIns="60944" rIns="121888" bIns="60944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7F50036-E76A-4A61-BCB3-633AC42105B3}" type="slidenum">
              <a:rPr lang="en-US" sz="1200" smtClean="0">
                <a:solidFill>
                  <a:srgbClr val="EC13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EC1300"/>
              </a:solidFill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7204532" y="366004"/>
            <a:ext cx="4377868" cy="1459327"/>
          </a:xfrm>
        </p:spPr>
        <p:txBody>
          <a:bodyPr>
            <a:normAutofit/>
          </a:bodyPr>
          <a:lstStyle>
            <a:lvl1pPr algn="l">
              <a:defRPr sz="3732" b="1" spc="-40" baseline="0">
                <a:solidFill>
                  <a:srgbClr val="EC13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05135" y="2051051"/>
            <a:ext cx="4273188" cy="4091516"/>
          </a:xfrm>
        </p:spPr>
        <p:txBody>
          <a:bodyPr/>
          <a:lstStyle>
            <a:lvl1pPr marL="306841" indent="-306841">
              <a:spcBef>
                <a:spcPts val="0"/>
              </a:spcBef>
              <a:tabLst/>
              <a:defRPr sz="2666" spc="-13" baseline="0"/>
            </a:lvl1pPr>
            <a:lvl2pPr>
              <a:spcBef>
                <a:spcPts val="267"/>
              </a:spcBef>
              <a:defRPr sz="2666" spc="-13" baseline="0"/>
            </a:lvl2pPr>
            <a:lvl3pPr>
              <a:defRPr sz="2399" spc="-13" baseline="0"/>
            </a:lvl3pPr>
            <a:lvl4pPr marL="1910873" indent="-306841">
              <a:spcBef>
                <a:spcPts val="267"/>
              </a:spcBef>
              <a:tabLst/>
              <a:defRPr sz="2399" spc="-13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609601" y="365461"/>
            <a:ext cx="6401831" cy="5777107"/>
          </a:xfrm>
        </p:spPr>
        <p:txBody>
          <a:bodyPr>
            <a:normAutofit/>
          </a:bodyPr>
          <a:lstStyle>
            <a:lvl1pPr marL="0" marR="0" indent="0" algn="l" defTabSz="60944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99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9865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Tex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325F7CE-9268-B214-056C-5474A3A56C4B}"/>
              </a:ext>
            </a:extLst>
          </p:cNvPr>
          <p:cNvSpPr txBox="1">
            <a:spLocks/>
          </p:cNvSpPr>
          <p:nvPr userDrawn="1"/>
        </p:nvSpPr>
        <p:spPr>
          <a:xfrm>
            <a:off x="8940800" y="6319838"/>
            <a:ext cx="2844800" cy="365125"/>
          </a:xfrm>
          <a:prstGeom prst="rect">
            <a:avLst/>
          </a:prstGeom>
        </p:spPr>
        <p:txBody>
          <a:bodyPr lIns="121888" tIns="60944" rIns="121888" bIns="60944" anchor="ctr"/>
          <a:lstStyle>
            <a:defPPr>
              <a:defRPr lang="en-US"/>
            </a:defPPr>
            <a:lvl1pPr marL="0" indent="0" algn="r" defTabSz="457200" rtl="0" eaLnBrk="1" latinLnBrk="0" hangingPunct="1">
              <a:buFont typeface="Arial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CB876F4-F685-49CF-905C-32A4D7E93EB3}" type="slidenum">
              <a:rPr lang="en-US" sz="1200" smtClean="0">
                <a:solidFill>
                  <a:srgbClr val="EC13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EC1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8551"/>
            <a:ext cx="8691513" cy="676868"/>
          </a:xfrm>
        </p:spPr>
        <p:txBody>
          <a:bodyPr>
            <a:noAutofit/>
          </a:bodyPr>
          <a:lstStyle>
            <a:lvl1pPr algn="l">
              <a:defRPr sz="3732" b="1" spc="-4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1" y="1322919"/>
            <a:ext cx="8691033" cy="4525433"/>
          </a:xfrm>
        </p:spPr>
        <p:txBody>
          <a:bodyPr/>
          <a:lstStyle>
            <a:lvl1pPr marL="306841" indent="-306841">
              <a:tabLst/>
              <a:defRPr sz="3199" spc="-13" baseline="0"/>
            </a:lvl1pPr>
            <a:lvl2pPr marL="761810" indent="-376672">
              <a:tabLst/>
              <a:defRPr sz="3199" spc="-13" baseline="0"/>
            </a:lvl2pPr>
            <a:lvl3pPr marL="1146947" indent="-306841">
              <a:tabLst/>
              <a:defRPr sz="2666" spc="-13" baseline="0"/>
            </a:lvl3pPr>
            <a:lvl4pPr marL="1453787" indent="-306841">
              <a:tabLst/>
              <a:defRPr sz="2666" spc="-13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400454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7615"/>
      </p:ext>
    </p:extLst>
  </p:cSld>
  <p:clrMapOvr>
    <a:masterClrMapping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2794"/>
      </p:ext>
    </p:extLst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455"/>
      </p:ext>
    </p:extLst>
  </p:cSld>
  <p:clrMapOvr>
    <a:masterClrMapping/>
  </p:clrMapOvr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94847"/>
      </p:ext>
    </p:extLst>
  </p:cSld>
  <p:clrMapOvr>
    <a:masterClrMapping/>
  </p:clrMapOvr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10476"/>
      </p:ext>
    </p:extLst>
  </p:cSld>
  <p:clrMapOvr>
    <a:masterClrMapping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10603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2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1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 b="1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800" b="1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Google Shape;205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14446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24076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28891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58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60144"/>
      </p:ext>
    </p:extLst>
  </p:cSld>
  <p:clrMapOvr>
    <a:masterClrMapping/>
  </p:clrMapOvr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86243"/>
      </p:ext>
    </p:extLst>
  </p:cSld>
  <p:clrMapOvr>
    <a:masterClrMapping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89069"/>
      </p:ext>
    </p:extLst>
  </p:cSld>
  <p:clrMapOvr>
    <a:masterClrMapping/>
  </p:clrMapOvr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74883"/>
      </p:ext>
    </p:extLst>
  </p:cSld>
  <p:clrMapOvr>
    <a:masterClrMapping/>
  </p:clrMapOvr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38899"/>
      </p:ext>
    </p:extLst>
  </p:cSld>
  <p:clrMapOvr>
    <a:masterClrMapping/>
  </p:clrMapOvr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12653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57411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78952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15945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787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58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3677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C9B4-9841-46A8-B04A-3F3B9077137C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AARP Livable Communities presentation | American Planning Association Webinar, May 20, 2016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FA8-9C94-4871-B1E9-83E1DAF6D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21296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94221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56990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53924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9" b="6391"/>
          <a:stretch/>
        </p:blipFill>
        <p:spPr bwMode="auto">
          <a:xfrm>
            <a:off x="-19348" y="0"/>
            <a:ext cx="12192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53DC6C-6324-944C-806B-733B91B3BB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6" y="3571659"/>
            <a:ext cx="12188043" cy="2983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261F9BD-1583-9343-8CDC-AD979C6FB276}"/>
              </a:ext>
            </a:extLst>
          </p:cNvPr>
          <p:cNvGrpSpPr/>
          <p:nvPr userDrawn="1"/>
        </p:nvGrpSpPr>
        <p:grpSpPr>
          <a:xfrm>
            <a:off x="9338638" y="3571659"/>
            <a:ext cx="2853780" cy="298388"/>
            <a:chOff x="7386273" y="3825997"/>
            <a:chExt cx="1768201" cy="44541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E714976-480F-614A-91A2-E9DB7E9A87E6}"/>
                </a:ext>
              </a:extLst>
            </p:cNvPr>
            <p:cNvSpPr/>
            <p:nvPr/>
          </p:nvSpPr>
          <p:spPr>
            <a:xfrm>
              <a:off x="8709062" y="3825997"/>
              <a:ext cx="445412" cy="445412"/>
            </a:xfrm>
            <a:prstGeom prst="rect">
              <a:avLst/>
            </a:prstGeom>
            <a:solidFill>
              <a:srgbClr val="F6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8B1DC0-8770-5748-A474-6A774C887E4A}"/>
                </a:ext>
              </a:extLst>
            </p:cNvPr>
            <p:cNvSpPr/>
            <p:nvPr/>
          </p:nvSpPr>
          <p:spPr>
            <a:xfrm>
              <a:off x="7822821" y="3825997"/>
              <a:ext cx="445412" cy="445412"/>
            </a:xfrm>
            <a:prstGeom prst="rect">
              <a:avLst/>
            </a:prstGeom>
            <a:solidFill>
              <a:srgbClr val="8E5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5640B79-526E-FB4E-B667-0A458697826F}"/>
                </a:ext>
              </a:extLst>
            </p:cNvPr>
            <p:cNvSpPr/>
            <p:nvPr/>
          </p:nvSpPr>
          <p:spPr>
            <a:xfrm>
              <a:off x="7386273" y="3825997"/>
              <a:ext cx="445412" cy="445412"/>
            </a:xfrm>
            <a:prstGeom prst="rect">
              <a:avLst/>
            </a:prstGeom>
            <a:solidFill>
              <a:srgbClr val="8EB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4ECC8E0-02E7-2548-BCCF-BE20C6F88981}"/>
                </a:ext>
              </a:extLst>
            </p:cNvPr>
            <p:cNvSpPr/>
            <p:nvPr/>
          </p:nvSpPr>
          <p:spPr>
            <a:xfrm>
              <a:off x="8263650" y="3825997"/>
              <a:ext cx="445412" cy="445412"/>
            </a:xfrm>
            <a:prstGeom prst="rect">
              <a:avLst/>
            </a:prstGeom>
            <a:solidFill>
              <a:srgbClr val="00B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D81578-3E4E-6143-A9A7-EBC766468152}"/>
              </a:ext>
            </a:extLst>
          </p:cNvPr>
          <p:cNvCxnSpPr/>
          <p:nvPr userDrawn="1"/>
        </p:nvCxnSpPr>
        <p:spPr>
          <a:xfrm>
            <a:off x="-11296" y="3900027"/>
            <a:ext cx="1220329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279E930-E635-3A47-A534-EDE372B318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6" y="2897843"/>
            <a:ext cx="1919456" cy="1466006"/>
          </a:xfrm>
          <a:prstGeom prst="rect">
            <a:avLst/>
          </a:prstGeom>
        </p:spPr>
      </p:pic>
      <p:pic>
        <p:nvPicPr>
          <p:cNvPr id="31" name="Picture 30" descr="AARP-RP-aligned-CMYK.png">
            <a:extLst>
              <a:ext uri="{FF2B5EF4-FFF2-40B4-BE49-F238E27FC236}">
                <a16:creationId xmlns:a16="http://schemas.microsoft.com/office/drawing/2014/main" id="{3D5945AC-7DD7-AB46-8E3B-D50CD95F16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22" y="6113418"/>
            <a:ext cx="2734637" cy="5235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1A302-F3CA-064C-A4EC-EE0C317DF4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7273" y="4086663"/>
            <a:ext cx="8592215" cy="457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D93731"/>
                </a:solidFill>
              </a:defRPr>
            </a:lvl1pPr>
            <a:lvl2pPr>
              <a:defRPr sz="2400" b="1">
                <a:solidFill>
                  <a:srgbClr val="D93731"/>
                </a:solidFill>
              </a:defRPr>
            </a:lvl2pPr>
            <a:lvl3pPr>
              <a:defRPr sz="2400" b="1">
                <a:solidFill>
                  <a:srgbClr val="D93731"/>
                </a:solidFill>
              </a:defRPr>
            </a:lvl3pPr>
            <a:lvl4pPr>
              <a:defRPr sz="2400" b="1">
                <a:solidFill>
                  <a:srgbClr val="D93731"/>
                </a:solidFill>
              </a:defRPr>
            </a:lvl4pPr>
            <a:lvl5pPr>
              <a:defRPr sz="2400" b="1">
                <a:solidFill>
                  <a:srgbClr val="D9373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13F5C007-1492-6349-9816-DEDDB32F4A0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37273" y="4793069"/>
            <a:ext cx="5199340" cy="4273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stem Font Regular"/>
              <a:buChar char="-"/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0061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DE369B-BC21-7F43-A47F-1DBA1AE3BFAA}"/>
              </a:ext>
            </a:extLst>
          </p:cNvPr>
          <p:cNvCxnSpPr/>
          <p:nvPr/>
        </p:nvCxnSpPr>
        <p:spPr>
          <a:xfrm>
            <a:off x="743806" y="1625667"/>
            <a:ext cx="1611703" cy="0"/>
          </a:xfrm>
          <a:prstGeom prst="line">
            <a:avLst/>
          </a:prstGeom>
          <a:ln w="76200">
            <a:solidFill>
              <a:srgbClr val="8EBC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3020F2E-F568-0245-A1F0-E3A2F09F76B0}"/>
              </a:ext>
            </a:extLst>
          </p:cNvPr>
          <p:cNvSpPr/>
          <p:nvPr/>
        </p:nvSpPr>
        <p:spPr>
          <a:xfrm>
            <a:off x="745623" y="1664739"/>
            <a:ext cx="5116172" cy="1567888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solidFill>
              <a:srgbClr val="8EB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0C1D3-DCFB-BD49-90C7-E0E31840E268}"/>
              </a:ext>
            </a:extLst>
          </p:cNvPr>
          <p:cNvSpPr/>
          <p:nvPr/>
        </p:nvSpPr>
        <p:spPr>
          <a:xfrm>
            <a:off x="6289629" y="1664739"/>
            <a:ext cx="5116172" cy="1567888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solidFill>
              <a:srgbClr val="8E5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903299-6DF9-4741-8F1D-CAE0D206B00A}"/>
              </a:ext>
            </a:extLst>
          </p:cNvPr>
          <p:cNvCxnSpPr/>
          <p:nvPr/>
        </p:nvCxnSpPr>
        <p:spPr>
          <a:xfrm>
            <a:off x="6287811" y="1625667"/>
            <a:ext cx="1611703" cy="0"/>
          </a:xfrm>
          <a:prstGeom prst="line">
            <a:avLst/>
          </a:prstGeom>
          <a:ln w="76200">
            <a:solidFill>
              <a:srgbClr val="8E5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AD12CC-1443-3149-8119-EAAC82A858E5}"/>
              </a:ext>
            </a:extLst>
          </p:cNvPr>
          <p:cNvCxnSpPr/>
          <p:nvPr/>
        </p:nvCxnSpPr>
        <p:spPr>
          <a:xfrm>
            <a:off x="743806" y="3630373"/>
            <a:ext cx="1611703" cy="0"/>
          </a:xfrm>
          <a:prstGeom prst="line">
            <a:avLst/>
          </a:prstGeom>
          <a:ln w="76200">
            <a:solidFill>
              <a:srgbClr val="00B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643C48-B16D-FE41-A558-722E93B3FBF3}"/>
              </a:ext>
            </a:extLst>
          </p:cNvPr>
          <p:cNvSpPr/>
          <p:nvPr/>
        </p:nvSpPr>
        <p:spPr>
          <a:xfrm>
            <a:off x="745623" y="3669445"/>
            <a:ext cx="5116172" cy="1562267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solidFill>
              <a:srgbClr val="00B0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3DC56-9F76-D844-96CD-5F64DDF6ED5B}"/>
              </a:ext>
            </a:extLst>
          </p:cNvPr>
          <p:cNvSpPr/>
          <p:nvPr userDrawn="1"/>
        </p:nvSpPr>
        <p:spPr>
          <a:xfrm>
            <a:off x="6289629" y="3669445"/>
            <a:ext cx="5116172" cy="1562267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solidFill>
              <a:srgbClr val="F68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0D304D-8A4B-5942-BCF7-CAFC2D14AC69}"/>
              </a:ext>
            </a:extLst>
          </p:cNvPr>
          <p:cNvCxnSpPr/>
          <p:nvPr userDrawn="1"/>
        </p:nvCxnSpPr>
        <p:spPr>
          <a:xfrm>
            <a:off x="6287811" y="3630373"/>
            <a:ext cx="1611703" cy="0"/>
          </a:xfrm>
          <a:prstGeom prst="line">
            <a:avLst/>
          </a:prstGeom>
          <a:ln w="76200">
            <a:solidFill>
              <a:srgbClr val="F6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FE5760A-E705-5545-A3F3-1FA7707E7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85" y="-3943"/>
            <a:ext cx="12200284" cy="2295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F28207-4323-D14E-9235-AC478FB3DD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5" y="6008920"/>
            <a:ext cx="702587" cy="536608"/>
          </a:xfrm>
          <a:prstGeom prst="rect">
            <a:avLst/>
          </a:prstGeom>
        </p:spPr>
      </p:pic>
      <p:pic>
        <p:nvPicPr>
          <p:cNvPr id="22" name="Picture 21" descr="AARP-RP-aligned-CMYK.png">
            <a:extLst>
              <a:ext uri="{FF2B5EF4-FFF2-40B4-BE49-F238E27FC236}">
                <a16:creationId xmlns:a16="http://schemas.microsoft.com/office/drawing/2014/main" id="{7935C620-5D44-2D4D-8CC7-CBF1C701FE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65" y="6134053"/>
            <a:ext cx="1604763" cy="3072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F60B80-17EF-DC40-B9C6-AC031438F865}"/>
              </a:ext>
            </a:extLst>
          </p:cNvPr>
          <p:cNvCxnSpPr/>
          <p:nvPr userDrawn="1"/>
        </p:nvCxnSpPr>
        <p:spPr>
          <a:xfrm>
            <a:off x="455759" y="960792"/>
            <a:ext cx="1118042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7063A03-6399-3A44-B7B0-A1710A828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" y="6660308"/>
            <a:ext cx="12188043" cy="2188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C300FE7-A6DC-0342-825A-10F75D3A4B37}"/>
              </a:ext>
            </a:extLst>
          </p:cNvPr>
          <p:cNvGrpSpPr/>
          <p:nvPr userDrawn="1"/>
        </p:nvGrpSpPr>
        <p:grpSpPr>
          <a:xfrm flipH="1">
            <a:off x="513483" y="-4964"/>
            <a:ext cx="2224719" cy="230611"/>
            <a:chOff x="7386273" y="3825997"/>
            <a:chExt cx="1768201" cy="44541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EA2649-1647-EF44-989D-A6F249474E5B}"/>
                </a:ext>
              </a:extLst>
            </p:cNvPr>
            <p:cNvSpPr/>
            <p:nvPr/>
          </p:nvSpPr>
          <p:spPr>
            <a:xfrm>
              <a:off x="8709062" y="3825997"/>
              <a:ext cx="445412" cy="445412"/>
            </a:xfrm>
            <a:prstGeom prst="rect">
              <a:avLst/>
            </a:prstGeom>
            <a:solidFill>
              <a:srgbClr val="F6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FEBE42-C002-0D4F-B2FF-008CD6A29812}"/>
                </a:ext>
              </a:extLst>
            </p:cNvPr>
            <p:cNvSpPr/>
            <p:nvPr/>
          </p:nvSpPr>
          <p:spPr>
            <a:xfrm>
              <a:off x="7822821" y="3825997"/>
              <a:ext cx="445412" cy="445412"/>
            </a:xfrm>
            <a:prstGeom prst="rect">
              <a:avLst/>
            </a:prstGeom>
            <a:solidFill>
              <a:srgbClr val="8E5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343E24-A976-C149-A4FF-F2FDBF7FA488}"/>
                </a:ext>
              </a:extLst>
            </p:cNvPr>
            <p:cNvSpPr/>
            <p:nvPr/>
          </p:nvSpPr>
          <p:spPr>
            <a:xfrm>
              <a:off x="7386273" y="3825997"/>
              <a:ext cx="445412" cy="445412"/>
            </a:xfrm>
            <a:prstGeom prst="rect">
              <a:avLst/>
            </a:prstGeom>
            <a:solidFill>
              <a:srgbClr val="8EB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9786EE-ABCA-F34A-877A-776FAD896210}"/>
                </a:ext>
              </a:extLst>
            </p:cNvPr>
            <p:cNvSpPr/>
            <p:nvPr/>
          </p:nvSpPr>
          <p:spPr>
            <a:xfrm>
              <a:off x="8263650" y="3825997"/>
              <a:ext cx="445412" cy="445412"/>
            </a:xfrm>
            <a:prstGeom prst="rect">
              <a:avLst/>
            </a:prstGeom>
            <a:solidFill>
              <a:srgbClr val="00B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0ADEDD-475E-5147-A301-48AEB9CB61C3}"/>
              </a:ext>
            </a:extLst>
          </p:cNvPr>
          <p:cNvCxnSpPr/>
          <p:nvPr userDrawn="1"/>
        </p:nvCxnSpPr>
        <p:spPr>
          <a:xfrm>
            <a:off x="-312" y="6610880"/>
            <a:ext cx="1220329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12AA28A-CE2A-0F49-BA80-95E7AA88FE4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36188" y="6628688"/>
            <a:ext cx="555811" cy="269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8440D-9B0D-7044-BC7C-AB0951C47D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EAB04E28-1B13-D846-8042-57902378C9B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5759" y="395227"/>
            <a:ext cx="10515600" cy="501757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D937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65B46599-7B52-3445-9229-7E25E080B97A}"/>
              </a:ext>
            </a:extLst>
          </p:cNvPr>
          <p:cNvSpPr>
            <a:spLocks noGrp="1"/>
          </p:cNvSpPr>
          <p:nvPr userDrawn="1">
            <p:ph sz="quarter" idx="10"/>
          </p:nvPr>
        </p:nvSpPr>
        <p:spPr>
          <a:xfrm>
            <a:off x="843690" y="1787188"/>
            <a:ext cx="4892357" cy="1339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5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5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A93AF12C-DC34-DA43-B04B-14E03C393A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24759" y="1806204"/>
            <a:ext cx="4892357" cy="1339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5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5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DDDEA12D-EC7B-EE4D-8D7C-CB1BCAD522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43690" y="3791893"/>
            <a:ext cx="4892357" cy="1339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5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5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75143EC9-634E-854A-B866-6C6F772D25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4759" y="3810909"/>
            <a:ext cx="4892357" cy="1339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5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5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860568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7946" y="1375365"/>
            <a:ext cx="4061460" cy="402354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DCEE10-27A7-6242-A2AB-A00C3281A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85" y="-3943"/>
            <a:ext cx="12200284" cy="229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EB6E7-60AA-DD4D-A7C7-A46B1659FD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5" y="6008920"/>
            <a:ext cx="702587" cy="536608"/>
          </a:xfrm>
          <a:prstGeom prst="rect">
            <a:avLst/>
          </a:prstGeom>
        </p:spPr>
      </p:pic>
      <p:pic>
        <p:nvPicPr>
          <p:cNvPr id="10" name="Picture 9" descr="AARP-RP-aligned-CMYK.png">
            <a:extLst>
              <a:ext uri="{FF2B5EF4-FFF2-40B4-BE49-F238E27FC236}">
                <a16:creationId xmlns:a16="http://schemas.microsoft.com/office/drawing/2014/main" id="{A6CBB3A1-9B19-2642-AD38-715C2053CB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65" y="6134053"/>
            <a:ext cx="1604763" cy="3072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FBD783-9913-5841-9247-58B97B0947CB}"/>
              </a:ext>
            </a:extLst>
          </p:cNvPr>
          <p:cNvCxnSpPr/>
          <p:nvPr userDrawn="1"/>
        </p:nvCxnSpPr>
        <p:spPr>
          <a:xfrm>
            <a:off x="455759" y="960792"/>
            <a:ext cx="1118042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C4E434D-B72C-8F47-AD43-A0CCEF7DC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" y="6660308"/>
            <a:ext cx="12188043" cy="21889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2B2149-4128-0941-8EBE-82F83F4E7013}"/>
              </a:ext>
            </a:extLst>
          </p:cNvPr>
          <p:cNvGrpSpPr/>
          <p:nvPr userDrawn="1"/>
        </p:nvGrpSpPr>
        <p:grpSpPr>
          <a:xfrm flipH="1">
            <a:off x="513483" y="-4964"/>
            <a:ext cx="2224719" cy="230611"/>
            <a:chOff x="7386273" y="3825997"/>
            <a:chExt cx="1768201" cy="44541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CBD32B-9239-624F-A9D5-5ADE9734C886}"/>
                </a:ext>
              </a:extLst>
            </p:cNvPr>
            <p:cNvSpPr/>
            <p:nvPr/>
          </p:nvSpPr>
          <p:spPr>
            <a:xfrm>
              <a:off x="8709062" y="3825997"/>
              <a:ext cx="445412" cy="445412"/>
            </a:xfrm>
            <a:prstGeom prst="rect">
              <a:avLst/>
            </a:prstGeom>
            <a:solidFill>
              <a:srgbClr val="F6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6E13EC-5DF4-AB44-89CE-27F7E6145559}"/>
                </a:ext>
              </a:extLst>
            </p:cNvPr>
            <p:cNvSpPr/>
            <p:nvPr/>
          </p:nvSpPr>
          <p:spPr>
            <a:xfrm>
              <a:off x="7822821" y="3825997"/>
              <a:ext cx="445412" cy="445412"/>
            </a:xfrm>
            <a:prstGeom prst="rect">
              <a:avLst/>
            </a:prstGeom>
            <a:solidFill>
              <a:srgbClr val="8E5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06481D-0E52-344E-BD43-42CC356EF89E}"/>
                </a:ext>
              </a:extLst>
            </p:cNvPr>
            <p:cNvSpPr/>
            <p:nvPr/>
          </p:nvSpPr>
          <p:spPr>
            <a:xfrm>
              <a:off x="7386273" y="3825997"/>
              <a:ext cx="445412" cy="445412"/>
            </a:xfrm>
            <a:prstGeom prst="rect">
              <a:avLst/>
            </a:prstGeom>
            <a:solidFill>
              <a:srgbClr val="8EB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B039D9-009F-C04D-8799-58BBE249D1D4}"/>
                </a:ext>
              </a:extLst>
            </p:cNvPr>
            <p:cNvSpPr/>
            <p:nvPr/>
          </p:nvSpPr>
          <p:spPr>
            <a:xfrm>
              <a:off x="8263650" y="3825997"/>
              <a:ext cx="445412" cy="445412"/>
            </a:xfrm>
            <a:prstGeom prst="rect">
              <a:avLst/>
            </a:prstGeom>
            <a:solidFill>
              <a:srgbClr val="00B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D059FA-6028-9C4A-95AF-F8752E3E4C44}"/>
              </a:ext>
            </a:extLst>
          </p:cNvPr>
          <p:cNvCxnSpPr/>
          <p:nvPr userDrawn="1"/>
        </p:nvCxnSpPr>
        <p:spPr>
          <a:xfrm>
            <a:off x="-312" y="6610880"/>
            <a:ext cx="1220329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14DCDA0-30FC-D441-890D-BAF13C0E5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6188" y="6628688"/>
            <a:ext cx="555811" cy="269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8440D-9B0D-7044-BC7C-AB0951C47D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E51AA51-FA33-1A47-AE73-C2CD25C792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65497" y="1375365"/>
            <a:ext cx="6570691" cy="40235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stem Font Regular"/>
              <a:buChar char="-"/>
              <a:def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B8963143-2463-E64A-AA2B-93172499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59" y="395227"/>
            <a:ext cx="10515600" cy="501757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D937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628508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EC26A-1698-D443-9F75-CE83C4C96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85" y="-3943"/>
            <a:ext cx="12200284" cy="229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9A0F7-5321-C148-97D8-849E48F078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5" y="6008920"/>
            <a:ext cx="702587" cy="536608"/>
          </a:xfrm>
          <a:prstGeom prst="rect">
            <a:avLst/>
          </a:prstGeom>
        </p:spPr>
      </p:pic>
      <p:pic>
        <p:nvPicPr>
          <p:cNvPr id="5" name="Picture 4" descr="AARP-RP-aligned-CMYK.png">
            <a:extLst>
              <a:ext uri="{FF2B5EF4-FFF2-40B4-BE49-F238E27FC236}">
                <a16:creationId xmlns:a16="http://schemas.microsoft.com/office/drawing/2014/main" id="{6482F2FA-B0F4-4041-A47D-F0CA0757AB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65" y="6134053"/>
            <a:ext cx="1604763" cy="3072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315810-8B06-AC49-AD0A-112683D11544}"/>
              </a:ext>
            </a:extLst>
          </p:cNvPr>
          <p:cNvCxnSpPr/>
          <p:nvPr userDrawn="1"/>
        </p:nvCxnSpPr>
        <p:spPr>
          <a:xfrm>
            <a:off x="455759" y="960792"/>
            <a:ext cx="1118042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A86DE2-2B17-454D-B3A2-5E5396E26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" y="6660308"/>
            <a:ext cx="12188043" cy="218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FCB791-11D6-D245-8F39-11B9624617B3}"/>
              </a:ext>
            </a:extLst>
          </p:cNvPr>
          <p:cNvGrpSpPr/>
          <p:nvPr userDrawn="1"/>
        </p:nvGrpSpPr>
        <p:grpSpPr>
          <a:xfrm flipH="1">
            <a:off x="513483" y="-4964"/>
            <a:ext cx="2224719" cy="230611"/>
            <a:chOff x="7386273" y="3825997"/>
            <a:chExt cx="1768201" cy="4454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5152FB-36E4-A243-BFBF-C3876F68EB1A}"/>
                </a:ext>
              </a:extLst>
            </p:cNvPr>
            <p:cNvSpPr/>
            <p:nvPr/>
          </p:nvSpPr>
          <p:spPr>
            <a:xfrm>
              <a:off x="8709062" y="3825997"/>
              <a:ext cx="445412" cy="445412"/>
            </a:xfrm>
            <a:prstGeom prst="rect">
              <a:avLst/>
            </a:prstGeom>
            <a:solidFill>
              <a:srgbClr val="F6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0770E5-ACAF-B24D-ACC5-314FEB8ED910}"/>
                </a:ext>
              </a:extLst>
            </p:cNvPr>
            <p:cNvSpPr/>
            <p:nvPr/>
          </p:nvSpPr>
          <p:spPr>
            <a:xfrm>
              <a:off x="7822821" y="3825997"/>
              <a:ext cx="445412" cy="445412"/>
            </a:xfrm>
            <a:prstGeom prst="rect">
              <a:avLst/>
            </a:prstGeom>
            <a:solidFill>
              <a:srgbClr val="8E5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EFCCE6-9B7F-3345-BAC4-1B65E9FDDAED}"/>
                </a:ext>
              </a:extLst>
            </p:cNvPr>
            <p:cNvSpPr/>
            <p:nvPr/>
          </p:nvSpPr>
          <p:spPr>
            <a:xfrm>
              <a:off x="7386273" y="3825997"/>
              <a:ext cx="445412" cy="445412"/>
            </a:xfrm>
            <a:prstGeom prst="rect">
              <a:avLst/>
            </a:prstGeom>
            <a:solidFill>
              <a:srgbClr val="8EB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48375A-12A3-8D49-A125-43A5F49914CE}"/>
                </a:ext>
              </a:extLst>
            </p:cNvPr>
            <p:cNvSpPr/>
            <p:nvPr/>
          </p:nvSpPr>
          <p:spPr>
            <a:xfrm>
              <a:off x="8263650" y="3825997"/>
              <a:ext cx="445412" cy="445412"/>
            </a:xfrm>
            <a:prstGeom prst="rect">
              <a:avLst/>
            </a:prstGeom>
            <a:solidFill>
              <a:srgbClr val="00B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C2757F-1DED-7041-8F76-7C7CEE0A5E9A}"/>
              </a:ext>
            </a:extLst>
          </p:cNvPr>
          <p:cNvCxnSpPr/>
          <p:nvPr userDrawn="1"/>
        </p:nvCxnSpPr>
        <p:spPr>
          <a:xfrm>
            <a:off x="-312" y="6610880"/>
            <a:ext cx="1220329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212E44B-8C68-804F-AEC0-A2C1E8AD9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6188" y="6628688"/>
            <a:ext cx="555811" cy="269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8440D-9B0D-7044-BC7C-AB0951C47D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FE90A56F-2228-6740-A856-4A59020EA11C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073150" y="1646238"/>
            <a:ext cx="9980929" cy="375266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B50059D6-74BE-7849-A873-273AC7D0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59" y="395227"/>
            <a:ext cx="10515600" cy="501757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D937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05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933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218F2-F1CE-3548-B8A8-E5887FF7A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85" y="-3943"/>
            <a:ext cx="12200284" cy="229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4E910-F8A2-0442-A1C4-E423C0655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" y="6660308"/>
            <a:ext cx="12188043" cy="218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444510-DE23-874C-92CE-8C7A778CF67A}"/>
              </a:ext>
            </a:extLst>
          </p:cNvPr>
          <p:cNvGrpSpPr/>
          <p:nvPr userDrawn="1"/>
        </p:nvGrpSpPr>
        <p:grpSpPr>
          <a:xfrm flipH="1">
            <a:off x="513483" y="-4964"/>
            <a:ext cx="2224719" cy="230611"/>
            <a:chOff x="7386273" y="3825997"/>
            <a:chExt cx="1768201" cy="4454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68F503-FE22-7848-8272-D66552E96FBF}"/>
                </a:ext>
              </a:extLst>
            </p:cNvPr>
            <p:cNvSpPr/>
            <p:nvPr/>
          </p:nvSpPr>
          <p:spPr>
            <a:xfrm>
              <a:off x="8709062" y="3825997"/>
              <a:ext cx="445412" cy="445412"/>
            </a:xfrm>
            <a:prstGeom prst="rect">
              <a:avLst/>
            </a:prstGeom>
            <a:solidFill>
              <a:srgbClr val="F68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CAD45-1833-7446-8783-F29F955139E6}"/>
                </a:ext>
              </a:extLst>
            </p:cNvPr>
            <p:cNvSpPr/>
            <p:nvPr/>
          </p:nvSpPr>
          <p:spPr>
            <a:xfrm>
              <a:off x="7822821" y="3825997"/>
              <a:ext cx="445412" cy="445412"/>
            </a:xfrm>
            <a:prstGeom prst="rect">
              <a:avLst/>
            </a:prstGeom>
            <a:solidFill>
              <a:srgbClr val="8E5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572F5F-76D6-5047-9537-14F139E269DD}"/>
                </a:ext>
              </a:extLst>
            </p:cNvPr>
            <p:cNvSpPr/>
            <p:nvPr/>
          </p:nvSpPr>
          <p:spPr>
            <a:xfrm>
              <a:off x="7386273" y="3825997"/>
              <a:ext cx="445412" cy="445412"/>
            </a:xfrm>
            <a:prstGeom prst="rect">
              <a:avLst/>
            </a:prstGeom>
            <a:solidFill>
              <a:srgbClr val="8EBC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0DD326-CC4B-E445-B56D-371410E961FF}"/>
                </a:ext>
              </a:extLst>
            </p:cNvPr>
            <p:cNvSpPr/>
            <p:nvPr/>
          </p:nvSpPr>
          <p:spPr>
            <a:xfrm>
              <a:off x="8263650" y="3825997"/>
              <a:ext cx="445412" cy="445412"/>
            </a:xfrm>
            <a:prstGeom prst="rect">
              <a:avLst/>
            </a:prstGeom>
            <a:solidFill>
              <a:srgbClr val="00B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F9E1FC-B928-AF46-A5FF-028710528648}"/>
              </a:ext>
            </a:extLst>
          </p:cNvPr>
          <p:cNvCxnSpPr/>
          <p:nvPr userDrawn="1"/>
        </p:nvCxnSpPr>
        <p:spPr>
          <a:xfrm>
            <a:off x="-312" y="6610880"/>
            <a:ext cx="1220329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9C70849D-8F15-3247-AB0F-B5BA8401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59" y="395227"/>
            <a:ext cx="10515600" cy="501757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rgbClr val="D9373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A056B2-5606-134E-A9FF-29A78D677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5" y="6008920"/>
            <a:ext cx="702587" cy="536608"/>
          </a:xfrm>
          <a:prstGeom prst="rect">
            <a:avLst/>
          </a:prstGeom>
        </p:spPr>
      </p:pic>
      <p:pic>
        <p:nvPicPr>
          <p:cNvPr id="19" name="Picture 18" descr="AARP-RP-aligned-CMYK.png">
            <a:extLst>
              <a:ext uri="{FF2B5EF4-FFF2-40B4-BE49-F238E27FC236}">
                <a16:creationId xmlns:a16="http://schemas.microsoft.com/office/drawing/2014/main" id="{CBB08189-723F-3349-A093-F9B79C28E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65" y="6134053"/>
            <a:ext cx="1604763" cy="30724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DB7B26-D0C3-DC40-BAB1-C29A24046ECB}"/>
              </a:ext>
            </a:extLst>
          </p:cNvPr>
          <p:cNvCxnSpPr/>
          <p:nvPr userDrawn="1"/>
        </p:nvCxnSpPr>
        <p:spPr>
          <a:xfrm>
            <a:off x="455759" y="960792"/>
            <a:ext cx="1118042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0346012-6FBA-6046-92DD-B7BE2D464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6188" y="6628688"/>
            <a:ext cx="555811" cy="269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8440D-9B0D-7044-BC7C-AB0951C47D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C0C53297-D80C-184C-A34C-924928460C2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451565" y="1863634"/>
            <a:ext cx="9219337" cy="39163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7D04C6D-9B2F-F342-BBE1-554D45539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65" y="1346891"/>
            <a:ext cx="9219337" cy="38103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12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5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5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5561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3200"/>
            </a:lvl1pPr>
            <a:lvl2pPr marL="609630" lvl="1" indent="-3302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800"/>
            </a:lvl2pPr>
            <a:lvl3pPr marL="914446" lvl="2" indent="-30481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400"/>
            </a:lvl3pPr>
            <a:lvl4pPr marL="1219261" lvl="3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4pPr>
            <a:lvl5pPr marL="1524076" lvl="4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5pPr>
            <a:lvl6pPr marL="1828891" lvl="5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6pPr>
            <a:lvl7pPr marL="2133707" lvl="6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7pPr>
            <a:lvl8pPr marL="2438522" lvl="7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8pPr>
            <a:lvl9pPr marL="2743337" lvl="8" indent="-27941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/>
            </a:lvl2pPr>
            <a:lvl3pPr marL="914446" lvl="2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/>
            </a:lvl3pPr>
            <a:lvl4pPr marL="1219261" lvl="3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4pPr>
            <a:lvl5pPr marL="1524076" lvl="4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5pPr>
            <a:lvl6pPr marL="1828891" lvl="5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6pPr>
            <a:lvl7pPr marL="2133707" lvl="6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7pPr>
            <a:lvl8pPr marL="2438522" lvl="7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8pPr>
            <a:lvl9pPr marL="2743337" lvl="8" indent="-15240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00"/>
            </a:lvl9pPr>
          </a:lstStyle>
          <a:p>
            <a:endParaRPr/>
          </a:p>
        </p:txBody>
      </p:sp>
      <p:sp>
        <p:nvSpPr>
          <p:cNvPr id="222" name="Google Shape;222;p4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4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9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EEF3-9A2A-954A-BAB3-E54F50D38DDF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B5F1B-85AA-2146-9BDA-DADEB0E5C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4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6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1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1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1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4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1" algn="l" defTabSz="60960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99" indent="-152400" algn="l" defTabSz="6096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1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1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0">
            <a:extLst>
              <a:ext uri="{FF2B5EF4-FFF2-40B4-BE49-F238E27FC236}">
                <a16:creationId xmlns:a16="http://schemas.microsoft.com/office/drawing/2014/main" id="{FE3C9DAF-A405-A34F-DEF2-B37934F91E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150813"/>
            <a:ext cx="11920538" cy="603567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3" name="Title Placeholder 1">
            <a:extLst>
              <a:ext uri="{FF2B5EF4-FFF2-40B4-BE49-F238E27FC236}">
                <a16:creationId xmlns:a16="http://schemas.microsoft.com/office/drawing/2014/main" id="{D42B7073-6C19-32E3-C5B8-E333D8E1B1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74625"/>
            <a:ext cx="11920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4" name="Text Placeholder 2">
            <a:extLst>
              <a:ext uri="{FF2B5EF4-FFF2-40B4-BE49-F238E27FC236}">
                <a16:creationId xmlns:a16="http://schemas.microsoft.com/office/drawing/2014/main" id="{09460658-FD63-5046-8CD5-5B7443D90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" y="1554163"/>
            <a:ext cx="1190625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13647-F977-6853-DEB8-081CB7509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922119-91F2-4569-8912-F286B96DAA77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3B244-BD5E-F3CA-F425-D0E6D1DB7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67D9E-67D5-C6FA-8417-2471FAA28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CD7D15-99E2-4422-9877-99E645BEB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TextBox 9">
            <a:extLst>
              <a:ext uri="{FF2B5EF4-FFF2-40B4-BE49-F238E27FC236}">
                <a16:creationId xmlns:a16="http://schemas.microsoft.com/office/drawing/2014/main" id="{25AFFF2A-02B9-15A0-02EA-D8EB94D149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50100" y="6321425"/>
            <a:ext cx="50419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Livable Communities </a:t>
            </a:r>
            <a:r>
              <a:rPr lang="en-US" altLang="en-US" b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alt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AARP.org/Livable</a:t>
            </a:r>
            <a:endParaRPr lang="en-US" altLang="en-US" sz="12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11">
            <a:extLst>
              <a:ext uri="{FF2B5EF4-FFF2-40B4-BE49-F238E27FC236}">
                <a16:creationId xmlns:a16="http://schemas.microsoft.com/office/drawing/2014/main" id="{48C4014F-E9AD-A843-8863-04C4BA9F3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310313"/>
            <a:ext cx="14430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06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8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A900F-6C14-404E-AB16-662751446243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2810F-46BC-434B-B0CB-BEDD1798F7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e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45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8.jp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7.jpg"/><Relationship Id="rId1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15.pn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12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4.jpeg"/><Relationship Id="rId11" Type="http://schemas.openxmlformats.org/officeDocument/2006/relationships/image" Target="../media/image17.jpg"/><Relationship Id="rId5" Type="http://schemas.openxmlformats.org/officeDocument/2006/relationships/image" Target="../media/image53.pn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Relationship Id="rId6" Type="http://schemas.openxmlformats.org/officeDocument/2006/relationships/hyperlink" Target="mailto:patricia.oh@maine.edu" TargetMode="External"/><Relationship Id="rId11" Type="http://schemas.openxmlformats.org/officeDocument/2006/relationships/image" Target="../media/image60.jpg"/><Relationship Id="rId5" Type="http://schemas.openxmlformats.org/officeDocument/2006/relationships/image" Target="../media/image16.png"/><Relationship Id="rId10" Type="http://schemas.openxmlformats.org/officeDocument/2006/relationships/image" Target="../media/image59.jpg"/><Relationship Id="rId4" Type="http://schemas.openxmlformats.org/officeDocument/2006/relationships/image" Target="../media/image9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jp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23.jpeg"/><Relationship Id="rId5" Type="http://schemas.openxmlformats.org/officeDocument/2006/relationships/image" Target="../media/image16.png"/><Relationship Id="rId10" Type="http://schemas.openxmlformats.org/officeDocument/2006/relationships/image" Target="../media/image22.jpg"/><Relationship Id="rId4" Type="http://schemas.openxmlformats.org/officeDocument/2006/relationships/image" Target="../media/image9.pn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g"/><Relationship Id="rId1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12" Type="http://schemas.openxmlformats.org/officeDocument/2006/relationships/image" Target="../media/image3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16.pn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19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7.jp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2C364F-B951-4222-8E9B-E2AFDA80B9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870DBE-17A8-4EFE-944C-F9FC7537D2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CD03DF4-85B1-4E8B-A3A2-BBC23B30436F}"/>
              </a:ext>
            </a:extLst>
          </p:cNvPr>
          <p:cNvSpPr/>
          <p:nvPr/>
        </p:nvSpPr>
        <p:spPr>
          <a:xfrm>
            <a:off x="252046" y="274318"/>
            <a:ext cx="11655552" cy="6309360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2EE25A6-317F-40BC-8136-7281A11F4CD4}"/>
              </a:ext>
            </a:extLst>
          </p:cNvPr>
          <p:cNvSpPr txBox="1">
            <a:spLocks/>
          </p:cNvSpPr>
          <p:nvPr/>
        </p:nvSpPr>
        <p:spPr>
          <a:xfrm>
            <a:off x="-102690" y="899929"/>
            <a:ext cx="6559179" cy="2047235"/>
          </a:xfrm>
          <a:prstGeom prst="rect">
            <a:avLst/>
          </a:prstGeom>
          <a:noFill/>
        </p:spPr>
        <p:txBody>
          <a:bodyPr vert="horz" lIns="60960" tIns="30480" rIns="60960" bIns="30480" rtlCol="0">
            <a:noAutofit/>
          </a:bodyPr>
          <a:lstStyle>
            <a:lvl1pPr marL="342883" indent="-342883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8" algn="l" defTabSz="91435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8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8" indent="-228588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Lifelong Maine – Age-Friendly Communities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Magic Happens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>
                <a:solidFill>
                  <a:srgbClr val="001E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When Age-Friendly 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meets Dementia Inclusion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May 24,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A0E67-7E6C-E5D3-B31B-851EF80A1A32}"/>
              </a:ext>
            </a:extLst>
          </p:cNvPr>
          <p:cNvSpPr txBox="1"/>
          <p:nvPr/>
        </p:nvSpPr>
        <p:spPr>
          <a:xfrm>
            <a:off x="76199" y="5010305"/>
            <a:ext cx="357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Poppins Light" panose="00000400000000000000" pitchFamily="2" charset="0"/>
              </a:rPr>
              <a:t>Patricia Oh,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Poppins Light" panose="00000400000000000000" pitchFamily="2" charset="0"/>
              </a:rPr>
              <a:t>PhD, MSW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Poppins Light" panose="000004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35C7C9-BEE3-070A-1125-8A13DFADAE7A}"/>
              </a:ext>
            </a:extLst>
          </p:cNvPr>
          <p:cNvGrpSpPr/>
          <p:nvPr/>
        </p:nvGrpSpPr>
        <p:grpSpPr>
          <a:xfrm>
            <a:off x="-9778" y="-13520"/>
            <a:ext cx="12211556" cy="749300"/>
            <a:chOff x="-14667" y="-20280"/>
            <a:chExt cx="18317334" cy="11239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5FB444-4B26-6311-0511-9BEE51A6E621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5747A7B-CD37-C57A-D72B-7CAE67B25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0D83D3-798B-35EF-064F-B3A6328AC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71A137-C1E9-E387-EC65-4E38E2FA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03" y="131625"/>
              <a:ext cx="2351766" cy="75383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F590B-7B4B-4B12-3102-4F11D8645E76}"/>
              </a:ext>
            </a:extLst>
          </p:cNvPr>
          <p:cNvGrpSpPr/>
          <p:nvPr/>
        </p:nvGrpSpPr>
        <p:grpSpPr>
          <a:xfrm>
            <a:off x="-3667" y="6172193"/>
            <a:ext cx="12195667" cy="605786"/>
            <a:chOff x="-3667" y="6172193"/>
            <a:chExt cx="12195667" cy="6057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BA5640A-EFE9-E31B-BA49-CB1233B327C2}"/>
                </a:ext>
              </a:extLst>
            </p:cNvPr>
            <p:cNvGrpSpPr/>
            <p:nvPr/>
          </p:nvGrpSpPr>
          <p:grpSpPr>
            <a:xfrm>
              <a:off x="-3667" y="6172193"/>
              <a:ext cx="12195667" cy="605786"/>
              <a:chOff x="-3667" y="6172193"/>
              <a:chExt cx="12195667" cy="60578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9DE9AC2-7255-F387-50B4-393DA28A1D48}"/>
                  </a:ext>
                </a:extLst>
              </p:cNvPr>
              <p:cNvGrpSpPr/>
              <p:nvPr/>
            </p:nvGrpSpPr>
            <p:grpSpPr>
              <a:xfrm>
                <a:off x="-3667" y="6172193"/>
                <a:ext cx="12195667" cy="605786"/>
                <a:chOff x="-3667" y="6172193"/>
                <a:chExt cx="12195667" cy="605786"/>
              </a:xfrm>
            </p:grpSpPr>
            <p:pic>
              <p:nvPicPr>
                <p:cNvPr id="16" name="Picture 16">
                  <a:extLst>
                    <a:ext uri="{FF2B5EF4-FFF2-40B4-BE49-F238E27FC236}">
                      <a16:creationId xmlns:a16="http://schemas.microsoft.com/office/drawing/2014/main" id="{75D63D17-33F7-EC10-2EDB-E481DA0A48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clrChange>
                    <a:clrFrom>
                      <a:srgbClr val="EAF3FC"/>
                    </a:clrFrom>
                    <a:clrTo>
                      <a:srgbClr val="EAF3F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3178" b="-1"/>
                <a:stretch/>
              </p:blipFill>
              <p:spPr bwMode="auto">
                <a:xfrm flipH="1" flipV="1">
                  <a:off x="76200" y="6172193"/>
                  <a:ext cx="12039600" cy="70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4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BCDCE9F-387A-8624-E5D0-8CA404ECA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8437" y="6322508"/>
                  <a:ext cx="1174567" cy="455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Trapezoid 17">
                  <a:extLst>
                    <a:ext uri="{FF2B5EF4-FFF2-40B4-BE49-F238E27FC236}">
                      <a16:creationId xmlns:a16="http://schemas.microsoft.com/office/drawing/2014/main" id="{8E19AB73-E5AF-F317-BAEE-55A563BC301B}"/>
                    </a:ext>
                  </a:extLst>
                </p:cNvPr>
                <p:cNvSpPr/>
                <p:nvPr/>
              </p:nvSpPr>
              <p:spPr>
                <a:xfrm rot="10998002">
                  <a:off x="-3667" y="6179452"/>
                  <a:ext cx="255298" cy="120038"/>
                </a:xfrm>
                <a:prstGeom prst="trapezoi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Trapezoid 18">
                  <a:extLst>
                    <a:ext uri="{FF2B5EF4-FFF2-40B4-BE49-F238E27FC236}">
                      <a16:creationId xmlns:a16="http://schemas.microsoft.com/office/drawing/2014/main" id="{3A8CC528-92AE-B5FA-3227-256F32E4F892}"/>
                    </a:ext>
                  </a:extLst>
                </p:cNvPr>
                <p:cNvSpPr/>
                <p:nvPr/>
              </p:nvSpPr>
              <p:spPr>
                <a:xfrm>
                  <a:off x="12071262" y="6172203"/>
                  <a:ext cx="120738" cy="111316"/>
                </a:xfrm>
                <a:prstGeom prst="trapezoi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7433C70-1FDC-24C2-6D9C-B3C96A674B7C}"/>
                  </a:ext>
                </a:extLst>
              </p:cNvPr>
              <p:cNvCxnSpPr/>
              <p:nvPr/>
            </p:nvCxnSpPr>
            <p:spPr>
              <a:xfrm>
                <a:off x="2057400" y="6227861"/>
                <a:ext cx="0" cy="549896"/>
              </a:xfrm>
              <a:prstGeom prst="line">
                <a:avLst/>
              </a:prstGeom>
              <a:ln w="28575">
                <a:solidFill>
                  <a:srgbClr val="0066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BBC64FAA-D60B-4A58-7E52-6A338F57A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6295309"/>
              <a:ext cx="2287187" cy="457200"/>
            </a:xfrm>
            <a:prstGeom prst="rect">
              <a:avLst/>
            </a:prstGeom>
          </p:spPr>
        </p:pic>
      </p:grpSp>
      <p:sp>
        <p:nvSpPr>
          <p:cNvPr id="20" name="Subtitle 2">
            <a:extLst>
              <a:ext uri="{FF2B5EF4-FFF2-40B4-BE49-F238E27FC236}">
                <a16:creationId xmlns:a16="http://schemas.microsoft.com/office/drawing/2014/main" id="{EF3ED36F-6536-C248-2158-CB45A8CEA96E}"/>
              </a:ext>
            </a:extLst>
          </p:cNvPr>
          <p:cNvSpPr txBox="1">
            <a:spLocks/>
          </p:cNvSpPr>
          <p:nvPr/>
        </p:nvSpPr>
        <p:spPr>
          <a:xfrm>
            <a:off x="76199" y="5384400"/>
            <a:ext cx="6046133" cy="781033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228600" indent="-228600" algn="l" defTabSz="60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00" indent="-190501" algn="l" defTabSz="60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99" indent="-152400" algn="l" defTabSz="60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00" indent="-152400" algn="l" defTabSz="6096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52400" algn="l" defTabSz="6096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00" indent="-152400" algn="l" defTabSz="60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00" indent="-152400" algn="l" defTabSz="60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52400" algn="l" defTabSz="60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800" indent="-152400" algn="l" defTabSz="609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Maine Center on Aging, Director, Lifelong Maine</a:t>
            </a: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Co-Director, Consortium on Aging Policy Research and Analysis</a:t>
            </a:r>
          </a:p>
          <a:p>
            <a:pPr marL="228600" marR="0" lvl="0" indent="-22860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Advisor, AARP Livable/Maine</a:t>
            </a:r>
          </a:p>
        </p:txBody>
      </p:sp>
      <p:pic>
        <p:nvPicPr>
          <p:cNvPr id="21" name="Picture 20" descr="A group of women wearing pink gloves&#10;&#10;Description automatically generated">
            <a:extLst>
              <a:ext uri="{FF2B5EF4-FFF2-40B4-BE49-F238E27FC236}">
                <a16:creationId xmlns:a16="http://schemas.microsoft.com/office/drawing/2014/main" id="{61EAC087-0030-007D-3B16-3F838FC6F8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8377" r="20261" b="10001"/>
          <a:stretch/>
        </p:blipFill>
        <p:spPr>
          <a:xfrm>
            <a:off x="5945123" y="564334"/>
            <a:ext cx="6246877" cy="559771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5F80C-E1FC-D673-EE33-864E0C10D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 descr="A close-up of logos&#10;&#10;Description automatically generated">
            <a:extLst>
              <a:ext uri="{FF2B5EF4-FFF2-40B4-BE49-F238E27FC236}">
                <a16:creationId xmlns:a16="http://schemas.microsoft.com/office/drawing/2014/main" id="{F6B72E0B-EFC9-A2B9-5BD3-BD3EF63F80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7819" y="5985584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4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86;p9">
            <a:extLst>
              <a:ext uri="{FF2B5EF4-FFF2-40B4-BE49-F238E27FC236}">
                <a16:creationId xmlns:a16="http://schemas.microsoft.com/office/drawing/2014/main" id="{4BD8D8FA-AA43-B6CD-E6E2-2AC2DA2416B0}"/>
              </a:ext>
            </a:extLst>
          </p:cNvPr>
          <p:cNvGrpSpPr/>
          <p:nvPr/>
        </p:nvGrpSpPr>
        <p:grpSpPr>
          <a:xfrm>
            <a:off x="0" y="-13520"/>
            <a:ext cx="12192000" cy="749300"/>
            <a:chOff x="-14667" y="-20280"/>
            <a:chExt cx="18317334" cy="1123950"/>
          </a:xfrm>
        </p:grpSpPr>
        <p:grpSp>
          <p:nvGrpSpPr>
            <p:cNvPr id="6" name="Google Shape;487;p9">
              <a:extLst>
                <a:ext uri="{FF2B5EF4-FFF2-40B4-BE49-F238E27FC236}">
                  <a16:creationId xmlns:a16="http://schemas.microsoft.com/office/drawing/2014/main" id="{B21E5441-F3AD-D309-EA06-DDC9490A2ACE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8" name="Google Shape;488;p9">
                <a:extLst>
                  <a:ext uri="{FF2B5EF4-FFF2-40B4-BE49-F238E27FC236}">
                    <a16:creationId xmlns:a16="http://schemas.microsoft.com/office/drawing/2014/main" id="{ACFF6B83-5667-6AB1-6AB7-5C0798ABA97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489;p9">
                <a:extLst>
                  <a:ext uri="{FF2B5EF4-FFF2-40B4-BE49-F238E27FC236}">
                    <a16:creationId xmlns:a16="http://schemas.microsoft.com/office/drawing/2014/main" id="{366646A5-CB42-86A8-D3A9-84563AB410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Google Shape;490;p9">
              <a:extLst>
                <a:ext uri="{FF2B5EF4-FFF2-40B4-BE49-F238E27FC236}">
                  <a16:creationId xmlns:a16="http://schemas.microsoft.com/office/drawing/2014/main" id="{CB1588CE-88F0-7F3D-7FA1-FD01FE54C01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529A5C5-F752-451E-BF30-70698A70CC5E}"/>
              </a:ext>
            </a:extLst>
          </p:cNvPr>
          <p:cNvSpPr/>
          <p:nvPr/>
        </p:nvSpPr>
        <p:spPr>
          <a:xfrm>
            <a:off x="459210" y="6333006"/>
            <a:ext cx="2182389" cy="45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629BF80F-DA1A-0EFC-4937-619088744A30}"/>
              </a:ext>
            </a:extLst>
          </p:cNvPr>
          <p:cNvSpPr txBox="1">
            <a:spLocks/>
          </p:cNvSpPr>
          <p:nvPr/>
        </p:nvSpPr>
        <p:spPr>
          <a:xfrm>
            <a:off x="5547549" y="-78170"/>
            <a:ext cx="6523034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algn="r" defTabSz="914446">
              <a:defRPr/>
            </a:pPr>
            <a:r>
              <a:rPr lang="en-US" sz="3200" spc="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Dementia Inclusive Society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594613-399E-B01E-C12D-2C312CB01A42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48" name="Google Shape;401;p6">
              <a:extLst>
                <a:ext uri="{FF2B5EF4-FFF2-40B4-BE49-F238E27FC236}">
                  <a16:creationId xmlns:a16="http://schemas.microsoft.com/office/drawing/2014/main" id="{237708A6-A19E-814D-41C4-988C3504CCCD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50" name="Google Shape;402;p6">
                <a:extLst>
                  <a:ext uri="{FF2B5EF4-FFF2-40B4-BE49-F238E27FC236}">
                    <a16:creationId xmlns:a16="http://schemas.microsoft.com/office/drawing/2014/main" id="{D03D8895-9889-8125-3DA4-B7931C6C074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1" name="Google Shape;405;p6">
                <a:extLst>
                  <a:ext uri="{FF2B5EF4-FFF2-40B4-BE49-F238E27FC236}">
                    <a16:creationId xmlns:a16="http://schemas.microsoft.com/office/drawing/2014/main" id="{2E20AD4E-46D4-1336-A463-5E28E5F2AF36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52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3F94E7F0-1C7B-40E9-6618-8C32DC77FA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53" name="Google Shape;407;p6">
                  <a:extLst>
                    <a:ext uri="{FF2B5EF4-FFF2-40B4-BE49-F238E27FC236}">
                      <a16:creationId xmlns:a16="http://schemas.microsoft.com/office/drawing/2014/main" id="{8C32DB3C-0F21-6B25-D77A-9CA7F806F68C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49" name="Picture 4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8D227599-37CE-12E0-3D41-38D1A954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54" name="Picture 53" descr="A close-up of logos&#10;&#10;Description automatically generated">
            <a:extLst>
              <a:ext uri="{FF2B5EF4-FFF2-40B4-BE49-F238E27FC236}">
                <a16:creationId xmlns:a16="http://schemas.microsoft.com/office/drawing/2014/main" id="{7D111B62-3E10-0121-97DC-7174CD9C6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  <p:pic>
        <p:nvPicPr>
          <p:cNvPr id="13" name="Google Shape;131;p29">
            <a:extLst>
              <a:ext uri="{FF2B5EF4-FFF2-40B4-BE49-F238E27FC236}">
                <a16:creationId xmlns:a16="http://schemas.microsoft.com/office/drawing/2014/main" id="{127BB80D-F405-17BA-A6D9-AABCEB00DF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4304" b="4304"/>
          <a:stretch/>
        </p:blipFill>
        <p:spPr>
          <a:xfrm>
            <a:off x="1328285" y="657342"/>
            <a:ext cx="4190058" cy="53851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8;p30">
            <a:extLst>
              <a:ext uri="{FF2B5EF4-FFF2-40B4-BE49-F238E27FC236}">
                <a16:creationId xmlns:a16="http://schemas.microsoft.com/office/drawing/2014/main" id="{1C32C999-442E-E231-0BF8-444344B58552}"/>
              </a:ext>
            </a:extLst>
          </p:cNvPr>
          <p:cNvSpPr txBox="1">
            <a:spLocks/>
          </p:cNvSpPr>
          <p:nvPr/>
        </p:nvSpPr>
        <p:spPr>
          <a:xfrm>
            <a:off x="6273988" y="1107051"/>
            <a:ext cx="5162367" cy="46644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		 	 	 		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			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100" dirty="0">
                <a:highlight>
                  <a:srgbClr val="F6F5E2"/>
                </a:highlight>
                <a:latin typeface="Arial"/>
                <a:ea typeface="Arial"/>
                <a:cs typeface="Arial"/>
                <a:sym typeface="Arial"/>
              </a:rPr>
              <a:t>				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500" dirty="0">
                <a:solidFill>
                  <a:schemeClr val="lt2"/>
                </a:solidFill>
                <a:highlight>
                  <a:srgbClr val="F6F5E2"/>
                </a:highlight>
              </a:rPr>
              <a:t>					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14216A"/>
                </a:solidFill>
              </a:rPr>
              <a:t>“</a:t>
            </a:r>
            <a:r>
              <a:rPr lang="en-US" sz="3200" dirty="0">
                <a:solidFill>
                  <a:srgbClr val="14216A"/>
                </a:solidFill>
              </a:rPr>
              <a:t>one where people with dementia and their carers experience no stigma and discrimination and fully enjoy participation, inclusion, empowerment, respect, dignity, equality, freedom, accessibility, independent living, and quality of life.”</a:t>
            </a:r>
            <a:r>
              <a:rPr lang="en-US" sz="1100" dirty="0">
                <a:highlight>
                  <a:srgbClr val="F6F5E2"/>
                </a:highlight>
                <a:latin typeface="Arial"/>
                <a:ea typeface="Arial"/>
                <a:cs typeface="Arial"/>
                <a:sym typeface="Arial"/>
              </a:rPr>
              <a:t>					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dirty="0">
                <a:highlight>
                  <a:srgbClr val="F6F5E2"/>
                </a:highlight>
                <a:latin typeface="Arial"/>
                <a:ea typeface="Arial"/>
                <a:cs typeface="Arial"/>
                <a:sym typeface="Arial"/>
              </a:rPr>
              <a:t>				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100" dirty="0">
                <a:highlight>
                  <a:srgbClr val="F6F5E2"/>
                </a:highlight>
                <a:latin typeface="Arial"/>
                <a:ea typeface="Arial"/>
                <a:cs typeface="Arial"/>
                <a:sym typeface="Arial"/>
              </a:rPr>
              <a:t>			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		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2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???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B809A7-4161-7DCB-BD8A-F08C864FB314}"/>
              </a:ext>
            </a:extLst>
          </p:cNvPr>
          <p:cNvSpPr txBox="1">
            <a:spLocks/>
          </p:cNvSpPr>
          <p:nvPr/>
        </p:nvSpPr>
        <p:spPr>
          <a:xfrm>
            <a:off x="293709" y="2567100"/>
            <a:ext cx="11373572" cy="162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14216A"/>
                </a:solidFill>
                <a:latin typeface="Calibri" panose="020F0502020204030204"/>
              </a:rPr>
              <a:t>Think of someone you know with dementia…</a:t>
            </a:r>
            <a:br>
              <a:rPr lang="en-US" sz="4400" b="1" dirty="0">
                <a:solidFill>
                  <a:srgbClr val="14216A"/>
                </a:solidFill>
                <a:latin typeface="Calibri" panose="020F0502020204030204"/>
              </a:rPr>
            </a:br>
            <a:endParaRPr lang="en-US" sz="4400" b="1" dirty="0">
              <a:solidFill>
                <a:srgbClr val="14216A"/>
              </a:solidFill>
              <a:latin typeface="Calibri" panose="020F0502020204030204"/>
            </a:endParaRPr>
          </a:p>
          <a:p>
            <a:pPr marL="0" marR="0" lvl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14216A"/>
                </a:solidFill>
                <a:latin typeface="Calibri" panose="020F0502020204030204"/>
              </a:rPr>
              <a:t>What barriers exist in the community </a:t>
            </a:r>
            <a:br>
              <a:rPr lang="en-US" sz="4400" dirty="0">
                <a:solidFill>
                  <a:srgbClr val="14216A"/>
                </a:solidFill>
                <a:latin typeface="Calibri" panose="020F0502020204030204"/>
              </a:rPr>
            </a:br>
            <a:r>
              <a:rPr lang="en-US" sz="4400" dirty="0">
                <a:solidFill>
                  <a:srgbClr val="14216A"/>
                </a:solidFill>
                <a:latin typeface="Calibri" panose="020F0502020204030204"/>
              </a:rPr>
              <a:t>for that person</a:t>
            </a:r>
            <a:br>
              <a:rPr lang="en-US" sz="4400" dirty="0">
                <a:solidFill>
                  <a:srgbClr val="14216A"/>
                </a:solidFill>
                <a:latin typeface="Calibri" panose="020F0502020204030204"/>
              </a:rPr>
            </a:br>
            <a:r>
              <a:rPr lang="en-US" sz="4400" dirty="0">
                <a:solidFill>
                  <a:srgbClr val="14216A"/>
                </a:solidFill>
                <a:latin typeface="Calibri" panose="020F0502020204030204"/>
              </a:rPr>
              <a:t>to live their best life?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6" name="Picture 15" descr="A close-up of logos&#10;&#10;Description automatically generated">
            <a:extLst>
              <a:ext uri="{FF2B5EF4-FFF2-40B4-BE49-F238E27FC236}">
                <a16:creationId xmlns:a16="http://schemas.microsoft.com/office/drawing/2014/main" id="{E7811F91-AA65-28B7-0DEB-60A5F360C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Living Well with Dementia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B809A7-4161-7DCB-BD8A-F08C864FB314}"/>
              </a:ext>
            </a:extLst>
          </p:cNvPr>
          <p:cNvSpPr txBox="1">
            <a:spLocks/>
          </p:cNvSpPr>
          <p:nvPr/>
        </p:nvSpPr>
        <p:spPr>
          <a:xfrm>
            <a:off x="1423517" y="2384486"/>
            <a:ext cx="4340286" cy="162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base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4216A"/>
                </a:solidFill>
                <a:latin typeface="Calibri" panose="020F0502020204030204"/>
              </a:rPr>
              <a:t>Paradigm shift</a:t>
            </a:r>
            <a:r>
              <a:rPr lang="en-US" sz="3200" dirty="0">
                <a:solidFill>
                  <a:srgbClr val="14216A"/>
                </a:solidFill>
                <a:latin typeface="Calibri" panose="020F0502020204030204"/>
              </a:rPr>
              <a:t>: </a:t>
            </a:r>
            <a:br>
              <a:rPr lang="en-US" sz="3200" dirty="0">
                <a:solidFill>
                  <a:srgbClr val="14216A"/>
                </a:solidFill>
                <a:latin typeface="Calibri" panose="020F0502020204030204"/>
              </a:rPr>
            </a:br>
            <a:r>
              <a:rPr lang="en-US" sz="3200" dirty="0">
                <a:solidFill>
                  <a:srgbClr val="14216A"/>
                </a:solidFill>
                <a:latin typeface="Calibri" panose="020F0502020204030204"/>
              </a:rPr>
              <a:t>From a focus on cure and managing the symptoms of dementia to </a:t>
            </a:r>
            <a:r>
              <a:rPr lang="en-US" sz="3600" b="1" dirty="0">
                <a:solidFill>
                  <a:srgbClr val="14216A"/>
                </a:solidFill>
                <a:latin typeface="Calibri" panose="020F0502020204030204"/>
              </a:rPr>
              <a:t>Living Well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6" name="Picture 15" descr="A close-up of logos&#10;&#10;Description automatically generated">
            <a:extLst>
              <a:ext uri="{FF2B5EF4-FFF2-40B4-BE49-F238E27FC236}">
                <a16:creationId xmlns:a16="http://schemas.microsoft.com/office/drawing/2014/main" id="{E7811F91-AA65-28B7-0DEB-60A5F360C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  <p:pic>
        <p:nvPicPr>
          <p:cNvPr id="3" name="Google Shape;151;p32">
            <a:extLst>
              <a:ext uri="{FF2B5EF4-FFF2-40B4-BE49-F238E27FC236}">
                <a16:creationId xmlns:a16="http://schemas.microsoft.com/office/drawing/2014/main" id="{951D8BFE-94C9-8B4F-B938-F4A4B11BB9A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033" r="-5053" b="3291"/>
          <a:stretch/>
        </p:blipFill>
        <p:spPr>
          <a:xfrm>
            <a:off x="6959597" y="924382"/>
            <a:ext cx="4333875" cy="497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54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86;p9">
            <a:extLst>
              <a:ext uri="{FF2B5EF4-FFF2-40B4-BE49-F238E27FC236}">
                <a16:creationId xmlns:a16="http://schemas.microsoft.com/office/drawing/2014/main" id="{4BD8D8FA-AA43-B6CD-E6E2-2AC2DA2416B0}"/>
              </a:ext>
            </a:extLst>
          </p:cNvPr>
          <p:cNvGrpSpPr/>
          <p:nvPr/>
        </p:nvGrpSpPr>
        <p:grpSpPr>
          <a:xfrm>
            <a:off x="0" y="-13520"/>
            <a:ext cx="12192000" cy="749300"/>
            <a:chOff x="-14667" y="-20280"/>
            <a:chExt cx="18317334" cy="1123950"/>
          </a:xfrm>
        </p:grpSpPr>
        <p:grpSp>
          <p:nvGrpSpPr>
            <p:cNvPr id="6" name="Google Shape;487;p9">
              <a:extLst>
                <a:ext uri="{FF2B5EF4-FFF2-40B4-BE49-F238E27FC236}">
                  <a16:creationId xmlns:a16="http://schemas.microsoft.com/office/drawing/2014/main" id="{B21E5441-F3AD-D309-EA06-DDC9490A2ACE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8" name="Google Shape;488;p9">
                <a:extLst>
                  <a:ext uri="{FF2B5EF4-FFF2-40B4-BE49-F238E27FC236}">
                    <a16:creationId xmlns:a16="http://schemas.microsoft.com/office/drawing/2014/main" id="{ACFF6B83-5667-6AB1-6AB7-5C0798ABA97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489;p9">
                <a:extLst>
                  <a:ext uri="{FF2B5EF4-FFF2-40B4-BE49-F238E27FC236}">
                    <a16:creationId xmlns:a16="http://schemas.microsoft.com/office/drawing/2014/main" id="{366646A5-CB42-86A8-D3A9-84563AB410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Google Shape;490;p9">
              <a:extLst>
                <a:ext uri="{FF2B5EF4-FFF2-40B4-BE49-F238E27FC236}">
                  <a16:creationId xmlns:a16="http://schemas.microsoft.com/office/drawing/2014/main" id="{CB1588CE-88F0-7F3D-7FA1-FD01FE54C01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529A5C5-F752-451E-BF30-70698A70CC5E}"/>
              </a:ext>
            </a:extLst>
          </p:cNvPr>
          <p:cNvSpPr/>
          <p:nvPr/>
        </p:nvSpPr>
        <p:spPr>
          <a:xfrm>
            <a:off x="459210" y="6333006"/>
            <a:ext cx="2182389" cy="45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629BF80F-DA1A-0EFC-4937-619088744A30}"/>
              </a:ext>
            </a:extLst>
          </p:cNvPr>
          <p:cNvSpPr txBox="1">
            <a:spLocks/>
          </p:cNvSpPr>
          <p:nvPr/>
        </p:nvSpPr>
        <p:spPr>
          <a:xfrm>
            <a:off x="3594925" y="-132355"/>
            <a:ext cx="8597075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algn="r" defTabSz="914446">
              <a:defRPr/>
            </a:pPr>
            <a:r>
              <a:rPr lang="en-US" sz="3200" spc="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Lifelong Maine Fellows Program</a:t>
            </a:r>
          </a:p>
        </p:txBody>
      </p:sp>
      <p:pic>
        <p:nvPicPr>
          <p:cNvPr id="48" name="Picture 47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4A8893E6-155B-20A8-FC77-A1F2474F15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29655" r="5057" b="29080"/>
          <a:stretch/>
        </p:blipFill>
        <p:spPr>
          <a:xfrm rot="10800000">
            <a:off x="0" y="1904964"/>
            <a:ext cx="12192000" cy="414481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C0A5C0D-894F-0BFA-2780-9038D512E3F8}"/>
              </a:ext>
            </a:extLst>
          </p:cNvPr>
          <p:cNvSpPr txBox="1"/>
          <p:nvPr/>
        </p:nvSpPr>
        <p:spPr>
          <a:xfrm>
            <a:off x="-14405" y="86995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4216A"/>
                </a:solidFill>
              </a:rPr>
              <a:t>Matching Experienced Lifelong Community Leaders with </a:t>
            </a:r>
            <a:br>
              <a:rPr lang="en-US" sz="3200" dirty="0">
                <a:solidFill>
                  <a:srgbClr val="14216A"/>
                </a:solidFill>
              </a:rPr>
            </a:br>
            <a:r>
              <a:rPr lang="en-US" sz="3200" dirty="0">
                <a:solidFill>
                  <a:srgbClr val="14216A"/>
                </a:solidFill>
              </a:rPr>
              <a:t>Communities starting their journey or launching a new program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EF86E-5630-1C09-BB49-8E46AE60877D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9" name="Google Shape;401;p6">
              <a:extLst>
                <a:ext uri="{FF2B5EF4-FFF2-40B4-BE49-F238E27FC236}">
                  <a16:creationId xmlns:a16="http://schemas.microsoft.com/office/drawing/2014/main" id="{CC6FA827-A594-122A-F2EF-6D2755488C8A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4" name="Google Shape;402;p6">
                <a:extLst>
                  <a:ext uri="{FF2B5EF4-FFF2-40B4-BE49-F238E27FC236}">
                    <a16:creationId xmlns:a16="http://schemas.microsoft.com/office/drawing/2014/main" id="{6D6A8633-E976-74E9-0168-5CC3F1AACD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5" name="Google Shape;405;p6">
                <a:extLst>
                  <a:ext uri="{FF2B5EF4-FFF2-40B4-BE49-F238E27FC236}">
                    <a16:creationId xmlns:a16="http://schemas.microsoft.com/office/drawing/2014/main" id="{F2A0EB03-0E98-86AF-C04A-0EF1BC4EE807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6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5BFA76E1-A363-7D54-B69B-BEBCB1D79B5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8" name="Google Shape;407;p6">
                  <a:extLst>
                    <a:ext uri="{FF2B5EF4-FFF2-40B4-BE49-F238E27FC236}">
                      <a16:creationId xmlns:a16="http://schemas.microsoft.com/office/drawing/2014/main" id="{F70D8B1F-B62D-5C8B-4BDB-A9406D417689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0" name="Picture 9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28DDF4E7-2A08-C909-CE4F-D6CFC71C1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9" name="Picture 18" descr="A close-up of logos&#10;&#10;Description automatically generated">
            <a:extLst>
              <a:ext uri="{FF2B5EF4-FFF2-40B4-BE49-F238E27FC236}">
                <a16:creationId xmlns:a16="http://schemas.microsoft.com/office/drawing/2014/main" id="{B249029C-808F-4AD8-04D4-E41BA8E08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29A5C5-F752-451E-BF30-70698A70CC5E}"/>
              </a:ext>
            </a:extLst>
          </p:cNvPr>
          <p:cNvSpPr/>
          <p:nvPr/>
        </p:nvSpPr>
        <p:spPr>
          <a:xfrm>
            <a:off x="459210" y="6333006"/>
            <a:ext cx="2182389" cy="45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E1CD93-6E33-781A-CCE5-DE0CDD77C62B}"/>
              </a:ext>
            </a:extLst>
          </p:cNvPr>
          <p:cNvCxnSpPr>
            <a:cxnSpLocks/>
          </p:cNvCxnSpPr>
          <p:nvPr/>
        </p:nvCxnSpPr>
        <p:spPr>
          <a:xfrm>
            <a:off x="2554676" y="2768600"/>
            <a:ext cx="340924" cy="360968"/>
          </a:xfrm>
          <a:prstGeom prst="line">
            <a:avLst/>
          </a:prstGeom>
          <a:ln w="228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7916C3-2942-E2C8-63A6-1BB271D93315}"/>
              </a:ext>
            </a:extLst>
          </p:cNvPr>
          <p:cNvCxnSpPr>
            <a:cxnSpLocks/>
          </p:cNvCxnSpPr>
          <p:nvPr/>
        </p:nvCxnSpPr>
        <p:spPr>
          <a:xfrm flipV="1">
            <a:off x="3098675" y="2840292"/>
            <a:ext cx="197686" cy="171246"/>
          </a:xfrm>
          <a:prstGeom prst="line">
            <a:avLst/>
          </a:prstGeom>
          <a:ln w="228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63F466-EEF0-9810-A3BD-46D993BDF89B}"/>
              </a:ext>
            </a:extLst>
          </p:cNvPr>
          <p:cNvGrpSpPr/>
          <p:nvPr/>
        </p:nvGrpSpPr>
        <p:grpSpPr>
          <a:xfrm>
            <a:off x="-9778" y="-13520"/>
            <a:ext cx="12201778" cy="749300"/>
            <a:chOff x="-14667" y="-20280"/>
            <a:chExt cx="18317334" cy="112395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B934DA-DBCE-22B7-ECE2-4F93BA534DE0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7FB09B0D-D7EA-6EFA-5B84-4EA4FDC2E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7CD41D4-4877-D5EA-6F24-AD7035770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</p:spPr>
          </p:pic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41CBE2C-6A19-EB60-037B-18D72AC89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03" y="131625"/>
              <a:ext cx="2351766" cy="753831"/>
            </a:xfrm>
            <a:prstGeom prst="rect">
              <a:avLst/>
            </a:prstGeom>
          </p:spPr>
        </p:pic>
      </p:grpSp>
      <p:pic>
        <p:nvPicPr>
          <p:cNvPr id="1026" name="Picture 2" descr="Free transparent road clipart transparent images, page 1 - pngaaa.com">
            <a:extLst>
              <a:ext uri="{FF2B5EF4-FFF2-40B4-BE49-F238E27FC236}">
                <a16:creationId xmlns:a16="http://schemas.microsoft.com/office/drawing/2014/main" id="{3255967F-C3F9-DFEA-9E89-A9D398C4A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84" y="1555664"/>
            <a:ext cx="1221257" cy="129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243829-EEFF-1F71-8A07-CF62CB9EC827}"/>
              </a:ext>
            </a:extLst>
          </p:cNvPr>
          <p:cNvSpPr txBox="1">
            <a:spLocks/>
          </p:cNvSpPr>
          <p:nvPr/>
        </p:nvSpPr>
        <p:spPr>
          <a:xfrm>
            <a:off x="6858000" y="-78593"/>
            <a:ext cx="5384684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Dementia Inclusion Pilot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7B7AE7-3318-BAFA-1497-E1653B25311D}"/>
              </a:ext>
            </a:extLst>
          </p:cNvPr>
          <p:cNvSpPr txBox="1"/>
          <p:nvPr/>
        </p:nvSpPr>
        <p:spPr>
          <a:xfrm>
            <a:off x="4622805" y="920428"/>
            <a:ext cx="7269201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38 participating communities 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Story walks with benches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Walking groups, wayfaring and historic signs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Community garden - elevated beds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Information kiosks, social media campaigns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Memory kits, books, puzzles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Dementia inclusive signs in public spaces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First responder - dementia inclusive training</a:t>
            </a:r>
          </a:p>
          <a:p>
            <a:pPr marL="1144588" lvl="1" indent="-341313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14216A"/>
                </a:solidFill>
              </a:rPr>
              <a:t>Community conversations</a:t>
            </a:r>
          </a:p>
          <a:p>
            <a:endParaRPr lang="en-US" sz="1100" b="1" dirty="0">
              <a:solidFill>
                <a:srgbClr val="14216A"/>
              </a:solidFill>
            </a:endParaRPr>
          </a:p>
          <a:p>
            <a:r>
              <a:rPr lang="en-US" sz="2500" b="1" dirty="0">
                <a:solidFill>
                  <a:srgbClr val="14216A"/>
                </a:solidFill>
              </a:rPr>
              <a:t>New Partners</a:t>
            </a:r>
            <a:r>
              <a:rPr lang="en-US" sz="2500" dirty="0">
                <a:solidFill>
                  <a:srgbClr val="14216A"/>
                </a:solidFill>
              </a:rPr>
              <a:t>: Libraries, Museums, First Responders, Historical Societies, Veteran’s Administration, Parks, Land Trusts, and more!</a:t>
            </a:r>
            <a:endParaRPr lang="en-US" dirty="0">
              <a:solidFill>
                <a:srgbClr val="14216A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A95B70-964E-5EF8-3B6B-E14A33F9E8C1}"/>
              </a:ext>
            </a:extLst>
          </p:cNvPr>
          <p:cNvGrpSpPr/>
          <p:nvPr/>
        </p:nvGrpSpPr>
        <p:grpSpPr>
          <a:xfrm>
            <a:off x="710623" y="1360382"/>
            <a:ext cx="3472492" cy="4075293"/>
            <a:chOff x="810824" y="1840503"/>
            <a:chExt cx="3472492" cy="4075293"/>
          </a:xfrm>
        </p:grpSpPr>
        <p:pic>
          <p:nvPicPr>
            <p:cNvPr id="21" name="Picture 20" descr="A picture containing outdoor, grass, backyard, mulch&#10;&#10;Description automatically generated">
              <a:extLst>
                <a:ext uri="{FF2B5EF4-FFF2-40B4-BE49-F238E27FC236}">
                  <a16:creationId xmlns:a16="http://schemas.microsoft.com/office/drawing/2014/main" id="{0ABC17C5-C309-E469-BA2B-B25DD4BD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246" y="3974088"/>
              <a:ext cx="3448860" cy="19417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 descr="A cover of a book&#10;&#10;Description automatically generated with low confidence">
              <a:extLst>
                <a:ext uri="{FF2B5EF4-FFF2-40B4-BE49-F238E27FC236}">
                  <a16:creationId xmlns:a16="http://schemas.microsoft.com/office/drawing/2014/main" id="{99917852-2895-6777-2DB1-AA0D9306E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24" y="1840503"/>
              <a:ext cx="1590688" cy="204403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1541B317-1A41-144E-F77C-581641334A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24" b="23192"/>
            <a:stretch/>
          </p:blipFill>
          <p:spPr bwMode="auto">
            <a:xfrm>
              <a:off x="2440036" y="1846699"/>
              <a:ext cx="1843280" cy="204403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EFCB048-7A8A-B0AC-E497-CFD8B2E8FD93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6" name="Google Shape;401;p6">
              <a:extLst>
                <a:ext uri="{FF2B5EF4-FFF2-40B4-BE49-F238E27FC236}">
                  <a16:creationId xmlns:a16="http://schemas.microsoft.com/office/drawing/2014/main" id="{C4DC0BFF-7FFA-30BF-7837-835C6C4CDF5A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8" name="Google Shape;402;p6">
                <a:extLst>
                  <a:ext uri="{FF2B5EF4-FFF2-40B4-BE49-F238E27FC236}">
                    <a16:creationId xmlns:a16="http://schemas.microsoft.com/office/drawing/2014/main" id="{A740F1BC-75DF-D355-9DB1-F84B041ED71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9" name="Google Shape;405;p6">
                <a:extLst>
                  <a:ext uri="{FF2B5EF4-FFF2-40B4-BE49-F238E27FC236}">
                    <a16:creationId xmlns:a16="http://schemas.microsoft.com/office/drawing/2014/main" id="{F44FC81D-DDD0-2706-B4CD-E4F3606556A0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0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4F59090E-3EE0-CA7E-87AC-FC4335DB943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2" name="Google Shape;407;p6">
                  <a:extLst>
                    <a:ext uri="{FF2B5EF4-FFF2-40B4-BE49-F238E27FC236}">
                      <a16:creationId xmlns:a16="http://schemas.microsoft.com/office/drawing/2014/main" id="{FB59624E-87C6-3589-51AE-9153D32E0798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7" name="Picture 6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B21B985F-B7E3-2EB4-F255-61A17C621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3" name="Picture 12" descr="A close-up of logos&#10;&#10;Description automatically generated">
            <a:extLst>
              <a:ext uri="{FF2B5EF4-FFF2-40B4-BE49-F238E27FC236}">
                <a16:creationId xmlns:a16="http://schemas.microsoft.com/office/drawing/2014/main" id="{26229DA0-BDBB-AE81-2684-B5492E5A53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7819" y="5940622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48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29A5C5-F752-451E-BF30-70698A70CC5E}"/>
              </a:ext>
            </a:extLst>
          </p:cNvPr>
          <p:cNvSpPr/>
          <p:nvPr/>
        </p:nvSpPr>
        <p:spPr>
          <a:xfrm>
            <a:off x="459210" y="6333006"/>
            <a:ext cx="2182389" cy="45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E1CD93-6E33-781A-CCE5-DE0CDD77C62B}"/>
              </a:ext>
            </a:extLst>
          </p:cNvPr>
          <p:cNvCxnSpPr>
            <a:cxnSpLocks/>
          </p:cNvCxnSpPr>
          <p:nvPr/>
        </p:nvCxnSpPr>
        <p:spPr>
          <a:xfrm>
            <a:off x="2554676" y="2768600"/>
            <a:ext cx="340924" cy="360968"/>
          </a:xfrm>
          <a:prstGeom prst="line">
            <a:avLst/>
          </a:prstGeom>
          <a:ln w="228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7916C3-2942-E2C8-63A6-1BB271D93315}"/>
              </a:ext>
            </a:extLst>
          </p:cNvPr>
          <p:cNvCxnSpPr>
            <a:cxnSpLocks/>
          </p:cNvCxnSpPr>
          <p:nvPr/>
        </p:nvCxnSpPr>
        <p:spPr>
          <a:xfrm flipV="1">
            <a:off x="3098675" y="2840292"/>
            <a:ext cx="197686" cy="171246"/>
          </a:xfrm>
          <a:prstGeom prst="line">
            <a:avLst/>
          </a:prstGeom>
          <a:ln w="228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63F466-EEF0-9810-A3BD-46D993BDF89B}"/>
              </a:ext>
            </a:extLst>
          </p:cNvPr>
          <p:cNvGrpSpPr/>
          <p:nvPr/>
        </p:nvGrpSpPr>
        <p:grpSpPr>
          <a:xfrm>
            <a:off x="-9778" y="-13520"/>
            <a:ext cx="12201778" cy="749300"/>
            <a:chOff x="-14667" y="-20280"/>
            <a:chExt cx="18317334" cy="112395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B934DA-DBCE-22B7-ECE2-4F93BA534DE0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7FB09B0D-D7EA-6EFA-5B84-4EA4FDC2E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7CD41D4-4877-D5EA-6F24-AD70357700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</p:spPr>
          </p:pic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41CBE2C-6A19-EB60-037B-18D72AC89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03" y="131625"/>
              <a:ext cx="2351766" cy="753831"/>
            </a:xfrm>
            <a:prstGeom prst="rect">
              <a:avLst/>
            </a:prstGeom>
          </p:spPr>
        </p:pic>
      </p:grpSp>
      <p:pic>
        <p:nvPicPr>
          <p:cNvPr id="1026" name="Picture 2" descr="Free transparent road clipart transparent images, page 1 - pngaaa.com">
            <a:extLst>
              <a:ext uri="{FF2B5EF4-FFF2-40B4-BE49-F238E27FC236}">
                <a16:creationId xmlns:a16="http://schemas.microsoft.com/office/drawing/2014/main" id="{3255967F-C3F9-DFEA-9E89-A9D398C4A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84" y="1555664"/>
            <a:ext cx="1221257" cy="129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243829-EEFF-1F71-8A07-CF62CB9EC827}"/>
              </a:ext>
            </a:extLst>
          </p:cNvPr>
          <p:cNvSpPr txBox="1">
            <a:spLocks/>
          </p:cNvSpPr>
          <p:nvPr/>
        </p:nvSpPr>
        <p:spPr>
          <a:xfrm>
            <a:off x="5862918" y="-81558"/>
            <a:ext cx="6183255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 fontScale="92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And the adventure continues…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7B7AE7-3318-BAFA-1497-E1653B25311D}"/>
              </a:ext>
            </a:extLst>
          </p:cNvPr>
          <p:cNvSpPr txBox="1"/>
          <p:nvPr/>
        </p:nvSpPr>
        <p:spPr>
          <a:xfrm>
            <a:off x="6896788" y="1707565"/>
            <a:ext cx="4955243" cy="3339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1E4A"/>
                </a:solidFill>
              </a:rPr>
              <a:t>Dementia Inclusive Dining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1E4A"/>
                </a:solidFill>
              </a:rPr>
              <a:t>Engaging Businesses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1E4A"/>
                </a:solidFill>
              </a:rPr>
              <a:t>Dementia Inclusion in Volunteer Training Materials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1E4A"/>
                </a:solidFill>
              </a:rPr>
              <a:t>Dementia Inclusive Recreation Opportunities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1E4A"/>
                </a:solidFill>
              </a:rPr>
              <a:t>Raising Awareness State-Wide</a:t>
            </a:r>
          </a:p>
          <a:p>
            <a:endParaRPr lang="en-US" sz="1100" b="1" dirty="0">
              <a:solidFill>
                <a:srgbClr val="001E4A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42210A-6B3A-161D-49B6-43C2BDF65910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14" name="Google Shape;401;p6">
              <a:extLst>
                <a:ext uri="{FF2B5EF4-FFF2-40B4-BE49-F238E27FC236}">
                  <a16:creationId xmlns:a16="http://schemas.microsoft.com/office/drawing/2014/main" id="{D639A737-9A5E-7248-F072-3171A21BF3B1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6" name="Google Shape;402;p6">
                <a:extLst>
                  <a:ext uri="{FF2B5EF4-FFF2-40B4-BE49-F238E27FC236}">
                    <a16:creationId xmlns:a16="http://schemas.microsoft.com/office/drawing/2014/main" id="{DA021CE6-50DD-1548-9B26-9D30D949C02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7" name="Google Shape;405;p6">
                <a:extLst>
                  <a:ext uri="{FF2B5EF4-FFF2-40B4-BE49-F238E27FC236}">
                    <a16:creationId xmlns:a16="http://schemas.microsoft.com/office/drawing/2014/main" id="{96DD4FC3-7280-F29E-95D8-F516C2F345B3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9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A84FE5F1-AC95-A721-E38F-2F4D036EF97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1" name="Google Shape;407;p6">
                  <a:extLst>
                    <a:ext uri="{FF2B5EF4-FFF2-40B4-BE49-F238E27FC236}">
                      <a16:creationId xmlns:a16="http://schemas.microsoft.com/office/drawing/2014/main" id="{507EB1A5-A65E-BEE1-7BA7-4E4637EAEA73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5" name="Picture 14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156BC32A-6B6E-9017-340E-827CB97C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22" name="Picture 21" descr="A close-up of logos&#10;&#10;Description automatically generated">
            <a:extLst>
              <a:ext uri="{FF2B5EF4-FFF2-40B4-BE49-F238E27FC236}">
                <a16:creationId xmlns:a16="http://schemas.microsoft.com/office/drawing/2014/main" id="{6600E87A-264B-E6C9-3C2E-504A767465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7819" y="5940622"/>
            <a:ext cx="1511306" cy="1170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C00B8C-103D-E69F-8B05-3030819FA1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1630" y="951673"/>
            <a:ext cx="2553584" cy="4680597"/>
          </a:xfrm>
          <a:prstGeom prst="rect">
            <a:avLst/>
          </a:prstGeom>
        </p:spPr>
      </p:pic>
      <p:pic>
        <p:nvPicPr>
          <p:cNvPr id="26" name="Picture 25" descr="A person and child talking in a park&#10;&#10;Description automatically generated">
            <a:extLst>
              <a:ext uri="{FF2B5EF4-FFF2-40B4-BE49-F238E27FC236}">
                <a16:creationId xmlns:a16="http://schemas.microsoft.com/office/drawing/2014/main" id="{0C7544F3-4946-7F8E-C4B7-F66ADA942F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t="15714" r="-602" b="6104"/>
          <a:stretch/>
        </p:blipFill>
        <p:spPr>
          <a:xfrm>
            <a:off x="650336" y="2624860"/>
            <a:ext cx="3203524" cy="3339376"/>
          </a:xfrm>
          <a:prstGeom prst="rect">
            <a:avLst/>
          </a:prstGeom>
        </p:spPr>
      </p:pic>
      <p:pic>
        <p:nvPicPr>
          <p:cNvPr id="30" name="Picture 29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83B5974D-412F-594C-9BEF-975DA04C042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10841" r="14665" b="27351"/>
          <a:stretch/>
        </p:blipFill>
        <p:spPr>
          <a:xfrm>
            <a:off x="637434" y="713570"/>
            <a:ext cx="3203525" cy="18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57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???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B809A7-4161-7DCB-BD8A-F08C864FB314}"/>
              </a:ext>
            </a:extLst>
          </p:cNvPr>
          <p:cNvSpPr txBox="1">
            <a:spLocks/>
          </p:cNvSpPr>
          <p:nvPr/>
        </p:nvSpPr>
        <p:spPr>
          <a:xfrm>
            <a:off x="1423516" y="2271470"/>
            <a:ext cx="9344967" cy="162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4216A"/>
                </a:solidFill>
                <a:latin typeface="Calibri" panose="020F0502020204030204"/>
              </a:rPr>
              <a:t>What kind of project would make your community more dementia inclusive?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6" name="Picture 15" descr="A close-up of logos&#10;&#10;Description automatically generated">
            <a:extLst>
              <a:ext uri="{FF2B5EF4-FFF2-40B4-BE49-F238E27FC236}">
                <a16:creationId xmlns:a16="http://schemas.microsoft.com/office/drawing/2014/main" id="{E7811F91-AA65-28B7-0DEB-60A5F360C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49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FE479E-D200-C686-1A01-A63B5B97A6C7}"/>
              </a:ext>
            </a:extLst>
          </p:cNvPr>
          <p:cNvSpPr txBox="1"/>
          <p:nvPr/>
        </p:nvSpPr>
        <p:spPr>
          <a:xfrm>
            <a:off x="1" y="0"/>
            <a:ext cx="12195624" cy="7746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E98C9DC8-45B6-9C63-08F1-E056CC9E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3" y="-2149"/>
            <a:ext cx="12190922" cy="98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2754A4-ADFE-B971-0829-1323AB308ACF}"/>
              </a:ext>
            </a:extLst>
          </p:cNvPr>
          <p:cNvSpPr txBox="1"/>
          <p:nvPr/>
        </p:nvSpPr>
        <p:spPr>
          <a:xfrm>
            <a:off x="8956431" y="122459"/>
            <a:ext cx="32198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Cambria"/>
                <a:cs typeface="Calibri"/>
              </a:rPr>
              <a:t>Lessons Learned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2F1BE5-6CAD-0174-557C-9896A8F03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8408" r="320" b="277"/>
          <a:stretch/>
        </p:blipFill>
        <p:spPr>
          <a:xfrm>
            <a:off x="2344263" y="1135339"/>
            <a:ext cx="2112904" cy="185486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cture 14" descr="Several papers on a green wall&#10;&#10;Description automatically generated">
            <a:extLst>
              <a:ext uri="{FF2B5EF4-FFF2-40B4-BE49-F238E27FC236}">
                <a16:creationId xmlns:a16="http://schemas.microsoft.com/office/drawing/2014/main" id="{EB16060D-E69D-C75C-275C-02F6C4CBE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73"/>
          <a:stretch/>
        </p:blipFill>
        <p:spPr>
          <a:xfrm>
            <a:off x="125795" y="1135339"/>
            <a:ext cx="2112903" cy="252736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7" name="Picture 16" descr="A group of children sitting on the floor in a classroom&#10;&#10;Description automatically generated">
            <a:extLst>
              <a:ext uri="{FF2B5EF4-FFF2-40B4-BE49-F238E27FC236}">
                <a16:creationId xmlns:a16="http://schemas.microsoft.com/office/drawing/2014/main" id="{7DB3E3DF-44C1-C41D-6E2A-6D39D2C22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49" t="14743" r="1" b="5730"/>
          <a:stretch/>
        </p:blipFill>
        <p:spPr>
          <a:xfrm>
            <a:off x="4584652" y="1135339"/>
            <a:ext cx="2459414" cy="20891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EBB8B-EBA7-3F02-CED3-54BF42F80576}"/>
              </a:ext>
            </a:extLst>
          </p:cNvPr>
          <p:cNvSpPr txBox="1"/>
          <p:nvPr/>
        </p:nvSpPr>
        <p:spPr>
          <a:xfrm>
            <a:off x="7412141" y="1484938"/>
            <a:ext cx="4871191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14216A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There are many ways to be dementia inclusive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14216A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Age-Friendly experience paves the way for dementia inclusion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14216A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Engages new partners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14216A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Local and statewide impact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en-US" sz="2500" dirty="0">
                <a:solidFill>
                  <a:srgbClr val="14216A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Communities are ready to embrace the message that dementia is a diagnosis, not the whole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person</a:t>
            </a:r>
          </a:p>
        </p:txBody>
      </p:sp>
      <p:pic>
        <p:nvPicPr>
          <p:cNvPr id="9" name="Picture 8" descr="A group of books on a table">
            <a:extLst>
              <a:ext uri="{FF2B5EF4-FFF2-40B4-BE49-F238E27FC236}">
                <a16:creationId xmlns:a16="http://schemas.microsoft.com/office/drawing/2014/main" id="{FAC59A3A-8CFC-4E03-30EE-C9F74F8660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0"/>
          <a:stretch/>
        </p:blipFill>
        <p:spPr>
          <a:xfrm>
            <a:off x="125795" y="3771603"/>
            <a:ext cx="2112903" cy="205907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Picture 17" descr="A person planting a seedling in a garden&#10;&#10;Description automatically generated">
            <a:extLst>
              <a:ext uri="{FF2B5EF4-FFF2-40B4-BE49-F238E27FC236}">
                <a16:creationId xmlns:a16="http://schemas.microsoft.com/office/drawing/2014/main" id="{97DFBF57-A4F2-4D33-40B4-E384856B78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/>
          <a:stretch/>
        </p:blipFill>
        <p:spPr>
          <a:xfrm>
            <a:off x="4578348" y="3320019"/>
            <a:ext cx="2472023" cy="25106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BE749FE-8602-94D5-DA58-3E6943271B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24359" r="40473" b="498"/>
          <a:stretch/>
        </p:blipFill>
        <p:spPr>
          <a:xfrm>
            <a:off x="125794" y="3773279"/>
            <a:ext cx="2112904" cy="20574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3" name="Picture 22" descr="A person holding a sign&#10;&#10;Description automatically generated">
            <a:extLst>
              <a:ext uri="{FF2B5EF4-FFF2-40B4-BE49-F238E27FC236}">
                <a16:creationId xmlns:a16="http://schemas.microsoft.com/office/drawing/2014/main" id="{A28C3E7B-6A5D-FAD6-E2AE-D821084A3E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7" t="14216" r="4221" b="275"/>
          <a:stretch/>
        </p:blipFill>
        <p:spPr>
          <a:xfrm>
            <a:off x="2344263" y="3096623"/>
            <a:ext cx="2112904" cy="27340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8BBF5BB-3F4C-0F33-C175-87245A5D8585}"/>
              </a:ext>
            </a:extLst>
          </p:cNvPr>
          <p:cNvGrpSpPr/>
          <p:nvPr/>
        </p:nvGrpSpPr>
        <p:grpSpPr>
          <a:xfrm>
            <a:off x="9237" y="6095861"/>
            <a:ext cx="12033504" cy="615455"/>
            <a:chOff x="9237" y="6142753"/>
            <a:chExt cx="12033504" cy="615455"/>
          </a:xfrm>
        </p:grpSpPr>
        <p:grpSp>
          <p:nvGrpSpPr>
            <p:cNvPr id="25" name="Google Shape;401;p6">
              <a:extLst>
                <a:ext uri="{FF2B5EF4-FFF2-40B4-BE49-F238E27FC236}">
                  <a16:creationId xmlns:a16="http://schemas.microsoft.com/office/drawing/2014/main" id="{17D1A41B-7C81-C4A5-386C-722058AECCE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27" name="Google Shape;402;p6">
                <a:extLst>
                  <a:ext uri="{FF2B5EF4-FFF2-40B4-BE49-F238E27FC236}">
                    <a16:creationId xmlns:a16="http://schemas.microsoft.com/office/drawing/2014/main" id="{6AD70D65-15B3-84D3-3F4D-DBEA36258947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8" name="Google Shape;405;p6">
                <a:extLst>
                  <a:ext uri="{FF2B5EF4-FFF2-40B4-BE49-F238E27FC236}">
                    <a16:creationId xmlns:a16="http://schemas.microsoft.com/office/drawing/2014/main" id="{C6E48D0E-378B-27CD-3763-E28336BB22CC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29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62D37433-A3EC-ECA1-FA71-4096E4AB1E9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0" name="Google Shape;407;p6">
                  <a:extLst>
                    <a:ext uri="{FF2B5EF4-FFF2-40B4-BE49-F238E27FC236}">
                      <a16:creationId xmlns:a16="http://schemas.microsoft.com/office/drawing/2014/main" id="{DB7B1251-61C7-E0A6-3F66-F467F8A09AD4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26" name="Picture 25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9296FCBD-2CC9-CEF6-AE0B-A629B36AD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31" name="Picture 30" descr="A close-up of logos&#10;&#10;Description automatically generated">
            <a:extLst>
              <a:ext uri="{FF2B5EF4-FFF2-40B4-BE49-F238E27FC236}">
                <a16:creationId xmlns:a16="http://schemas.microsoft.com/office/drawing/2014/main" id="{112783E2-79CF-191D-121A-6CF7B8BD10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37819" y="5928899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???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B809A7-4161-7DCB-BD8A-F08C864FB314}"/>
              </a:ext>
            </a:extLst>
          </p:cNvPr>
          <p:cNvSpPr txBox="1">
            <a:spLocks/>
          </p:cNvSpPr>
          <p:nvPr/>
        </p:nvSpPr>
        <p:spPr>
          <a:xfrm>
            <a:off x="1423516" y="2271470"/>
            <a:ext cx="9344967" cy="162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some things in your community that are already inclusive of people with different abilities (including cognitive changes)?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6" name="Picture 15" descr="A close-up of logos&#10;&#10;Description automatically generated">
            <a:extLst>
              <a:ext uri="{FF2B5EF4-FFF2-40B4-BE49-F238E27FC236}">
                <a16:creationId xmlns:a16="http://schemas.microsoft.com/office/drawing/2014/main" id="{E7811F91-AA65-28B7-0DEB-60A5F360C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8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Next Steps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6" name="Picture 15" descr="A close-up of logos&#10;&#10;Description automatically generated">
            <a:extLst>
              <a:ext uri="{FF2B5EF4-FFF2-40B4-BE49-F238E27FC236}">
                <a16:creationId xmlns:a16="http://schemas.microsoft.com/office/drawing/2014/main" id="{E7811F91-AA65-28B7-0DEB-60A5F360C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  <p:sp>
        <p:nvSpPr>
          <p:cNvPr id="11" name="Google Shape;194;p38">
            <a:extLst>
              <a:ext uri="{FF2B5EF4-FFF2-40B4-BE49-F238E27FC236}">
                <a16:creationId xmlns:a16="http://schemas.microsoft.com/office/drawing/2014/main" id="{22F1D792-B15D-F51C-1A07-A35A2909143F}"/>
              </a:ext>
            </a:extLst>
          </p:cNvPr>
          <p:cNvSpPr/>
          <p:nvPr/>
        </p:nvSpPr>
        <p:spPr>
          <a:xfrm>
            <a:off x="8138009" y="1712018"/>
            <a:ext cx="3572298" cy="277513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95;p38">
            <a:extLst>
              <a:ext uri="{FF2B5EF4-FFF2-40B4-BE49-F238E27FC236}">
                <a16:creationId xmlns:a16="http://schemas.microsoft.com/office/drawing/2014/main" id="{13C66252-845B-617A-7646-95302B89D0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80896" y="2096686"/>
            <a:ext cx="2481600" cy="2005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voice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 participation and inclusion 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100" dirty="0">
              <a:solidFill>
                <a:srgbClr val="FFFFFF"/>
              </a:solidFill>
            </a:endParaRPr>
          </a:p>
        </p:txBody>
      </p:sp>
      <p:sp>
        <p:nvSpPr>
          <p:cNvPr id="19" name="Google Shape;194;p38">
            <a:extLst>
              <a:ext uri="{FF2B5EF4-FFF2-40B4-BE49-F238E27FC236}">
                <a16:creationId xmlns:a16="http://schemas.microsoft.com/office/drawing/2014/main" id="{5892A689-03A8-2BAA-9873-9CD666378036}"/>
              </a:ext>
            </a:extLst>
          </p:cNvPr>
          <p:cNvSpPr/>
          <p:nvPr/>
        </p:nvSpPr>
        <p:spPr>
          <a:xfrm>
            <a:off x="4370963" y="1712018"/>
            <a:ext cx="3572298" cy="277513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748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94;p38">
            <a:extLst>
              <a:ext uri="{FF2B5EF4-FFF2-40B4-BE49-F238E27FC236}">
                <a16:creationId xmlns:a16="http://schemas.microsoft.com/office/drawing/2014/main" id="{316345ED-6C59-D3FA-4346-B702218686AC}"/>
              </a:ext>
            </a:extLst>
          </p:cNvPr>
          <p:cNvSpPr/>
          <p:nvPr/>
        </p:nvSpPr>
        <p:spPr>
          <a:xfrm>
            <a:off x="603917" y="1712017"/>
            <a:ext cx="3572298" cy="277513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142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196;p38">
            <a:extLst>
              <a:ext uri="{FF2B5EF4-FFF2-40B4-BE49-F238E27FC236}">
                <a16:creationId xmlns:a16="http://schemas.microsoft.com/office/drawing/2014/main" id="{13756D84-9CB3-6A66-6B5F-827EFE01516F}"/>
              </a:ext>
            </a:extLst>
          </p:cNvPr>
          <p:cNvSpPr txBox="1">
            <a:spLocks/>
          </p:cNvSpPr>
          <p:nvPr/>
        </p:nvSpPr>
        <p:spPr bwMode="auto">
          <a:xfrm>
            <a:off x="833390" y="2030155"/>
            <a:ext cx="3089598" cy="20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ToolKit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&amp;/or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Library DI Toolkit</a:t>
            </a:r>
          </a:p>
        </p:txBody>
      </p:sp>
      <p:sp>
        <p:nvSpPr>
          <p:cNvPr id="18" name="Google Shape;197;p38">
            <a:extLst>
              <a:ext uri="{FF2B5EF4-FFF2-40B4-BE49-F238E27FC236}">
                <a16:creationId xmlns:a16="http://schemas.microsoft.com/office/drawing/2014/main" id="{F0A5A5F7-8AB3-BD55-30A0-4B4AED85263F}"/>
              </a:ext>
            </a:extLst>
          </p:cNvPr>
          <p:cNvSpPr txBox="1">
            <a:spLocks/>
          </p:cNvSpPr>
          <p:nvPr/>
        </p:nvSpPr>
        <p:spPr bwMode="auto">
          <a:xfrm>
            <a:off x="4602786" y="2096686"/>
            <a:ext cx="3313780" cy="20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to the richness of your  Age-Friendly initiative to make it Dementia Inclusive</a:t>
            </a:r>
          </a:p>
        </p:txBody>
      </p:sp>
    </p:spTree>
    <p:extLst>
      <p:ext uri="{BB962C8B-B14F-4D97-AF65-F5344CB8AC3E}">
        <p14:creationId xmlns:p14="http://schemas.microsoft.com/office/powerpoint/2010/main" val="349526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???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B809A7-4161-7DCB-BD8A-F08C864FB314}"/>
              </a:ext>
            </a:extLst>
          </p:cNvPr>
          <p:cNvSpPr txBox="1">
            <a:spLocks/>
          </p:cNvSpPr>
          <p:nvPr/>
        </p:nvSpPr>
        <p:spPr>
          <a:xfrm>
            <a:off x="1423516" y="2271470"/>
            <a:ext cx="9344967" cy="162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4216A"/>
                </a:solidFill>
                <a:latin typeface="Calibri" panose="020F0502020204030204"/>
              </a:rPr>
              <a:t>What is the first thing you think of when I say age-friendly? </a:t>
            </a:r>
            <a:br>
              <a:rPr lang="en-US" sz="5400" dirty="0">
                <a:solidFill>
                  <a:srgbClr val="14216A"/>
                </a:solidFill>
                <a:latin typeface="Calibri" panose="020F0502020204030204"/>
              </a:rPr>
            </a:br>
            <a:r>
              <a:rPr lang="en-US" sz="5400" dirty="0">
                <a:solidFill>
                  <a:srgbClr val="14216A"/>
                </a:solidFill>
                <a:latin typeface="Calibri" panose="020F0502020204030204"/>
              </a:rPr>
              <a:t>--lifelong communities?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16" name="Picture 15" descr="A close-up of logos&#10;&#10;Description automatically generated">
            <a:extLst>
              <a:ext uri="{FF2B5EF4-FFF2-40B4-BE49-F238E27FC236}">
                <a16:creationId xmlns:a16="http://schemas.microsoft.com/office/drawing/2014/main" id="{E7811F91-AA65-28B7-0DEB-60A5F360C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1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9"/>
          <p:cNvSpPr/>
          <p:nvPr/>
        </p:nvSpPr>
        <p:spPr>
          <a:xfrm>
            <a:off x="533400" y="5529152"/>
            <a:ext cx="11125200" cy="67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more information: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9" name="Google Shape;929;p19"/>
          <p:cNvGrpSpPr/>
          <p:nvPr/>
        </p:nvGrpSpPr>
        <p:grpSpPr>
          <a:xfrm>
            <a:off x="-9778" y="-13520"/>
            <a:ext cx="12211556" cy="749300"/>
            <a:chOff x="-14667" y="-20280"/>
            <a:chExt cx="18317334" cy="1123950"/>
          </a:xfrm>
        </p:grpSpPr>
        <p:grpSp>
          <p:nvGrpSpPr>
            <p:cNvPr id="930" name="Google Shape;930;p19"/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931" name="Google Shape;931;p1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2" name="Google Shape;932;p19"/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33" name="Google Shape;933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938" name="Google Shape;938;p19"/>
          <p:cNvGraphicFramePr/>
          <p:nvPr/>
        </p:nvGraphicFramePr>
        <p:xfrm>
          <a:off x="7060060" y="3296455"/>
          <a:ext cx="5864888" cy="29870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  <a:tabLst/>
                        <a:defRPr/>
                      </a:pPr>
                      <a:r>
                        <a:rPr lang="en-US" sz="3000" b="1" u="none" strike="noStrike" cap="none" dirty="0">
                          <a:solidFill>
                            <a:srgbClr val="1421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Patricia Oh</a:t>
                      </a:r>
                      <a:endParaRPr sz="3000" u="none" strike="noStrike" cap="none" dirty="0">
                        <a:solidFill>
                          <a:srgbClr val="14216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967" marR="60967" marT="30483" marB="3048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u="sng" dirty="0">
                          <a:solidFill>
                            <a:srgbClr val="1421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patricia.oh@maine.edu</a:t>
                      </a:r>
                      <a:endParaRPr lang="en-US" sz="2400" dirty="0">
                        <a:solidFill>
                          <a:srgbClr val="14216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1421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207.837.5883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14216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https://www.LifelongMaine.org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endParaRPr sz="3000" u="none" strike="noStrike" cap="none" dirty="0">
                        <a:solidFill>
                          <a:srgbClr val="14216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967" marR="60967" marT="30483" marB="3048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endParaRPr sz="2400" u="none" strike="noStrike" cap="none" dirty="0"/>
                    </a:p>
                  </a:txBody>
                  <a:tcPr marL="60967" marR="60967" marT="30483" marB="3048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5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Calibri"/>
                        <a:buNone/>
                      </a:pPr>
                      <a:endParaRPr sz="2400" u="none" strike="noStrike" cap="none" dirty="0"/>
                    </a:p>
                  </a:txBody>
                  <a:tcPr marL="60967" marR="60967" marT="30483" marB="3048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9B1AE582-B9F6-47AE-6AEC-5790F568F514}"/>
              </a:ext>
            </a:extLst>
          </p:cNvPr>
          <p:cNvGrpSpPr/>
          <p:nvPr/>
        </p:nvGrpSpPr>
        <p:grpSpPr>
          <a:xfrm>
            <a:off x="-3667" y="6172193"/>
            <a:ext cx="12195667" cy="605786"/>
            <a:chOff x="-3667" y="6172193"/>
            <a:chExt cx="12195667" cy="6057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48749B-420F-CEF2-F4ED-CE6E446C79B4}"/>
                </a:ext>
              </a:extLst>
            </p:cNvPr>
            <p:cNvGrpSpPr/>
            <p:nvPr/>
          </p:nvGrpSpPr>
          <p:grpSpPr>
            <a:xfrm>
              <a:off x="-3667" y="6172193"/>
              <a:ext cx="12195667" cy="605786"/>
              <a:chOff x="-3667" y="6172193"/>
              <a:chExt cx="12195667" cy="605786"/>
            </a:xfrm>
          </p:grpSpPr>
          <p:pic>
            <p:nvPicPr>
              <p:cNvPr id="14" name="Picture 16">
                <a:extLst>
                  <a:ext uri="{FF2B5EF4-FFF2-40B4-BE49-F238E27FC236}">
                    <a16:creationId xmlns:a16="http://schemas.microsoft.com/office/drawing/2014/main" id="{3B827115-4D97-928A-6532-928BC66D1C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178" b="-1"/>
              <a:stretch/>
            </p:blipFill>
            <p:spPr bwMode="auto">
              <a:xfrm flipH="1" flipV="1">
                <a:off x="76200" y="6172193"/>
                <a:ext cx="12039600" cy="70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 descr="F.R.A.M.E. - UMaine Center on Aging - University of Maine">
                <a:extLst>
                  <a:ext uri="{FF2B5EF4-FFF2-40B4-BE49-F238E27FC236}">
                    <a16:creationId xmlns:a16="http://schemas.microsoft.com/office/drawing/2014/main" id="{1C18BF71-F0B2-4C90-5E95-4E9AF9820A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437" y="6322508"/>
                <a:ext cx="1174567" cy="455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rapezoid 16">
                <a:extLst>
                  <a:ext uri="{FF2B5EF4-FFF2-40B4-BE49-F238E27FC236}">
                    <a16:creationId xmlns:a16="http://schemas.microsoft.com/office/drawing/2014/main" id="{909E8F60-3FDB-2C13-A23A-4909072BECE0}"/>
                  </a:ext>
                </a:extLst>
              </p:cNvPr>
              <p:cNvSpPr/>
              <p:nvPr/>
            </p:nvSpPr>
            <p:spPr>
              <a:xfrm rot="10998002">
                <a:off x="-3667" y="6179452"/>
                <a:ext cx="255298" cy="120038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rapezoid 17">
                <a:extLst>
                  <a:ext uri="{FF2B5EF4-FFF2-40B4-BE49-F238E27FC236}">
                    <a16:creationId xmlns:a16="http://schemas.microsoft.com/office/drawing/2014/main" id="{4D7BA521-6AC7-C3BD-1291-BDB2E182237C}"/>
                  </a:ext>
                </a:extLst>
              </p:cNvPr>
              <p:cNvSpPr/>
              <p:nvPr/>
            </p:nvSpPr>
            <p:spPr>
              <a:xfrm>
                <a:off x="12071262" y="6172203"/>
                <a:ext cx="120738" cy="111316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A51F6C-B0C7-32E5-FBD7-BD8B3DC5830C}"/>
                </a:ext>
              </a:extLst>
            </p:cNvPr>
            <p:cNvCxnSpPr/>
            <p:nvPr/>
          </p:nvCxnSpPr>
          <p:spPr>
            <a:xfrm>
              <a:off x="2057400" y="6227861"/>
              <a:ext cx="0" cy="549896"/>
            </a:xfrm>
            <a:prstGeom prst="line">
              <a:avLst/>
            </a:prstGeom>
            <a:ln w="28575">
              <a:solidFill>
                <a:srgbClr val="0066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E6E342E8-20EA-B50C-08D8-D807B6446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84" y="5542767"/>
            <a:ext cx="597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FRAME photo library contains free pictures you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can use in your messaging about age-friendly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07154-F53D-835F-AFA1-F7DC6FD77F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496" y="6264164"/>
            <a:ext cx="2171735" cy="575069"/>
          </a:xfrm>
          <a:prstGeom prst="rect">
            <a:avLst/>
          </a:prstGeom>
        </p:spPr>
      </p:pic>
      <p:pic>
        <p:nvPicPr>
          <p:cNvPr id="7" name="Picture 6" descr="A group of colorful speech bubbles&#10;&#10;Description automatically generated">
            <a:extLst>
              <a:ext uri="{FF2B5EF4-FFF2-40B4-BE49-F238E27FC236}">
                <a16:creationId xmlns:a16="http://schemas.microsoft.com/office/drawing/2014/main" id="{F4A87072-FCFA-59F8-5153-88016AEC76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b="15709"/>
          <a:stretch/>
        </p:blipFill>
        <p:spPr>
          <a:xfrm>
            <a:off x="6572545" y="1137273"/>
            <a:ext cx="5086055" cy="1987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CB768B-05FE-6644-5D60-395BB0BA6E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" r="7015"/>
          <a:stretch/>
        </p:blipFill>
        <p:spPr>
          <a:xfrm>
            <a:off x="323532" y="851043"/>
            <a:ext cx="6365422" cy="4691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AE0FD2-4413-6397-CB98-358EED858DAA}"/>
              </a:ext>
            </a:extLst>
          </p:cNvPr>
          <p:cNvSpPr txBox="1"/>
          <p:nvPr/>
        </p:nvSpPr>
        <p:spPr>
          <a:xfrm>
            <a:off x="-50160" y="6561077"/>
            <a:ext cx="509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pic>
        <p:nvPicPr>
          <p:cNvPr id="5" name="Picture 4" descr="A close-up of logos&#10;&#10;Description automatically generated">
            <a:extLst>
              <a:ext uri="{FF2B5EF4-FFF2-40B4-BE49-F238E27FC236}">
                <a16:creationId xmlns:a16="http://schemas.microsoft.com/office/drawing/2014/main" id="{F73D3D7C-ED1D-0A01-DAE7-2C728D2579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Age-Friendly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sp>
        <p:nvSpPr>
          <p:cNvPr id="11" name="Google Shape;445;p8">
            <a:extLst>
              <a:ext uri="{FF2B5EF4-FFF2-40B4-BE49-F238E27FC236}">
                <a16:creationId xmlns:a16="http://schemas.microsoft.com/office/drawing/2014/main" id="{EFC90107-7920-4B6B-B72F-D31D3CC84099}"/>
              </a:ext>
            </a:extLst>
          </p:cNvPr>
          <p:cNvSpPr txBox="1"/>
          <p:nvPr/>
        </p:nvSpPr>
        <p:spPr>
          <a:xfrm>
            <a:off x="69123" y="786146"/>
            <a:ext cx="11838711" cy="162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ctr" anchorCtr="0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Having invested so much to get people to live </a:t>
            </a:r>
            <a:r>
              <a:rPr kumimoji="0" lang="en-US" sz="3000" b="0" i="1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longer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b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we’ve barely given any thought to how we can live </a:t>
            </a:r>
            <a:r>
              <a:rPr kumimoji="0" lang="en-US" sz="3000" b="0" i="1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better.  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~Joe Coughlin, MIT Age Lab 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29F3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29F3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444;p8">
            <a:extLst>
              <a:ext uri="{FF2B5EF4-FFF2-40B4-BE49-F238E27FC236}">
                <a16:creationId xmlns:a16="http://schemas.microsoft.com/office/drawing/2014/main" id="{7F2E4AA9-515E-1661-865D-54565F9D8078}"/>
              </a:ext>
            </a:extLst>
          </p:cNvPr>
          <p:cNvGrpSpPr/>
          <p:nvPr/>
        </p:nvGrpSpPr>
        <p:grpSpPr>
          <a:xfrm>
            <a:off x="69123" y="786146"/>
            <a:ext cx="11838711" cy="4931406"/>
            <a:chOff x="203633" y="1609443"/>
            <a:chExt cx="17758067" cy="7397109"/>
          </a:xfrm>
        </p:grpSpPr>
        <p:sp>
          <p:nvSpPr>
            <p:cNvPr id="16" name="Google Shape;445;p8">
              <a:extLst>
                <a:ext uri="{FF2B5EF4-FFF2-40B4-BE49-F238E27FC236}">
                  <a16:creationId xmlns:a16="http://schemas.microsoft.com/office/drawing/2014/main" id="{E29B000A-79CB-9D5E-B44F-8D6E81A04B61}"/>
                </a:ext>
              </a:extLst>
            </p:cNvPr>
            <p:cNvSpPr txBox="1"/>
            <p:nvPr/>
          </p:nvSpPr>
          <p:spPr>
            <a:xfrm>
              <a:off x="203633" y="1609443"/>
              <a:ext cx="17758067" cy="2436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17" rIns="91433" bIns="45717" anchor="ctr" anchorCtr="0">
              <a:norm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Having invested so much to get people to live </a:t>
              </a:r>
              <a:r>
                <a:rPr kumimoji="0" lang="en-US" sz="3000" b="0" i="1" u="none" strike="noStrike" kern="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longer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, </a:t>
              </a:r>
              <a:b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</a:b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we’ve barely given any thought to how we can live </a:t>
              </a:r>
              <a:r>
                <a:rPr kumimoji="0" lang="en-US" sz="3000" b="0" i="1" u="none" strike="noStrike" kern="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better.   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~Joe Coughlin, MIT Age Lab        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" name="Google Shape;446;p8" descr="A person riding on the back of a truck&#10;&#10;Description automatically generated">
              <a:extLst>
                <a:ext uri="{FF2B5EF4-FFF2-40B4-BE49-F238E27FC236}">
                  <a16:creationId xmlns:a16="http://schemas.microsoft.com/office/drawing/2014/main" id="{29BB522D-D337-6BDB-0D67-3226D1EEDD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855" t="8066" r="27341" b="10016"/>
            <a:stretch/>
          </p:blipFill>
          <p:spPr>
            <a:xfrm>
              <a:off x="937885" y="4027644"/>
              <a:ext cx="3859184" cy="4978908"/>
            </a:xfrm>
            <a:prstGeom prst="rect">
              <a:avLst/>
            </a:prstGeom>
            <a:noFill/>
            <a:ln w="38100" cap="sq" cmpd="thickThin">
              <a:solidFill>
                <a:srgbClr val="592F37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18" name="Google Shape;447;p8" descr="The 20 unwritten rules of spin class - Chicago Tribune">
              <a:extLst>
                <a:ext uri="{FF2B5EF4-FFF2-40B4-BE49-F238E27FC236}">
                  <a16:creationId xmlns:a16="http://schemas.microsoft.com/office/drawing/2014/main" id="{5DBB6817-57D8-734C-1A8F-B57761C6E46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8186" r="8895"/>
            <a:stretch/>
          </p:blipFill>
          <p:spPr>
            <a:xfrm>
              <a:off x="6180186" y="4027644"/>
              <a:ext cx="6192591" cy="4978908"/>
            </a:xfrm>
            <a:prstGeom prst="rect">
              <a:avLst/>
            </a:prstGeom>
            <a:noFill/>
            <a:ln w="38100" cap="flat" cmpd="sng">
              <a:solidFill>
                <a:srgbClr val="592F3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" name="Google Shape;448;p8" descr="The 100-Year-Old Man Who Climbed Out the Window and Disappeared - Trailer  [GB] - Cineuropa">
              <a:extLst>
                <a:ext uri="{FF2B5EF4-FFF2-40B4-BE49-F238E27FC236}">
                  <a16:creationId xmlns:a16="http://schemas.microsoft.com/office/drawing/2014/main" id="{4A0168BF-15E8-F7FF-74C1-5DB07E6489A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15722" r="11115"/>
            <a:stretch/>
          </p:blipFill>
          <p:spPr>
            <a:xfrm>
              <a:off x="13490932" y="4023072"/>
              <a:ext cx="3859183" cy="4983480"/>
            </a:xfrm>
            <a:prstGeom prst="rect">
              <a:avLst/>
            </a:prstGeom>
            <a:noFill/>
            <a:ln w="38100" cap="flat" cmpd="sng">
              <a:solidFill>
                <a:srgbClr val="592F37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5C95D3F6-FE55-33B6-4EEB-2F1655D321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09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Age-Friendly</a:t>
            </a:r>
            <a:endParaRPr kumimoji="0" lang="en-US" sz="3200" b="0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20FFB3B-D90C-AE11-BF16-3A43DB975894}"/>
              </a:ext>
            </a:extLst>
          </p:cNvPr>
          <p:cNvSpPr txBox="1"/>
          <p:nvPr/>
        </p:nvSpPr>
        <p:spPr>
          <a:xfrm>
            <a:off x="216831" y="820280"/>
            <a:ext cx="11758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our communities more responsive to longer healthier lives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inclusive of people living with chronic illness or disabilities</a:t>
            </a:r>
            <a:r>
              <a:rPr lang="en-US" sz="3000" dirty="0">
                <a:solidFill>
                  <a:srgbClr val="1421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that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people of all ages and abilities can live active, healthy, socially engaged lives.</a:t>
            </a:r>
            <a:endParaRPr lang="en-US" sz="3000" dirty="0">
              <a:solidFill>
                <a:srgbClr val="14216A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07AD78-0ED3-7B30-C1D2-3F0FFCA466A9}"/>
              </a:ext>
            </a:extLst>
          </p:cNvPr>
          <p:cNvGrpSpPr/>
          <p:nvPr/>
        </p:nvGrpSpPr>
        <p:grpSpPr>
          <a:xfrm>
            <a:off x="459210" y="2515483"/>
            <a:ext cx="11189531" cy="3346704"/>
            <a:chOff x="719823" y="2375748"/>
            <a:chExt cx="11189531" cy="3346704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B594A114-CADD-18CC-0A4D-DB7DC3C43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" r="3312"/>
            <a:stretch/>
          </p:blipFill>
          <p:spPr bwMode="auto">
            <a:xfrm>
              <a:off x="3655995" y="2375748"/>
              <a:ext cx="4162513" cy="3346704"/>
            </a:xfrm>
            <a:prstGeom prst="rect">
              <a:avLst/>
            </a:prstGeom>
            <a:noFill/>
            <a:ln w="3175">
              <a:solidFill>
                <a:srgbClr val="001E4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Google Shape;409;p6">
              <a:extLst>
                <a:ext uri="{FF2B5EF4-FFF2-40B4-BE49-F238E27FC236}">
                  <a16:creationId xmlns:a16="http://schemas.microsoft.com/office/drawing/2014/main" id="{11A44FA3-8828-E3F6-1E80-78D0E318C91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81892" y="2375748"/>
              <a:ext cx="3727462" cy="3346704"/>
            </a:xfrm>
            <a:prstGeom prst="rect">
              <a:avLst/>
            </a:prstGeom>
            <a:noFill/>
            <a:ln w="3175" cap="flat" cmpd="sng">
              <a:solidFill>
                <a:srgbClr val="001E4A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0" name="Picture 2" descr="Volunteer drivers for seniors help in a variety of ways">
              <a:extLst>
                <a:ext uri="{FF2B5EF4-FFF2-40B4-BE49-F238E27FC236}">
                  <a16:creationId xmlns:a16="http://schemas.microsoft.com/office/drawing/2014/main" id="{53F940C3-1673-CFE7-546D-F316CCFEA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68" r="10093"/>
            <a:stretch/>
          </p:blipFill>
          <p:spPr bwMode="auto">
            <a:xfrm>
              <a:off x="719823" y="2375982"/>
              <a:ext cx="2572788" cy="3346237"/>
            </a:xfrm>
            <a:prstGeom prst="rect">
              <a:avLst/>
            </a:prstGeom>
            <a:noFill/>
            <a:ln>
              <a:solidFill>
                <a:srgbClr val="001E4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 descr="A close-up of logos&#10;&#10;Description automatically generated">
            <a:extLst>
              <a:ext uri="{FF2B5EF4-FFF2-40B4-BE49-F238E27FC236}">
                <a16:creationId xmlns:a16="http://schemas.microsoft.com/office/drawing/2014/main" id="{D442A72F-A884-B759-61BB-9340A741E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C29C71-794B-2BAF-459F-69272B7E9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21D2F-F5D9-81FE-C1DD-5B9F55D95910}"/>
              </a:ext>
            </a:extLst>
          </p:cNvPr>
          <p:cNvSpPr/>
          <p:nvPr/>
        </p:nvSpPr>
        <p:spPr>
          <a:xfrm>
            <a:off x="142875" y="6276975"/>
            <a:ext cx="11906250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oogle Shape;486;p9">
            <a:extLst>
              <a:ext uri="{FF2B5EF4-FFF2-40B4-BE49-F238E27FC236}">
                <a16:creationId xmlns:a16="http://schemas.microsoft.com/office/drawing/2014/main" id="{F4458930-F762-CE1B-5063-21D0990D96D7}"/>
              </a:ext>
            </a:extLst>
          </p:cNvPr>
          <p:cNvGrpSpPr/>
          <p:nvPr/>
        </p:nvGrpSpPr>
        <p:grpSpPr>
          <a:xfrm>
            <a:off x="0" y="-20279"/>
            <a:ext cx="12192000" cy="797924"/>
            <a:chOff x="-14667" y="-20280"/>
            <a:chExt cx="18317334" cy="1123950"/>
          </a:xfrm>
        </p:grpSpPr>
        <p:grpSp>
          <p:nvGrpSpPr>
            <p:cNvPr id="23" name="Google Shape;487;p9">
              <a:extLst>
                <a:ext uri="{FF2B5EF4-FFF2-40B4-BE49-F238E27FC236}">
                  <a16:creationId xmlns:a16="http://schemas.microsoft.com/office/drawing/2014/main" id="{4624B244-C24C-CFEB-8BAF-C6D97434AE05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25" name="Google Shape;488;p9">
                <a:extLst>
                  <a:ext uri="{FF2B5EF4-FFF2-40B4-BE49-F238E27FC236}">
                    <a16:creationId xmlns:a16="http://schemas.microsoft.com/office/drawing/2014/main" id="{E0259010-62F9-9BE2-8440-6AD13C9857D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489;p9">
                <a:extLst>
                  <a:ext uri="{FF2B5EF4-FFF2-40B4-BE49-F238E27FC236}">
                    <a16:creationId xmlns:a16="http://schemas.microsoft.com/office/drawing/2014/main" id="{054E4CA5-74A8-6C29-4E43-0D190F9AE90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Google Shape;490;p9">
              <a:extLst>
                <a:ext uri="{FF2B5EF4-FFF2-40B4-BE49-F238E27FC236}">
                  <a16:creationId xmlns:a16="http://schemas.microsoft.com/office/drawing/2014/main" id="{FEE3DDD3-6B99-A561-709B-051780D2840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64587C4E-4530-E3CD-31A0-66651E9E03BE}"/>
              </a:ext>
            </a:extLst>
          </p:cNvPr>
          <p:cNvSpPr txBox="1">
            <a:spLocks/>
          </p:cNvSpPr>
          <p:nvPr/>
        </p:nvSpPr>
        <p:spPr>
          <a:xfrm>
            <a:off x="4176215" y="-74522"/>
            <a:ext cx="7731619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marR="0" lvl="0" indent="0" algn="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Age-Friendly Movement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3912F-19F5-1156-6C35-6AB24C206538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F9DAED3-7473-B19E-DA6E-5EFCD029F80F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0" name="Google Shape;402;p6">
                <a:extLst>
                  <a:ext uri="{FF2B5EF4-FFF2-40B4-BE49-F238E27FC236}">
                    <a16:creationId xmlns:a16="http://schemas.microsoft.com/office/drawing/2014/main" id="{C332C0BA-FDA3-C9C4-6526-8023C8EC794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oogle Shape;405;p6">
                <a:extLst>
                  <a:ext uri="{FF2B5EF4-FFF2-40B4-BE49-F238E27FC236}">
                    <a16:creationId xmlns:a16="http://schemas.microsoft.com/office/drawing/2014/main" id="{8362478D-A5A2-7B9B-11F3-3731B81161F5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13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D9782961-CB2B-CA58-984D-61F67DF891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" name="Google Shape;407;p6">
                  <a:extLst>
                    <a:ext uri="{FF2B5EF4-FFF2-40B4-BE49-F238E27FC236}">
                      <a16:creationId xmlns:a16="http://schemas.microsoft.com/office/drawing/2014/main" id="{CFDDE968-DB4E-BC70-D2EF-5C97F300E60A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4961928-9C3D-1D7B-09D5-1BBECEE3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4AC33B4-D9F0-7C56-F68F-D9052C550A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93" t="36034" r="29685"/>
          <a:stretch/>
        </p:blipFill>
        <p:spPr>
          <a:xfrm>
            <a:off x="201461" y="1031475"/>
            <a:ext cx="5916499" cy="3907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1DA8A9-D5EE-340D-4BD9-C47CDC058131}"/>
              </a:ext>
            </a:extLst>
          </p:cNvPr>
          <p:cNvSpPr txBox="1"/>
          <p:nvPr/>
        </p:nvSpPr>
        <p:spPr>
          <a:xfrm>
            <a:off x="-9778" y="5402869"/>
            <a:ext cx="12192000" cy="707886"/>
          </a:xfrm>
          <a:prstGeom prst="rect">
            <a:avLst/>
          </a:prstGeom>
          <a:solidFill>
            <a:srgbClr val="001E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https</a:t>
            </a:r>
            <a:r>
              <a:rPr lang="en-US" dirty="0">
                <a:solidFill>
                  <a:schemeClr val="bg1"/>
                </a:solidFill>
              </a:rPr>
              <a:t>://extranet.who.int/agefriendlyworld/who-network/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https://www.</a:t>
            </a:r>
            <a:r>
              <a:rPr lang="en-US" sz="2000" dirty="0">
                <a:solidFill>
                  <a:schemeClr val="bg1"/>
                </a:solidFill>
              </a:rPr>
              <a:t>aarp</a:t>
            </a:r>
            <a:r>
              <a:rPr lang="en-US" dirty="0">
                <a:solidFill>
                  <a:schemeClr val="bg1"/>
                </a:solidFill>
              </a:rPr>
              <a:t>.org/livable-communities/network-age-friendly-communities/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70278-1824-4673-B93A-C411E1CE3F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53079" r="5632"/>
          <a:stretch/>
        </p:blipFill>
        <p:spPr>
          <a:xfrm>
            <a:off x="6573885" y="1349505"/>
            <a:ext cx="5138862" cy="3502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003E2E-310B-2D7E-5D9B-083E33F7FF96}"/>
              </a:ext>
            </a:extLst>
          </p:cNvPr>
          <p:cNvSpPr txBox="1"/>
          <p:nvPr/>
        </p:nvSpPr>
        <p:spPr>
          <a:xfrm>
            <a:off x="5662036" y="4528763"/>
            <a:ext cx="6573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820+ US Communities </a:t>
            </a:r>
            <a:br>
              <a:rPr lang="en-US" sz="2000" dirty="0"/>
            </a:br>
            <a:r>
              <a:rPr lang="en-US" sz="2000" dirty="0"/>
              <a:t>enrolled in AARP NAFSC, 2024</a:t>
            </a:r>
          </a:p>
        </p:txBody>
      </p:sp>
      <p:pic>
        <p:nvPicPr>
          <p:cNvPr id="17" name="Picture 16" descr="A close-up of logos&#10;&#10;Description automatically generated">
            <a:extLst>
              <a:ext uri="{FF2B5EF4-FFF2-40B4-BE49-F238E27FC236}">
                <a16:creationId xmlns:a16="http://schemas.microsoft.com/office/drawing/2014/main" id="{31C6D870-8CB8-825C-6C44-5A5408DA8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1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1"/>
          <p:cNvSpPr/>
          <p:nvPr/>
        </p:nvSpPr>
        <p:spPr>
          <a:xfrm>
            <a:off x="459211" y="6333007"/>
            <a:ext cx="2182389" cy="4539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4" name="Google Shape;664;p11"/>
          <p:cNvGrpSpPr/>
          <p:nvPr/>
        </p:nvGrpSpPr>
        <p:grpSpPr>
          <a:xfrm>
            <a:off x="-9778" y="-13520"/>
            <a:ext cx="12201778" cy="749300"/>
            <a:chOff x="-14667" y="-20280"/>
            <a:chExt cx="18317334" cy="1123950"/>
          </a:xfrm>
        </p:grpSpPr>
        <p:grpSp>
          <p:nvGrpSpPr>
            <p:cNvPr id="665" name="Google Shape;665;p11"/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666" name="Google Shape;666;p1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7" name="Google Shape;667;p11"/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68" name="Google Shape;668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0CF79E3D-02A2-49CF-9718-3D473A884F47}"/>
              </a:ext>
            </a:extLst>
          </p:cNvPr>
          <p:cNvSpPr txBox="1">
            <a:spLocks/>
          </p:cNvSpPr>
          <p:nvPr/>
        </p:nvSpPr>
        <p:spPr>
          <a:xfrm>
            <a:off x="5384800" y="-74522"/>
            <a:ext cx="6523034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algn="r" defTabSz="914446">
              <a:defRPr/>
            </a:pPr>
            <a:r>
              <a:rPr lang="en-US" sz="3200" spc="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Age-Friendly Framework</a:t>
            </a:r>
          </a:p>
        </p:txBody>
      </p:sp>
      <p:sp>
        <p:nvSpPr>
          <p:cNvPr id="3" name="Google Shape;646;p11">
            <a:extLst>
              <a:ext uri="{FF2B5EF4-FFF2-40B4-BE49-F238E27FC236}">
                <a16:creationId xmlns:a16="http://schemas.microsoft.com/office/drawing/2014/main" id="{A43BB313-30E9-5A7C-8A2E-D90AE0434BF6}"/>
              </a:ext>
            </a:extLst>
          </p:cNvPr>
          <p:cNvSpPr txBox="1"/>
          <p:nvPr/>
        </p:nvSpPr>
        <p:spPr>
          <a:xfrm>
            <a:off x="2273205" y="5665139"/>
            <a:ext cx="1924406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14216A"/>
                </a:solidFill>
                <a:latin typeface="Calibri"/>
                <a:ea typeface="Calibri"/>
                <a:cs typeface="Calibri"/>
                <a:sym typeface="Calibri"/>
              </a:rPr>
              <a:t>Spring Clean-Up Day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Houlton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BC62CE-EDBF-C271-14FB-5C319890D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25925" r="185" b="12690"/>
          <a:stretch/>
        </p:blipFill>
        <p:spPr bwMode="auto">
          <a:xfrm>
            <a:off x="8160789" y="3720186"/>
            <a:ext cx="1959687" cy="9154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- Age Friendly Saco">
            <a:extLst>
              <a:ext uri="{FF2B5EF4-FFF2-40B4-BE49-F238E27FC236}">
                <a16:creationId xmlns:a16="http://schemas.microsoft.com/office/drawing/2014/main" id="{B48891A1-2D01-788C-AD57-232FFD77F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297" r="21460" b="-297"/>
          <a:stretch/>
        </p:blipFill>
        <p:spPr bwMode="auto">
          <a:xfrm>
            <a:off x="8172934" y="4688755"/>
            <a:ext cx="1959686" cy="960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12EC264-C27C-54CB-3272-FE10B080FFC8}"/>
              </a:ext>
            </a:extLst>
          </p:cNvPr>
          <p:cNvGrpSpPr/>
          <p:nvPr/>
        </p:nvGrpSpPr>
        <p:grpSpPr>
          <a:xfrm>
            <a:off x="212545" y="1117614"/>
            <a:ext cx="11724854" cy="4962122"/>
            <a:chOff x="284166" y="1133922"/>
            <a:chExt cx="11724854" cy="4962122"/>
          </a:xfrm>
        </p:grpSpPr>
        <p:pic>
          <p:nvPicPr>
            <p:cNvPr id="1030" name="Picture 6" descr="Age Friendly Saco | Saco ME">
              <a:extLst>
                <a:ext uri="{FF2B5EF4-FFF2-40B4-BE49-F238E27FC236}">
                  <a16:creationId xmlns:a16="http://schemas.microsoft.com/office/drawing/2014/main" id="{8EE23542-300A-9D82-888B-3AD4511743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981" r="8946" b="14995"/>
            <a:stretch/>
          </p:blipFill>
          <p:spPr bwMode="auto">
            <a:xfrm>
              <a:off x="10294677" y="3750229"/>
              <a:ext cx="1513249" cy="1882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523F08-98DF-8DF3-DC27-AB3D0A0E13F3}"/>
                </a:ext>
              </a:extLst>
            </p:cNvPr>
            <p:cNvGrpSpPr/>
            <p:nvPr/>
          </p:nvGrpSpPr>
          <p:grpSpPr>
            <a:xfrm>
              <a:off x="284166" y="1133922"/>
              <a:ext cx="11724854" cy="4962122"/>
              <a:chOff x="284166" y="1133922"/>
              <a:chExt cx="11724854" cy="496212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CF4EB58-F796-8EC6-4E60-8EC3A122855C}"/>
                  </a:ext>
                </a:extLst>
              </p:cNvPr>
              <p:cNvGrpSpPr/>
              <p:nvPr/>
            </p:nvGrpSpPr>
            <p:grpSpPr>
              <a:xfrm>
                <a:off x="284166" y="1133922"/>
                <a:ext cx="11724854" cy="4962122"/>
                <a:chOff x="284166" y="1133922"/>
                <a:chExt cx="11724854" cy="4962122"/>
              </a:xfrm>
            </p:grpSpPr>
            <p:grpSp>
              <p:nvGrpSpPr>
                <p:cNvPr id="644" name="Google Shape;644;p11"/>
                <p:cNvGrpSpPr/>
                <p:nvPr/>
              </p:nvGrpSpPr>
              <p:grpSpPr>
                <a:xfrm>
                  <a:off x="284166" y="1133922"/>
                  <a:ext cx="11724854" cy="4962122"/>
                  <a:chOff x="384404" y="2047864"/>
                  <a:chExt cx="17587281" cy="7443184"/>
                </a:xfrm>
              </p:grpSpPr>
              <p:sp>
                <p:nvSpPr>
                  <p:cNvPr id="646" name="Google Shape;646;p11"/>
                  <p:cNvSpPr txBox="1"/>
                  <p:nvPr/>
                </p:nvSpPr>
                <p:spPr>
                  <a:xfrm>
                    <a:off x="384404" y="8823498"/>
                    <a:ext cx="3291483" cy="6462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0950" tIns="30467" rIns="60950" bIns="30467" anchor="t" anchorCtr="0">
                    <a:spAutoFit/>
                  </a:bodyPr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4216A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rPr>
                      <a:t>Sand Buckets</a:t>
                    </a:r>
                    <a:b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4216A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rPr>
                    </a:b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4216A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rPr>
                      <a:t>Berwick</a:t>
                    </a:r>
                    <a:endParaRPr kumimoji="0" sz="9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4216A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7" name="Google Shape;647;p11"/>
                  <p:cNvSpPr txBox="1"/>
                  <p:nvPr/>
                </p:nvSpPr>
                <p:spPr>
                  <a:xfrm>
                    <a:off x="11995847" y="8844756"/>
                    <a:ext cx="5975838" cy="6462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0950" tIns="30467" rIns="60950" bIns="30467" anchor="t" anchorCtr="0">
                    <a:spAutoFit/>
                  </a:bodyPr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4216A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rPr>
                      <a:t>Tech Handy Helper, Intergenerational fun, and Bike Rides</a:t>
                    </a:r>
                  </a:p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lang="en-US" sz="1200" kern="0" dirty="0">
                        <a:solidFill>
                          <a:srgbClr val="14216A"/>
                        </a:solidFill>
                        <a:latin typeface="Calibri"/>
                        <a:cs typeface="Calibri"/>
                        <a:sym typeface="Calibri"/>
                      </a:rPr>
                      <a:t>Saco</a:t>
                    </a:r>
                    <a:endParaRPr kumimoji="0" sz="9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4216A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48" name="Google Shape;648;p11"/>
                  <p:cNvGrpSpPr/>
                  <p:nvPr/>
                </p:nvGrpSpPr>
                <p:grpSpPr>
                  <a:xfrm>
                    <a:off x="789941" y="5272698"/>
                    <a:ext cx="6354960" cy="602225"/>
                    <a:chOff x="804898" y="4954241"/>
                    <a:chExt cx="6354960" cy="602225"/>
                  </a:xfrm>
                </p:grpSpPr>
                <p:sp>
                  <p:nvSpPr>
                    <p:cNvPr id="652" name="Google Shape;652;p11"/>
                    <p:cNvSpPr txBox="1"/>
                    <p:nvPr/>
                  </p:nvSpPr>
                  <p:spPr>
                    <a:xfrm>
                      <a:off x="1184020" y="4965574"/>
                      <a:ext cx="5975838" cy="5908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60950" tIns="30467" rIns="60950" bIns="30467" anchor="t" anchorCtr="0">
                      <a:spAutoFit/>
                    </a:bodyPr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4216A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Window Inserts </a:t>
                      </a:r>
                      <a:b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4216A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4216A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Jackman</a:t>
                      </a:r>
                      <a:endParaRPr kumimoji="0" sz="933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4216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3" name="Google Shape;653;p11"/>
                    <p:cNvSpPr txBox="1"/>
                    <p:nvPr/>
                  </p:nvSpPr>
                  <p:spPr>
                    <a:xfrm>
                      <a:off x="804898" y="4954241"/>
                      <a:ext cx="1730316" cy="5908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60950" tIns="30467" rIns="60950" bIns="30467" anchor="t" anchorCtr="0">
                      <a:spAutoFit/>
                    </a:bodyPr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4216A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Traffic Calming Wayne</a:t>
                      </a:r>
                      <a:endParaRPr kumimoji="0" sz="933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4216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54" name="Google Shape;654;p11"/>
                  <p:cNvGrpSpPr/>
                  <p:nvPr/>
                </p:nvGrpSpPr>
                <p:grpSpPr>
                  <a:xfrm>
                    <a:off x="748097" y="5951723"/>
                    <a:ext cx="5206608" cy="2843765"/>
                    <a:chOff x="730602" y="5753099"/>
                    <a:chExt cx="5206608" cy="2843765"/>
                  </a:xfrm>
                </p:grpSpPr>
                <p:pic>
                  <p:nvPicPr>
                    <p:cNvPr id="655" name="Google Shape;655;p11"/>
                    <p:cNvPicPr preferRelativeResize="0"/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489" t="72" r="3361" b="-72"/>
                    <a:stretch/>
                  </p:blipFill>
                  <p:spPr>
                    <a:xfrm>
                      <a:off x="730602" y="5753099"/>
                      <a:ext cx="2775623" cy="2833014"/>
                    </a:xfrm>
                    <a:prstGeom prst="rect">
                      <a:avLst/>
                    </a:prstGeom>
                    <a:noFill/>
                    <a:ln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pic>
                <p:pic>
                  <p:nvPicPr>
                    <p:cNvPr id="656" name="Google Shape;656;p11" descr="May be an image of 1 person and outdoors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/>
                    <a:stretch/>
                  </p:blipFill>
                  <p:spPr>
                    <a:xfrm>
                      <a:off x="3795648" y="5762224"/>
                      <a:ext cx="2141562" cy="2834640"/>
                    </a:xfrm>
                    <a:prstGeom prst="rect">
                      <a:avLst/>
                    </a:prstGeom>
                    <a:noFill/>
                    <a:ln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pic>
              </p:grpSp>
              <p:grpSp>
                <p:nvGrpSpPr>
                  <p:cNvPr id="657" name="Google Shape;657;p11"/>
                  <p:cNvGrpSpPr/>
                  <p:nvPr/>
                </p:nvGrpSpPr>
                <p:grpSpPr>
                  <a:xfrm>
                    <a:off x="12306770" y="2047864"/>
                    <a:ext cx="2855841" cy="3807283"/>
                    <a:chOff x="12217317" y="1492716"/>
                    <a:chExt cx="2855841" cy="3807283"/>
                  </a:xfrm>
                </p:grpSpPr>
                <p:sp>
                  <p:nvSpPr>
                    <p:cNvPr id="658" name="Google Shape;658;p11"/>
                    <p:cNvSpPr txBox="1"/>
                    <p:nvPr/>
                  </p:nvSpPr>
                  <p:spPr>
                    <a:xfrm>
                      <a:off x="12217317" y="4709107"/>
                      <a:ext cx="2855841" cy="5908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60950" tIns="30467" rIns="60950" bIns="30467" anchor="t" anchorCtr="0">
                      <a:spAutoFit/>
                    </a:bodyPr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4216A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Purple Ladle Program</a:t>
                      </a:r>
                      <a:b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4216A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4216A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Limestone</a:t>
                      </a:r>
                      <a:endParaRPr kumimoji="0" sz="933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4216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pic>
                  <p:nvPicPr>
                    <p:cNvPr id="659" name="Google Shape;659;p11" descr="Limestone Rotary donation helps local group feed community members - The  County"/>
                    <p:cNvPicPr preferRelativeResize="0"/>
                    <p:nvPr/>
                  </p:nvPicPr>
                  <p:blipFill rotWithShape="1">
                    <a:blip r:embed="rId11">
                      <a:alphaModFix/>
                    </a:blip>
                    <a:srcRect l="23378" r="20950"/>
                    <a:stretch/>
                  </p:blipFill>
                  <p:spPr>
                    <a:xfrm>
                      <a:off x="12217317" y="1492716"/>
                      <a:ext cx="2855841" cy="3206114"/>
                    </a:xfrm>
                    <a:prstGeom prst="rect">
                      <a:avLst/>
                    </a:prstGeom>
                    <a:noFill/>
                    <a:ln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pic>
              </p:grpSp>
            </p:grpSp>
            <p:pic>
              <p:nvPicPr>
                <p:cNvPr id="13" name="Google Shape;651;p11">
                  <a:extLst>
                    <a:ext uri="{FF2B5EF4-FFF2-40B4-BE49-F238E27FC236}">
                      <a16:creationId xmlns:a16="http://schemas.microsoft.com/office/drawing/2014/main" id="{BE45ECFD-F6AF-D498-6601-5841D26F10B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24667" t="3787" r="13950"/>
                <a:stretch/>
              </p:blipFill>
              <p:spPr>
                <a:xfrm>
                  <a:off x="526628" y="1133922"/>
                  <a:ext cx="1056418" cy="2139697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pic>
            <p:pic>
              <p:nvPicPr>
                <p:cNvPr id="14" name="Google Shape;650;p11">
                  <a:extLst>
                    <a:ext uri="{FF2B5EF4-FFF2-40B4-BE49-F238E27FC236}">
                      <a16:creationId xmlns:a16="http://schemas.microsoft.com/office/drawing/2014/main" id="{ED1ACD2D-9450-66CF-09C0-E144535BB37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17543" t="15002" r="23651" b="115"/>
                <a:stretch/>
              </p:blipFill>
              <p:spPr>
                <a:xfrm rot="5400000">
                  <a:off x="1756723" y="1052966"/>
                  <a:ext cx="2139696" cy="2316428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pic>
          </p:grpSp>
          <p:pic>
            <p:nvPicPr>
              <p:cNvPr id="15" name="Google Shape;656;p11" descr="May be an image of 1 person and outdoors">
                <a:extLst>
                  <a:ext uri="{FF2B5EF4-FFF2-40B4-BE49-F238E27FC236}">
                    <a16:creationId xmlns:a16="http://schemas.microsoft.com/office/drawing/2014/main" id="{86D0A6E5-4E88-0F72-6865-FE9AE1FB94CC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10606" r="10901"/>
              <a:stretch/>
            </p:blipFill>
            <p:spPr>
              <a:xfrm>
                <a:off x="2486032" y="3742578"/>
                <a:ext cx="1498753" cy="188976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pic>
          <p:nvPicPr>
            <p:cNvPr id="16" name="Google Shape;661;p11" descr="Town of Sullivan, Maine - Sullivan Community Garden - Fresh picked  cucumbers, kale, lettuce and herbs are in the cooler in the Town Office.  Please help yourselves!!! | Facebook">
              <a:extLst>
                <a:ext uri="{FF2B5EF4-FFF2-40B4-BE49-F238E27FC236}">
                  <a16:creationId xmlns:a16="http://schemas.microsoft.com/office/drawing/2014/main" id="{06819CE1-11F1-EC68-8E46-37D204E95603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8367" t="-1072" r="18231" b="493"/>
            <a:stretch/>
          </p:blipFill>
          <p:spPr>
            <a:xfrm>
              <a:off x="10231576" y="1141332"/>
              <a:ext cx="1544788" cy="104768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" name="Google Shape;663;p11" descr="May be an image of outdoors">
              <a:extLst>
                <a:ext uri="{FF2B5EF4-FFF2-40B4-BE49-F238E27FC236}">
                  <a16:creationId xmlns:a16="http://schemas.microsoft.com/office/drawing/2014/main" id="{308E78CD-4EA3-5357-B588-05E4BA7FA5F2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l="22004" t="31320" b="22"/>
            <a:stretch/>
          </p:blipFill>
          <p:spPr>
            <a:xfrm>
              <a:off x="10231576" y="2248551"/>
              <a:ext cx="1544788" cy="102895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8" name="Google Shape;658;p11">
            <a:extLst>
              <a:ext uri="{FF2B5EF4-FFF2-40B4-BE49-F238E27FC236}">
                <a16:creationId xmlns:a16="http://schemas.microsoft.com/office/drawing/2014/main" id="{BBDB83E2-6722-662F-3CFC-EFC904DD4522}"/>
              </a:ext>
            </a:extLst>
          </p:cNvPr>
          <p:cNvSpPr txBox="1"/>
          <p:nvPr/>
        </p:nvSpPr>
        <p:spPr>
          <a:xfrm>
            <a:off x="10052023" y="3291366"/>
            <a:ext cx="1903894" cy="39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Community Garden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Sullivan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645;p11">
            <a:extLst>
              <a:ext uri="{FF2B5EF4-FFF2-40B4-BE49-F238E27FC236}">
                <a16:creationId xmlns:a16="http://schemas.microsoft.com/office/drawing/2014/main" id="{4D507782-8CE3-7F07-D51D-0E46E1CB3577}"/>
              </a:ext>
            </a:extLst>
          </p:cNvPr>
          <p:cNvSpPr txBox="1"/>
          <p:nvPr/>
        </p:nvSpPr>
        <p:spPr>
          <a:xfrm>
            <a:off x="4121447" y="931992"/>
            <a:ext cx="3983892" cy="5144267"/>
          </a:xfrm>
          <a:prstGeom prst="rect">
            <a:avLst/>
          </a:prstGeom>
          <a:noFill/>
          <a:ln w="28575">
            <a:solidFill>
              <a:srgbClr val="001E4A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 panose="020F0502020204030204" pitchFamily="34" charset="0"/>
                <a:ea typeface="Garamond"/>
                <a:cs typeface="Calibri" panose="020F0502020204030204" pitchFamily="34" charset="0"/>
                <a:sym typeface="Garamond"/>
              </a:rPr>
              <a:t>Domains of Livability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Transportation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Housing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Social Participation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Communication &amp; Information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Civic Engagement &amp; Employment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Community Support &amp; Health Services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Outdoor Spaces and Buildings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97425" marR="0" lvl="0" indent="-342900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1E4A"/>
              </a:buClr>
              <a:buSzPct val="7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1E4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Respect &amp; Social Inclusion</a:t>
            </a: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rgbClr val="001E4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A038337-A724-D729-6C01-25805776F164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23" name="Google Shape;401;p6">
              <a:extLst>
                <a:ext uri="{FF2B5EF4-FFF2-40B4-BE49-F238E27FC236}">
                  <a16:creationId xmlns:a16="http://schemas.microsoft.com/office/drawing/2014/main" id="{244A7C79-6334-C526-405F-BB23544FEDD1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25" name="Google Shape;402;p6">
                <a:extLst>
                  <a:ext uri="{FF2B5EF4-FFF2-40B4-BE49-F238E27FC236}">
                    <a16:creationId xmlns:a16="http://schemas.microsoft.com/office/drawing/2014/main" id="{A0D5EB08-CD14-7ECC-3527-3E8DF2F0A877}"/>
                  </a:ext>
                </a:extLst>
              </p:cNvPr>
              <p:cNvPicPr preferRelativeResize="0"/>
              <p:nvPr/>
            </p:nvPicPr>
            <p:blipFill rotWithShape="1">
              <a:blip r:embed="rId1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6" name="Google Shape;405;p6">
                <a:extLst>
                  <a:ext uri="{FF2B5EF4-FFF2-40B4-BE49-F238E27FC236}">
                    <a16:creationId xmlns:a16="http://schemas.microsoft.com/office/drawing/2014/main" id="{F88A8D27-E3EB-FA4A-D4AA-C93CA584B338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27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600175E7-F88A-A969-D7C2-13C6A308CF9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8" name="Google Shape;407;p6">
                  <a:extLst>
                    <a:ext uri="{FF2B5EF4-FFF2-40B4-BE49-F238E27FC236}">
                      <a16:creationId xmlns:a16="http://schemas.microsoft.com/office/drawing/2014/main" id="{980BFB94-B9A0-2B32-F1F2-4C7262B43A23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24" name="Picture 23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7BEE422B-870E-DB28-225F-4820E2909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30" name="Picture 29" descr="A close-up of logos&#10;&#10;Description automatically generated">
            <a:extLst>
              <a:ext uri="{FF2B5EF4-FFF2-40B4-BE49-F238E27FC236}">
                <a16:creationId xmlns:a16="http://schemas.microsoft.com/office/drawing/2014/main" id="{EF475631-8BA3-F2E9-F9B5-A3ABFECE81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86;p9">
            <a:extLst>
              <a:ext uri="{FF2B5EF4-FFF2-40B4-BE49-F238E27FC236}">
                <a16:creationId xmlns:a16="http://schemas.microsoft.com/office/drawing/2014/main" id="{4BD8D8FA-AA43-B6CD-E6E2-2AC2DA2416B0}"/>
              </a:ext>
            </a:extLst>
          </p:cNvPr>
          <p:cNvGrpSpPr/>
          <p:nvPr/>
        </p:nvGrpSpPr>
        <p:grpSpPr>
          <a:xfrm>
            <a:off x="0" y="-13520"/>
            <a:ext cx="12192000" cy="749300"/>
            <a:chOff x="-14667" y="-20280"/>
            <a:chExt cx="18317334" cy="1123950"/>
          </a:xfrm>
        </p:grpSpPr>
        <p:grpSp>
          <p:nvGrpSpPr>
            <p:cNvPr id="6" name="Google Shape;487;p9">
              <a:extLst>
                <a:ext uri="{FF2B5EF4-FFF2-40B4-BE49-F238E27FC236}">
                  <a16:creationId xmlns:a16="http://schemas.microsoft.com/office/drawing/2014/main" id="{B21E5441-F3AD-D309-EA06-DDC9490A2ACE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8" name="Google Shape;488;p9">
                <a:extLst>
                  <a:ext uri="{FF2B5EF4-FFF2-40B4-BE49-F238E27FC236}">
                    <a16:creationId xmlns:a16="http://schemas.microsoft.com/office/drawing/2014/main" id="{ACFF6B83-5667-6AB1-6AB7-5C0798ABA97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489;p9">
                <a:extLst>
                  <a:ext uri="{FF2B5EF4-FFF2-40B4-BE49-F238E27FC236}">
                    <a16:creationId xmlns:a16="http://schemas.microsoft.com/office/drawing/2014/main" id="{366646A5-CB42-86A8-D3A9-84563AB410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Google Shape;490;p9">
              <a:extLst>
                <a:ext uri="{FF2B5EF4-FFF2-40B4-BE49-F238E27FC236}">
                  <a16:creationId xmlns:a16="http://schemas.microsoft.com/office/drawing/2014/main" id="{CB1588CE-88F0-7F3D-7FA1-FD01FE54C01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529A5C5-F752-451E-BF30-70698A70CC5E}"/>
              </a:ext>
            </a:extLst>
          </p:cNvPr>
          <p:cNvSpPr/>
          <p:nvPr/>
        </p:nvSpPr>
        <p:spPr>
          <a:xfrm>
            <a:off x="459210" y="6333006"/>
            <a:ext cx="2182389" cy="45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CF9EBA-0FB5-590B-4154-A72AC06271BE}"/>
              </a:ext>
            </a:extLst>
          </p:cNvPr>
          <p:cNvGrpSpPr/>
          <p:nvPr/>
        </p:nvGrpSpPr>
        <p:grpSpPr>
          <a:xfrm>
            <a:off x="1906394" y="576423"/>
            <a:ext cx="8379212" cy="5471204"/>
            <a:chOff x="1978807" y="542455"/>
            <a:chExt cx="8379212" cy="547120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2FF245D-0C90-A2A5-787D-CCD5BB51C00E}"/>
                </a:ext>
              </a:extLst>
            </p:cNvPr>
            <p:cNvGrpSpPr/>
            <p:nvPr/>
          </p:nvGrpSpPr>
          <p:grpSpPr>
            <a:xfrm>
              <a:off x="2034706" y="1766795"/>
              <a:ext cx="8323313" cy="4246864"/>
              <a:chOff x="3052058" y="2650193"/>
              <a:chExt cx="12484969" cy="63702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CD4226C-69F4-FBC4-96C6-F8F708221291}"/>
                  </a:ext>
                </a:extLst>
              </p:cNvPr>
              <p:cNvGrpSpPr/>
              <p:nvPr/>
            </p:nvGrpSpPr>
            <p:grpSpPr>
              <a:xfrm>
                <a:off x="3052058" y="2650193"/>
                <a:ext cx="12484969" cy="6370296"/>
                <a:chOff x="3052058" y="2650193"/>
                <a:chExt cx="12484969" cy="6370296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798494A-97D4-2F46-316B-9F6582BB01F0}"/>
                    </a:ext>
                  </a:extLst>
                </p:cNvPr>
                <p:cNvGrpSpPr/>
                <p:nvPr/>
              </p:nvGrpSpPr>
              <p:grpSpPr>
                <a:xfrm>
                  <a:off x="3052058" y="2650193"/>
                  <a:ext cx="12484969" cy="6370296"/>
                  <a:chOff x="3038162" y="2775228"/>
                  <a:chExt cx="12484969" cy="6370296"/>
                </a:xfrm>
              </p:grpSpPr>
              <p:sp>
                <p:nvSpPr>
                  <p:cNvPr id="4" name="Rectangle: Top Corners Rounded 3">
                    <a:extLst>
                      <a:ext uri="{FF2B5EF4-FFF2-40B4-BE49-F238E27FC236}">
                        <a16:creationId xmlns:a16="http://schemas.microsoft.com/office/drawing/2014/main" id="{AA6C1E6C-35B1-43CA-9169-13762DE67FF5}"/>
                      </a:ext>
                    </a:extLst>
                  </p:cNvPr>
                  <p:cNvSpPr/>
                  <p:nvPr/>
                </p:nvSpPr>
                <p:spPr>
                  <a:xfrm>
                    <a:off x="3038162" y="2781300"/>
                    <a:ext cx="6126480" cy="3081528"/>
                  </a:xfrm>
                  <a:prstGeom prst="round2SameRect">
                    <a:avLst>
                      <a:gd name="adj1" fmla="val 9482"/>
                      <a:gd name="adj2" fmla="val 0"/>
                    </a:avLst>
                  </a:prstGeom>
                  <a:solidFill>
                    <a:srgbClr val="14216A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" name="Right Triangle 4">
                    <a:extLst>
                      <a:ext uri="{FF2B5EF4-FFF2-40B4-BE49-F238E27FC236}">
                        <a16:creationId xmlns:a16="http://schemas.microsoft.com/office/drawing/2014/main" id="{E357FBF2-5F7C-F8FB-C8AC-11133B9318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402643" y="2775659"/>
                    <a:ext cx="762000" cy="685800"/>
                  </a:xfrm>
                  <a:prstGeom prst="rtTriangle">
                    <a:avLst/>
                  </a:prstGeom>
                  <a:solidFill>
                    <a:srgbClr val="14216A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" name="Rectangle: Top Corners Rounded 14">
                    <a:extLst>
                      <a:ext uri="{FF2B5EF4-FFF2-40B4-BE49-F238E27FC236}">
                        <a16:creationId xmlns:a16="http://schemas.microsoft.com/office/drawing/2014/main" id="{FB74D577-A6B1-815A-AFDE-7AF95BEFA031}"/>
                      </a:ext>
                    </a:extLst>
                  </p:cNvPr>
                  <p:cNvSpPr/>
                  <p:nvPr/>
                </p:nvSpPr>
                <p:spPr>
                  <a:xfrm flipV="1">
                    <a:off x="3055031" y="6063996"/>
                    <a:ext cx="6126480" cy="3081528"/>
                  </a:xfrm>
                  <a:prstGeom prst="round2SameRect">
                    <a:avLst>
                      <a:gd name="adj1" fmla="val 9482"/>
                      <a:gd name="adj2" fmla="val 0"/>
                    </a:avLst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" name="Right Triangle 15">
                    <a:extLst>
                      <a:ext uri="{FF2B5EF4-FFF2-40B4-BE49-F238E27FC236}">
                        <a16:creationId xmlns:a16="http://schemas.microsoft.com/office/drawing/2014/main" id="{193D7DCC-261B-2C2A-4D58-1696A4F89C8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8416047" y="8447118"/>
                    <a:ext cx="762000" cy="685800"/>
                  </a:xfrm>
                  <a:prstGeom prst="rtTriangle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8" name="Rectangle: Top Corners Rounded 17">
                    <a:extLst>
                      <a:ext uri="{FF2B5EF4-FFF2-40B4-BE49-F238E27FC236}">
                        <a16:creationId xmlns:a16="http://schemas.microsoft.com/office/drawing/2014/main" id="{C765C4AA-DE4C-1330-E5C9-97C9B09E10D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396651" y="6063996"/>
                    <a:ext cx="6126480" cy="3081528"/>
                  </a:xfrm>
                  <a:prstGeom prst="round2SameRect">
                    <a:avLst>
                      <a:gd name="adj1" fmla="val 9482"/>
                      <a:gd name="adj2" fmla="val 0"/>
                    </a:avLst>
                  </a:prstGeom>
                  <a:solidFill>
                    <a:srgbClr val="592F37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9" name="Right Triangle 18">
                    <a:extLst>
                      <a:ext uri="{FF2B5EF4-FFF2-40B4-BE49-F238E27FC236}">
                        <a16:creationId xmlns:a16="http://schemas.microsoft.com/office/drawing/2014/main" id="{36D0E4D1-A1E6-6FB0-F08E-E182D45D825B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9405353" y="8447118"/>
                    <a:ext cx="762000" cy="685800"/>
                  </a:xfrm>
                  <a:prstGeom prst="rtTriangle">
                    <a:avLst/>
                  </a:prstGeom>
                  <a:solidFill>
                    <a:srgbClr val="592F3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" name="Rectangle: Top Corners Rounded 20">
                    <a:extLst>
                      <a:ext uri="{FF2B5EF4-FFF2-40B4-BE49-F238E27FC236}">
                        <a16:creationId xmlns:a16="http://schemas.microsoft.com/office/drawing/2014/main" id="{D224EC2C-3E8D-F583-9F4F-0EEC867D8508}"/>
                      </a:ext>
                    </a:extLst>
                  </p:cNvPr>
                  <p:cNvSpPr/>
                  <p:nvPr/>
                </p:nvSpPr>
                <p:spPr>
                  <a:xfrm flipH="1">
                    <a:off x="9384719" y="2780869"/>
                    <a:ext cx="6126480" cy="3081528"/>
                  </a:xfrm>
                  <a:prstGeom prst="round2SameRect">
                    <a:avLst>
                      <a:gd name="adj1" fmla="val 9482"/>
                      <a:gd name="adj2" fmla="val 0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" name="Right Triangle 21">
                    <a:extLst>
                      <a:ext uri="{FF2B5EF4-FFF2-40B4-BE49-F238E27FC236}">
                        <a16:creationId xmlns:a16="http://schemas.microsoft.com/office/drawing/2014/main" id="{1E5069B3-B03F-F89F-F489-C4E8933CACC7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9384718" y="2775228"/>
                    <a:ext cx="762000" cy="685800"/>
                  </a:xfrm>
                  <a:prstGeom prst="rtTriangl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A65A2E1-655C-B009-C131-24D01A455884}"/>
                    </a:ext>
                  </a:extLst>
                </p:cNvPr>
                <p:cNvGrpSpPr/>
                <p:nvPr/>
              </p:nvGrpSpPr>
              <p:grpSpPr>
                <a:xfrm>
                  <a:off x="7422939" y="4215078"/>
                  <a:ext cx="4132625" cy="4400946"/>
                  <a:chOff x="7422939" y="4215078"/>
                  <a:chExt cx="4132625" cy="4400946"/>
                </a:xfrm>
              </p:grpSpPr>
              <p:sp>
                <p:nvSpPr>
                  <p:cNvPr id="26" name="Arc 25">
                    <a:extLst>
                      <a:ext uri="{FF2B5EF4-FFF2-40B4-BE49-F238E27FC236}">
                        <a16:creationId xmlns:a16="http://schemas.microsoft.com/office/drawing/2014/main" id="{3757B069-6C94-EE7F-D5CB-07E5F41CB6AE}"/>
                      </a:ext>
                    </a:extLst>
                  </p:cNvPr>
                  <p:cNvSpPr/>
                  <p:nvPr/>
                </p:nvSpPr>
                <p:spPr>
                  <a:xfrm rot="2739228" flipH="1">
                    <a:off x="7362822" y="4330274"/>
                    <a:ext cx="4307937" cy="4077546"/>
                  </a:xfrm>
                  <a:prstGeom prst="arc">
                    <a:avLst/>
                  </a:prstGeom>
                  <a:ln w="127000" cap="rnd">
                    <a:solidFill>
                      <a:schemeClr val="bg1"/>
                    </a:solidFill>
                    <a:headEnd type="stealth"/>
                    <a:tailEnd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Arc 28">
                    <a:extLst>
                      <a:ext uri="{FF2B5EF4-FFF2-40B4-BE49-F238E27FC236}">
                        <a16:creationId xmlns:a16="http://schemas.microsoft.com/office/drawing/2014/main" id="{F8E17C6D-B8E8-B9BE-F45B-A2947A848A82}"/>
                      </a:ext>
                    </a:extLst>
                  </p:cNvPr>
                  <p:cNvSpPr/>
                  <p:nvPr/>
                </p:nvSpPr>
                <p:spPr>
                  <a:xfrm rot="7685514" flipH="1">
                    <a:off x="7040697" y="4819950"/>
                    <a:ext cx="4178316" cy="3413832"/>
                  </a:xfrm>
                  <a:prstGeom prst="arc">
                    <a:avLst/>
                  </a:prstGeom>
                  <a:ln w="127000" cap="rnd">
                    <a:solidFill>
                      <a:schemeClr val="bg1"/>
                    </a:solidFill>
                    <a:headEnd type="stealth"/>
                    <a:tailEnd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3CEBDEB-D86C-81EC-6E65-C452735C4D2F}"/>
                    </a:ext>
                  </a:extLst>
                </p:cNvPr>
                <p:cNvGrpSpPr/>
                <p:nvPr/>
              </p:nvGrpSpPr>
              <p:grpSpPr>
                <a:xfrm rot="10463831">
                  <a:off x="6832354" y="3405841"/>
                  <a:ext cx="4136647" cy="4441935"/>
                  <a:chOff x="7418918" y="4215079"/>
                  <a:chExt cx="4136647" cy="4441935"/>
                </a:xfrm>
              </p:grpSpPr>
              <p:sp>
                <p:nvSpPr>
                  <p:cNvPr id="32" name="Arc 31">
                    <a:extLst>
                      <a:ext uri="{FF2B5EF4-FFF2-40B4-BE49-F238E27FC236}">
                        <a16:creationId xmlns:a16="http://schemas.microsoft.com/office/drawing/2014/main" id="{A5434381-962A-80DA-B4DC-6DD168B61D42}"/>
                      </a:ext>
                    </a:extLst>
                  </p:cNvPr>
                  <p:cNvSpPr/>
                  <p:nvPr/>
                </p:nvSpPr>
                <p:spPr>
                  <a:xfrm rot="2739228" flipH="1">
                    <a:off x="7362824" y="4330274"/>
                    <a:ext cx="4307936" cy="4077546"/>
                  </a:xfrm>
                  <a:prstGeom prst="arc">
                    <a:avLst/>
                  </a:prstGeom>
                  <a:ln w="127000" cap="rnd">
                    <a:solidFill>
                      <a:schemeClr val="bg1"/>
                    </a:solidFill>
                    <a:headEnd type="stealth"/>
                    <a:tailEnd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" name="Arc 32">
                    <a:extLst>
                      <a:ext uri="{FF2B5EF4-FFF2-40B4-BE49-F238E27FC236}">
                        <a16:creationId xmlns:a16="http://schemas.microsoft.com/office/drawing/2014/main" id="{071EEE64-6CBA-5C0C-1984-BDCD5DD8CE82}"/>
                      </a:ext>
                    </a:extLst>
                  </p:cNvPr>
                  <p:cNvSpPr/>
                  <p:nvPr/>
                </p:nvSpPr>
                <p:spPr>
                  <a:xfrm rot="7685514" flipH="1">
                    <a:off x="7036676" y="4860940"/>
                    <a:ext cx="4178316" cy="3413832"/>
                  </a:xfrm>
                  <a:prstGeom prst="arc">
                    <a:avLst/>
                  </a:prstGeom>
                  <a:ln w="127000" cap="rnd">
                    <a:solidFill>
                      <a:schemeClr val="bg1"/>
                    </a:solidFill>
                    <a:headEnd type="stealth"/>
                    <a:tailEnd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4E1351FB-CD80-E18B-3428-D0ECC0AC5FF0}"/>
                  </a:ext>
                </a:extLst>
              </p:cNvPr>
              <p:cNvSpPr/>
              <p:nvPr/>
            </p:nvSpPr>
            <p:spPr>
              <a:xfrm>
                <a:off x="7733221" y="4739162"/>
                <a:ext cx="2895600" cy="254866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3F6922-0594-5913-AC6D-6F7645EE9494}"/>
                  </a:ext>
                </a:extLst>
              </p:cNvPr>
              <p:cNvSpPr txBox="1"/>
              <p:nvPr/>
            </p:nvSpPr>
            <p:spPr>
              <a:xfrm>
                <a:off x="7733220" y="5171591"/>
                <a:ext cx="2867838" cy="16619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dirty="0">
                    <a:latin typeface="Calibri" panose="020F0502020204030204"/>
                  </a:rPr>
                  <a:t>Age-Friendly</a:t>
                </a:r>
              </a:p>
              <a:p>
                <a:pPr algn="ctr" defTabSz="609630"/>
                <a:r>
                  <a:rPr lang="en-US" sz="2400" dirty="0">
                    <a:latin typeface="Calibri" panose="020F0502020204030204"/>
                  </a:rPr>
                  <a:t>Community Environments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328CDC-FE83-899F-7125-63CFB7329307}"/>
                </a:ext>
              </a:extLst>
            </p:cNvPr>
            <p:cNvSpPr txBox="1"/>
            <p:nvPr/>
          </p:nvSpPr>
          <p:spPr>
            <a:xfrm>
              <a:off x="2134772" y="1862474"/>
              <a:ext cx="25856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000" dirty="0">
                  <a:solidFill>
                    <a:prstClr val="white"/>
                  </a:solidFill>
                  <a:latin typeface="Calibri" panose="020F0502020204030204"/>
                </a:rPr>
                <a:t>Engage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6A915C-15C1-154F-F018-07F910D104E5}"/>
                </a:ext>
              </a:extLst>
            </p:cNvPr>
            <p:cNvSpPr txBox="1"/>
            <p:nvPr/>
          </p:nvSpPr>
          <p:spPr>
            <a:xfrm>
              <a:off x="2158731" y="2433654"/>
              <a:ext cx="287658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Establish a core team</a:t>
              </a:r>
            </a:p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Collaborate with municipal and community partners </a:t>
              </a:r>
            </a:p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Develop a common vision</a:t>
              </a:r>
            </a:p>
            <a:p>
              <a:pPr marL="304815" lvl="1" defTabSz="609630">
                <a:defRPr/>
              </a:pPr>
              <a:endParaRPr lang="en-US" sz="1600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defTabSz="609630"/>
              <a:endParaRPr lang="en-US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4FC309-57C7-8994-B871-554C9CED19E2}"/>
                </a:ext>
              </a:extLst>
            </p:cNvPr>
            <p:cNvSpPr txBox="1"/>
            <p:nvPr/>
          </p:nvSpPr>
          <p:spPr>
            <a:xfrm>
              <a:off x="7612690" y="1837020"/>
              <a:ext cx="25856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000" dirty="0">
                  <a:solidFill>
                    <a:prstClr val="white"/>
                  </a:solidFill>
                  <a:latin typeface="Calibri" panose="020F0502020204030204"/>
                </a:rPr>
                <a:t>Plan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F70F26-A0F9-6344-AA98-BC92AD65590B}"/>
                </a:ext>
              </a:extLst>
            </p:cNvPr>
            <p:cNvSpPr txBox="1"/>
            <p:nvPr/>
          </p:nvSpPr>
          <p:spPr>
            <a:xfrm>
              <a:off x="7704094" y="4107838"/>
              <a:ext cx="25856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000" dirty="0">
                  <a:solidFill>
                    <a:prstClr val="white"/>
                  </a:solidFill>
                  <a:latin typeface="Calibri" panose="020F0502020204030204"/>
                </a:rPr>
                <a:t>Act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A6273F-D993-2BF9-4926-8E7022E390DB}"/>
                </a:ext>
              </a:extLst>
            </p:cNvPr>
            <p:cNvSpPr txBox="1"/>
            <p:nvPr/>
          </p:nvSpPr>
          <p:spPr>
            <a:xfrm>
              <a:off x="2111986" y="4107839"/>
              <a:ext cx="25856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000" dirty="0">
                  <a:solidFill>
                    <a:prstClr val="white"/>
                  </a:solidFill>
                  <a:latin typeface="Calibri" panose="020F0502020204030204"/>
                </a:rPr>
                <a:t>Celebrate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E73598-AD2D-DBBD-8CED-8E34ECC5BA40}"/>
                </a:ext>
              </a:extLst>
            </p:cNvPr>
            <p:cNvSpPr txBox="1"/>
            <p:nvPr/>
          </p:nvSpPr>
          <p:spPr>
            <a:xfrm>
              <a:off x="1978807" y="4664356"/>
              <a:ext cx="341672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Publicity, publicity, publicity</a:t>
              </a:r>
            </a:p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Celebrate accomplishments</a:t>
              </a:r>
              <a:b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</a:b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 with the community and partners</a:t>
              </a:r>
            </a:p>
            <a:p>
              <a:pPr defTabSz="609630"/>
              <a:endParaRPr lang="en-US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B7A40C-5B1A-F27E-83AE-1D46F91148ED}"/>
                </a:ext>
              </a:extLst>
            </p:cNvPr>
            <p:cNvSpPr txBox="1"/>
            <p:nvPr/>
          </p:nvSpPr>
          <p:spPr>
            <a:xfrm>
              <a:off x="6972301" y="2405388"/>
              <a:ext cx="325897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Complete an assessment</a:t>
              </a:r>
            </a:p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Identify community strengths</a:t>
              </a:r>
            </a:p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Write an A</a:t>
              </a:r>
              <a:r>
                <a:rPr lang="en-US" sz="1600" dirty="0" err="1">
                  <a:solidFill>
                    <a:prstClr val="white"/>
                  </a:solidFill>
                  <a:latin typeface="Calibri" panose="020F0502020204030204"/>
                </a:rPr>
                <a:t>ction</a:t>
              </a: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 P</a:t>
              </a:r>
              <a:r>
                <a:rPr lang="en-US" sz="1600" dirty="0" err="1">
                  <a:solidFill>
                    <a:prstClr val="white"/>
                  </a:solidFill>
                  <a:latin typeface="Calibri" panose="020F0502020204030204"/>
                </a:rPr>
                <a:t>lan</a:t>
              </a: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 and share with the community</a:t>
              </a:r>
            </a:p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endParaRPr lang="en-US" sz="1600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defTabSz="609630"/>
              <a:endParaRPr lang="en-US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9AFD84-8A67-783E-8099-44A738E52CC6}"/>
                </a:ext>
              </a:extLst>
            </p:cNvPr>
            <p:cNvSpPr txBox="1"/>
            <p:nvPr/>
          </p:nvSpPr>
          <p:spPr>
            <a:xfrm>
              <a:off x="7050581" y="4585302"/>
              <a:ext cx="325897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Develop and implement programs and activities to make change</a:t>
              </a:r>
            </a:p>
            <a:p>
              <a:pPr marL="462515" lvl="1" indent="-157700" defTabSz="609630">
                <a:buFont typeface="Arial" panose="020B0604020202020204" pitchFamily="34" charset="0"/>
                <a:buChar char="•"/>
                <a:defRPr/>
              </a:pPr>
              <a:endParaRPr lang="en-US" sz="1600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defTabSz="609630"/>
              <a:endParaRPr lang="en-US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ACDFE09E-7818-BD5E-B1FE-AD4D8F0C0445}"/>
                </a:ext>
              </a:extLst>
            </p:cNvPr>
            <p:cNvSpPr/>
            <p:nvPr/>
          </p:nvSpPr>
          <p:spPr>
            <a:xfrm>
              <a:off x="2623325" y="542455"/>
              <a:ext cx="7265446" cy="1522299"/>
            </a:xfrm>
            <a:prstGeom prst="leftRightArrow">
              <a:avLst>
                <a:gd name="adj1" fmla="val 50000"/>
                <a:gd name="adj2" fmla="val 40982"/>
              </a:avLst>
            </a:prstGeom>
            <a:solidFill>
              <a:srgbClr val="529F37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Choose a </a:t>
              </a:r>
              <a:r>
                <a:rPr lang="en-US" sz="3000" dirty="0">
                  <a:solidFill>
                    <a:prstClr val="white"/>
                  </a:solidFill>
                  <a:latin typeface="Calibri" panose="020F0502020204030204"/>
                </a:rPr>
                <a:t>Quick Action Project </a:t>
              </a: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to </a:t>
              </a:r>
              <a:b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</a:b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energize the team and gain community buy-in</a:t>
              </a:r>
            </a:p>
          </p:txBody>
        </p: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629BF80F-DA1A-0EFC-4937-619088744A30}"/>
              </a:ext>
            </a:extLst>
          </p:cNvPr>
          <p:cNvSpPr txBox="1">
            <a:spLocks/>
          </p:cNvSpPr>
          <p:nvPr/>
        </p:nvSpPr>
        <p:spPr>
          <a:xfrm>
            <a:off x="5547549" y="-78170"/>
            <a:ext cx="6523034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algn="r" defTabSz="914446">
              <a:defRPr/>
            </a:pPr>
            <a:r>
              <a:rPr lang="en-US" sz="3200" spc="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Age-Friendly Process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594613-399E-B01E-C12D-2C312CB01A42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48" name="Google Shape;401;p6">
              <a:extLst>
                <a:ext uri="{FF2B5EF4-FFF2-40B4-BE49-F238E27FC236}">
                  <a16:creationId xmlns:a16="http://schemas.microsoft.com/office/drawing/2014/main" id="{237708A6-A19E-814D-41C4-988C3504CCCD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50" name="Google Shape;402;p6">
                <a:extLst>
                  <a:ext uri="{FF2B5EF4-FFF2-40B4-BE49-F238E27FC236}">
                    <a16:creationId xmlns:a16="http://schemas.microsoft.com/office/drawing/2014/main" id="{D03D8895-9889-8125-3DA4-B7931C6C074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1" name="Google Shape;405;p6">
                <a:extLst>
                  <a:ext uri="{FF2B5EF4-FFF2-40B4-BE49-F238E27FC236}">
                    <a16:creationId xmlns:a16="http://schemas.microsoft.com/office/drawing/2014/main" id="{2E20AD4E-46D4-1336-A463-5E28E5F2AF36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52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3F94E7F0-1C7B-40E9-6618-8C32DC77FA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53" name="Google Shape;407;p6">
                  <a:extLst>
                    <a:ext uri="{FF2B5EF4-FFF2-40B4-BE49-F238E27FC236}">
                      <a16:creationId xmlns:a16="http://schemas.microsoft.com/office/drawing/2014/main" id="{8C32DB3C-0F21-6B25-D77A-9CA7F806F68C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49" name="Picture 4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8D227599-37CE-12E0-3D41-38D1A954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54" name="Picture 53" descr="A close-up of logos&#10;&#10;Description automatically generated">
            <a:extLst>
              <a:ext uri="{FF2B5EF4-FFF2-40B4-BE49-F238E27FC236}">
                <a16:creationId xmlns:a16="http://schemas.microsoft.com/office/drawing/2014/main" id="{7D111B62-3E10-0121-97DC-7174CD9C6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7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29A5C5-F752-451E-BF30-70698A70CC5E}"/>
              </a:ext>
            </a:extLst>
          </p:cNvPr>
          <p:cNvSpPr/>
          <p:nvPr/>
        </p:nvSpPr>
        <p:spPr>
          <a:xfrm>
            <a:off x="459210" y="6333006"/>
            <a:ext cx="2182389" cy="45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6A915C-15C1-154F-F018-07F910D104E5}"/>
              </a:ext>
            </a:extLst>
          </p:cNvPr>
          <p:cNvSpPr txBox="1"/>
          <p:nvPr/>
        </p:nvSpPr>
        <p:spPr>
          <a:xfrm>
            <a:off x="2155705" y="2371155"/>
            <a:ext cx="2876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2515" marR="0" lvl="1" indent="-1577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a core team</a:t>
            </a:r>
          </a:p>
          <a:p>
            <a:pPr marL="462515" marR="0" lvl="1" indent="-1577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Collaborate with municipal and community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 </a:t>
            </a:r>
          </a:p>
          <a:p>
            <a:pPr marL="462515" marR="0" lvl="1" indent="-1577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common vision</a:t>
            </a:r>
          </a:p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4FC309-57C7-8994-B871-554C9CED19E2}"/>
              </a:ext>
            </a:extLst>
          </p:cNvPr>
          <p:cNvSpPr txBox="1"/>
          <p:nvPr/>
        </p:nvSpPr>
        <p:spPr>
          <a:xfrm>
            <a:off x="7612690" y="1837020"/>
            <a:ext cx="258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F70F26-A0F9-6344-AA98-BC92AD65590B}"/>
              </a:ext>
            </a:extLst>
          </p:cNvPr>
          <p:cNvSpPr txBox="1"/>
          <p:nvPr/>
        </p:nvSpPr>
        <p:spPr>
          <a:xfrm>
            <a:off x="7704094" y="4107838"/>
            <a:ext cx="258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A6273F-D993-2BF9-4926-8E7022E390DB}"/>
              </a:ext>
            </a:extLst>
          </p:cNvPr>
          <p:cNvSpPr txBox="1"/>
          <p:nvPr/>
        </p:nvSpPr>
        <p:spPr>
          <a:xfrm>
            <a:off x="2111986" y="4107839"/>
            <a:ext cx="258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Celebrate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E73598-AD2D-DBBD-8CED-8E34ECC5BA40}"/>
              </a:ext>
            </a:extLst>
          </p:cNvPr>
          <p:cNvSpPr txBox="1"/>
          <p:nvPr/>
        </p:nvSpPr>
        <p:spPr>
          <a:xfrm>
            <a:off x="1978807" y="4664356"/>
            <a:ext cx="34167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2515" marR="0" lvl="1" indent="-1577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Publicity, publicity, publicity</a:t>
            </a:r>
          </a:p>
          <a:p>
            <a:pPr marL="462515" marR="0" lvl="1" indent="-1577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Celebrate accomplishments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the community and partners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9AFD84-8A67-783E-8099-44A738E52CC6}"/>
              </a:ext>
            </a:extLst>
          </p:cNvPr>
          <p:cNvSpPr txBox="1"/>
          <p:nvPr/>
        </p:nvSpPr>
        <p:spPr>
          <a:xfrm>
            <a:off x="7050581" y="4585302"/>
            <a:ext cx="32589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2515" marR="0" lvl="1" indent="-1577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and implement programs and activities to make change</a:t>
            </a:r>
          </a:p>
          <a:p>
            <a:pPr marL="462515" marR="0" lvl="1" indent="-1577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417D96-19FB-90E4-5491-E91A5B27586D}"/>
              </a:ext>
            </a:extLst>
          </p:cNvPr>
          <p:cNvSpPr/>
          <p:nvPr/>
        </p:nvSpPr>
        <p:spPr>
          <a:xfrm>
            <a:off x="5740078" y="4447514"/>
            <a:ext cx="631461" cy="418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8DE97C-F612-D57B-4EF4-D328B6368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3" b="89950" l="5217" r="96696">
                        <a14:foregroundMark x1="31130" y1="85762" x2="8000" y2="55276"/>
                        <a14:foregroundMark x1="8000" y1="55276" x2="7652" y2="32998"/>
                        <a14:foregroundMark x1="7652" y1="32998" x2="35130" y2="8040"/>
                        <a14:foregroundMark x1="35130" y1="8040" x2="54261" y2="6030"/>
                        <a14:foregroundMark x1="54261" y1="6030" x2="74783" y2="11223"/>
                        <a14:foregroundMark x1="74783" y1="11223" x2="95304" y2="40034"/>
                        <a14:foregroundMark x1="95304" y1="40034" x2="94435" y2="56951"/>
                        <a14:foregroundMark x1="94435" y1="56951" x2="85913" y2="72362"/>
                        <a14:foregroundMark x1="85913" y1="72362" x2="66435" y2="86432"/>
                        <a14:foregroundMark x1="40870" y1="7873" x2="59826" y2="7203"/>
                        <a14:foregroundMark x1="59826" y1="7203" x2="82435" y2="16750"/>
                        <a14:foregroundMark x1="82435" y1="16750" x2="92348" y2="33836"/>
                        <a14:foregroundMark x1="92348" y1="33836" x2="96696" y2="51256"/>
                        <a14:foregroundMark x1="96696" y1="51256" x2="87652" y2="68509"/>
                        <a14:foregroundMark x1="87652" y1="68509" x2="75478" y2="80235"/>
                        <a14:foregroundMark x1="75478" y1="80235" x2="69391" y2="83082"/>
                        <a14:foregroundMark x1="31826" y1="6198" x2="56174" y2="7203"/>
                        <a14:foregroundMark x1="56174" y1="7203" x2="40870" y2="8375"/>
                        <a14:foregroundMark x1="32870" y1="86935" x2="18435" y2="78057"/>
                        <a14:foregroundMark x1="18435" y1="78057" x2="5391" y2="58961"/>
                        <a14:foregroundMark x1="5391" y1="58961" x2="18261" y2="80235"/>
                        <a14:foregroundMark x1="18261" y1="80235" x2="22609" y2="79229"/>
                        <a14:foregroundMark x1="36348" y1="4523" x2="49391" y2="5025"/>
                        <a14:foregroundMark x1="10087" y1="32161" x2="31130" y2="7873"/>
                        <a14:foregroundMark x1="7304" y1="53769" x2="7826" y2="35846"/>
                        <a14:foregroundMark x1="7826" y1="35846" x2="16174" y2="19263"/>
                        <a14:foregroundMark x1="16174" y1="19263" x2="35130" y2="9883"/>
                        <a14:foregroundMark x1="35130" y1="9883" x2="35130" y2="9883"/>
                        <a14:backgroundMark x1="36870" y1="76047" x2="59130" y2="25628"/>
                        <a14:backgroundMark x1="59130" y1="25628" x2="61391" y2="22446"/>
                        <a14:backgroundMark x1="54609" y1="95645" x2="46609" y2="76047"/>
                        <a14:backgroundMark x1="57391" y1="92295" x2="60870" y2="78727"/>
                        <a14:backgroundMark x1="53913" y1="87940" x2="57913" y2="73869"/>
                        <a14:backgroundMark x1="61913" y1="62982" x2="64174" y2="25628"/>
                        <a14:backgroundMark x1="27826" y1="64154" x2="40348" y2="11055"/>
                        <a14:backgroundMark x1="40348" y1="62479" x2="49565" y2="15913"/>
                        <a14:backgroundMark x1="49565" y1="15913" x2="50609" y2="13735"/>
                        <a14:backgroundMark x1="28348" y1="54941" x2="28348" y2="21608"/>
                        <a14:backgroundMark x1="28348" y1="21608" x2="28870" y2="19095"/>
                        <a14:backgroundMark x1="72174" y1="66332" x2="82261" y2="31156"/>
                        <a14:backgroundMark x1="82261" y1="31156" x2="81913" y2="29481"/>
                        <a14:backgroundMark x1="21565" y1="64154" x2="21565" y2="36181"/>
                        <a14:backgroundMark x1="21565" y1="36181" x2="22609" y2="32663"/>
                        <a14:backgroundMark x1="47130" y1="23451" x2="53597" y2="10515"/>
                        <a14:backgroundMark x1="79130" y1="57621" x2="69913" y2="37018"/>
                        <a14:backgroundMark x1="35826" y1="58124" x2="49913" y2="39196"/>
                        <a14:backgroundMark x1="60870" y1="16415" x2="52870" y2="14908"/>
                        <a14:backgroundMark x1="84174" y1="65159" x2="84174" y2="61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5497" y="1765731"/>
            <a:ext cx="2971901" cy="312547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768031D8-D80A-86D6-FC1D-6782969D9D8A}"/>
              </a:ext>
            </a:extLst>
          </p:cNvPr>
          <p:cNvGrpSpPr/>
          <p:nvPr/>
        </p:nvGrpSpPr>
        <p:grpSpPr>
          <a:xfrm>
            <a:off x="9885994" y="952303"/>
            <a:ext cx="2083160" cy="2057400"/>
            <a:chOff x="9885994" y="1239747"/>
            <a:chExt cx="2083160" cy="2057400"/>
          </a:xfrm>
        </p:grpSpPr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D60FEBD3-947D-45EA-AB2B-7E811A3E2B2C}"/>
                </a:ext>
              </a:extLst>
            </p:cNvPr>
            <p:cNvSpPr/>
            <p:nvPr/>
          </p:nvSpPr>
          <p:spPr>
            <a:xfrm>
              <a:off x="9885994" y="1239747"/>
              <a:ext cx="2057400" cy="2057400"/>
            </a:xfrm>
            <a:prstGeom prst="flowChartConnector">
              <a:avLst/>
            </a:prstGeom>
            <a:noFill/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3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8940D28-EC21-C412-1534-81D227E42E6C}"/>
                </a:ext>
              </a:extLst>
            </p:cNvPr>
            <p:cNvSpPr txBox="1"/>
            <p:nvPr/>
          </p:nvSpPr>
          <p:spPr>
            <a:xfrm>
              <a:off x="9951673" y="1480277"/>
              <a:ext cx="20174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74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social programs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C049BEB-7958-0EBB-A475-D9798FDF63B4}"/>
              </a:ext>
            </a:extLst>
          </p:cNvPr>
          <p:cNvGrpSpPr/>
          <p:nvPr/>
        </p:nvGrpSpPr>
        <p:grpSpPr>
          <a:xfrm>
            <a:off x="237030" y="3837297"/>
            <a:ext cx="2057400" cy="2057400"/>
            <a:chOff x="228307" y="3700973"/>
            <a:chExt cx="2057400" cy="205740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E781C0C-D02E-ED9A-0CA9-70D1D9C2AE8C}"/>
                </a:ext>
              </a:extLst>
            </p:cNvPr>
            <p:cNvSpPr txBox="1"/>
            <p:nvPr/>
          </p:nvSpPr>
          <p:spPr>
            <a:xfrm>
              <a:off x="264734" y="4078963"/>
              <a:ext cx="201748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67%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influence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policy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7259D88-A4F0-2D07-3CDB-8F161DF8ADBB}"/>
                </a:ext>
              </a:extLst>
            </p:cNvPr>
            <p:cNvSpPr/>
            <p:nvPr/>
          </p:nvSpPr>
          <p:spPr>
            <a:xfrm>
              <a:off x="228307" y="3700973"/>
              <a:ext cx="2057400" cy="2057400"/>
            </a:xfrm>
            <a:prstGeom prst="flowChartConnector">
              <a:avLst/>
            </a:prstGeom>
            <a:noFill/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3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8C17D8-EBB0-9568-1948-ADFD17F274A8}"/>
              </a:ext>
            </a:extLst>
          </p:cNvPr>
          <p:cNvGrpSpPr/>
          <p:nvPr/>
        </p:nvGrpSpPr>
        <p:grpSpPr>
          <a:xfrm>
            <a:off x="2597171" y="3848297"/>
            <a:ext cx="2057400" cy="2057400"/>
            <a:chOff x="2568872" y="3704584"/>
            <a:chExt cx="2057400" cy="205740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0A0DA41F-9650-778B-BC0A-5A3FF6CFAC11}"/>
                </a:ext>
              </a:extLst>
            </p:cNvPr>
            <p:cNvSpPr/>
            <p:nvPr/>
          </p:nvSpPr>
          <p:spPr>
            <a:xfrm>
              <a:off x="2568872" y="3704584"/>
              <a:ext cx="2057400" cy="2057400"/>
            </a:xfrm>
            <a:prstGeom prst="flowChartConnector">
              <a:avLst/>
            </a:prstGeom>
            <a:solidFill>
              <a:srgbClr val="001E4A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E6428C8-2FD1-F8D2-FA58-6E36072E9C2D}"/>
                </a:ext>
              </a:extLst>
            </p:cNvPr>
            <p:cNvSpPr txBox="1"/>
            <p:nvPr/>
          </p:nvSpPr>
          <p:spPr>
            <a:xfrm>
              <a:off x="2574229" y="3848297"/>
              <a:ext cx="201748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41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home repair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&amp; chore programs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999574-94EB-250A-2ED1-27F2CF7BB237}"/>
              </a:ext>
            </a:extLst>
          </p:cNvPr>
          <p:cNvGrpSpPr/>
          <p:nvPr/>
        </p:nvGrpSpPr>
        <p:grpSpPr>
          <a:xfrm>
            <a:off x="2596017" y="952303"/>
            <a:ext cx="2057400" cy="2057400"/>
            <a:chOff x="2566658" y="1239747"/>
            <a:chExt cx="2057400" cy="205740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971C8DB-1349-9D84-E496-5005C020E427}"/>
                </a:ext>
              </a:extLst>
            </p:cNvPr>
            <p:cNvSpPr txBox="1"/>
            <p:nvPr/>
          </p:nvSpPr>
          <p:spPr>
            <a:xfrm>
              <a:off x="2577432" y="1772498"/>
              <a:ext cx="20174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2000+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volunteers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9ECA12B1-8408-4D04-AB0E-4614AFDFB5BE}"/>
                </a:ext>
              </a:extLst>
            </p:cNvPr>
            <p:cNvSpPr/>
            <p:nvPr/>
          </p:nvSpPr>
          <p:spPr>
            <a:xfrm>
              <a:off x="2566658" y="1239747"/>
              <a:ext cx="2057400" cy="2057400"/>
            </a:xfrm>
            <a:prstGeom prst="flowChartConnector">
              <a:avLst/>
            </a:prstGeom>
            <a:noFill/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3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53FFAD1-FD8F-9E2A-2702-9F08E1CCC92D}"/>
              </a:ext>
            </a:extLst>
          </p:cNvPr>
          <p:cNvGrpSpPr/>
          <p:nvPr/>
        </p:nvGrpSpPr>
        <p:grpSpPr>
          <a:xfrm>
            <a:off x="7555101" y="3845439"/>
            <a:ext cx="2057400" cy="2057400"/>
            <a:chOff x="7555101" y="3647236"/>
            <a:chExt cx="2057400" cy="205740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56C067-CE19-7234-C3B5-BCC1205B71D4}"/>
                </a:ext>
              </a:extLst>
            </p:cNvPr>
            <p:cNvSpPr txBox="1"/>
            <p:nvPr/>
          </p:nvSpPr>
          <p:spPr>
            <a:xfrm>
              <a:off x="7586209" y="3970131"/>
              <a:ext cx="20174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36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6A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transportation programs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37092F-84C7-B93D-8A64-170B46F6B002}"/>
                </a:ext>
              </a:extLst>
            </p:cNvPr>
            <p:cNvSpPr/>
            <p:nvPr/>
          </p:nvSpPr>
          <p:spPr>
            <a:xfrm>
              <a:off x="7555101" y="3647236"/>
              <a:ext cx="2057400" cy="2057400"/>
            </a:xfrm>
            <a:prstGeom prst="flowChartConnector">
              <a:avLst/>
            </a:prstGeom>
            <a:noFill/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3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943CEF6-DC7A-ECB3-FB28-448F7C3249C9}"/>
              </a:ext>
            </a:extLst>
          </p:cNvPr>
          <p:cNvGrpSpPr/>
          <p:nvPr/>
        </p:nvGrpSpPr>
        <p:grpSpPr>
          <a:xfrm>
            <a:off x="7539158" y="952303"/>
            <a:ext cx="2064532" cy="2057400"/>
            <a:chOff x="7540516" y="1239747"/>
            <a:chExt cx="2064532" cy="2057400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15DBDA30-BE59-3747-1EF4-D7DCD2DFE767}"/>
                </a:ext>
              </a:extLst>
            </p:cNvPr>
            <p:cNvSpPr/>
            <p:nvPr/>
          </p:nvSpPr>
          <p:spPr>
            <a:xfrm>
              <a:off x="7547648" y="1239747"/>
              <a:ext cx="2057400" cy="2057400"/>
            </a:xfrm>
            <a:prstGeom prst="flowChartConnector">
              <a:avLst/>
            </a:prstGeom>
            <a:solidFill>
              <a:srgbClr val="001E4A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C607659-C9BD-0358-36DE-1B05EBD6A8FD}"/>
                </a:ext>
              </a:extLst>
            </p:cNvPr>
            <p:cNvSpPr txBox="1"/>
            <p:nvPr/>
          </p:nvSpPr>
          <p:spPr>
            <a:xfrm>
              <a:off x="7540516" y="1480277"/>
              <a:ext cx="201748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69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food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programs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34401A2-13F4-8A9F-597C-3B59FA7E3517}"/>
              </a:ext>
            </a:extLst>
          </p:cNvPr>
          <p:cNvGrpSpPr/>
          <p:nvPr/>
        </p:nvGrpSpPr>
        <p:grpSpPr>
          <a:xfrm>
            <a:off x="222846" y="953461"/>
            <a:ext cx="2070891" cy="2057400"/>
            <a:chOff x="222660" y="1239747"/>
            <a:chExt cx="2070891" cy="2057400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8E69034A-4D50-B917-1925-615FFDB3DEA0}"/>
                </a:ext>
              </a:extLst>
            </p:cNvPr>
            <p:cNvSpPr/>
            <p:nvPr/>
          </p:nvSpPr>
          <p:spPr>
            <a:xfrm>
              <a:off x="236151" y="1239747"/>
              <a:ext cx="2057400" cy="2057400"/>
            </a:xfrm>
            <a:prstGeom prst="flowChartConnector">
              <a:avLst/>
            </a:prstGeom>
            <a:solidFill>
              <a:srgbClr val="001E4A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5E346BB-D6D7-2248-4B6E-2B4B22C0FC4F}"/>
                </a:ext>
              </a:extLst>
            </p:cNvPr>
            <p:cNvSpPr txBox="1"/>
            <p:nvPr/>
          </p:nvSpPr>
          <p:spPr>
            <a:xfrm>
              <a:off x="222660" y="1391757"/>
              <a:ext cx="201748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38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Bahnschrift SemiBold" panose="020B0502040204020203" pitchFamily="34" charset="0"/>
                  <a:cs typeface="Arial" panose="020B0604020202020204" pitchFamily="34" charset="0"/>
                  <a:sym typeface="Arial"/>
                </a:rPr>
                <a:t>Dementia Inclusive Projects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7327041-6DD7-AA4D-01DD-79A2725C5BBB}"/>
              </a:ext>
            </a:extLst>
          </p:cNvPr>
          <p:cNvSpPr txBox="1"/>
          <p:nvPr/>
        </p:nvSpPr>
        <p:spPr>
          <a:xfrm>
            <a:off x="4680918" y="5279196"/>
            <a:ext cx="287418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Thanks to the efforts of our communities, these numbers are continually growing!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56E2CE-30C2-952C-9384-53353F652000}"/>
              </a:ext>
            </a:extLst>
          </p:cNvPr>
          <p:cNvGrpSpPr/>
          <p:nvPr/>
        </p:nvGrpSpPr>
        <p:grpSpPr>
          <a:xfrm>
            <a:off x="-9778" y="-13520"/>
            <a:ext cx="12211556" cy="749300"/>
            <a:chOff x="-14667" y="-20280"/>
            <a:chExt cx="18317334" cy="11239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F57A6A8-C43E-3ABC-65D3-61A7D5DAF9DB}"/>
                </a:ext>
              </a:extLst>
            </p:cNvPr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4C3914-9F41-EE7E-1ABD-66FA5EED1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F640203-00A2-79EA-66F4-F79897FDB2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F9EE6C-55CC-5709-E9E4-52D738D4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03" y="131625"/>
              <a:ext cx="2351766" cy="753831"/>
            </a:xfrm>
            <a:prstGeom prst="rect">
              <a:avLst/>
            </a:prstGeom>
          </p:spPr>
        </p:pic>
      </p:grpSp>
      <p:sp>
        <p:nvSpPr>
          <p:cNvPr id="72" name="Google Shape;476;p9">
            <a:extLst>
              <a:ext uri="{FF2B5EF4-FFF2-40B4-BE49-F238E27FC236}">
                <a16:creationId xmlns:a16="http://schemas.microsoft.com/office/drawing/2014/main" id="{8BF47AC4-0977-D24D-8221-DA8B70A0B73A}"/>
              </a:ext>
            </a:extLst>
          </p:cNvPr>
          <p:cNvSpPr txBox="1"/>
          <p:nvPr/>
        </p:nvSpPr>
        <p:spPr>
          <a:xfrm>
            <a:off x="1550404" y="-83164"/>
            <a:ext cx="10497525" cy="77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rmAutofit/>
          </a:bodyPr>
          <a:lstStyle/>
          <a:p>
            <a:pPr marL="234962" marR="0" lvl="0" indent="0" algn="r" defTabSz="6096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Garamond"/>
              </a:rPr>
              <a:t>Snapshot of Lifelong Maine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 descr="A picture containing christmas tree, text, plant&#10;&#10;Description automatically generated">
            <a:extLst>
              <a:ext uri="{FF2B5EF4-FFF2-40B4-BE49-F238E27FC236}">
                <a16:creationId xmlns:a16="http://schemas.microsoft.com/office/drawing/2014/main" id="{0A3F63C2-203F-5158-397A-09B2E0764A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r="2915"/>
          <a:stretch/>
        </p:blipFill>
        <p:spPr>
          <a:xfrm>
            <a:off x="4873416" y="2143014"/>
            <a:ext cx="2368525" cy="2272332"/>
          </a:xfrm>
          <a:prstGeom prst="flowChartConnector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9E045C5-8944-11D6-3B78-64B174D747DC}"/>
              </a:ext>
            </a:extLst>
          </p:cNvPr>
          <p:cNvGrpSpPr/>
          <p:nvPr/>
        </p:nvGrpSpPr>
        <p:grpSpPr>
          <a:xfrm>
            <a:off x="9930578" y="3893898"/>
            <a:ext cx="2059669" cy="2057400"/>
            <a:chOff x="9883473" y="3635608"/>
            <a:chExt cx="2059669" cy="2057400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FFE3FA83-D166-EDA9-9334-91B6BEE676FF}"/>
                </a:ext>
              </a:extLst>
            </p:cNvPr>
            <p:cNvSpPr/>
            <p:nvPr/>
          </p:nvSpPr>
          <p:spPr>
            <a:xfrm>
              <a:off x="9883473" y="3635608"/>
              <a:ext cx="2057400" cy="2057400"/>
            </a:xfrm>
            <a:prstGeom prst="flowChartConnector">
              <a:avLst/>
            </a:prstGeom>
            <a:solidFill>
              <a:srgbClr val="001E4A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A03036-161A-CD6F-73EB-460E2D34E421}"/>
                </a:ext>
              </a:extLst>
            </p:cNvPr>
            <p:cNvSpPr txBox="1"/>
            <p:nvPr/>
          </p:nvSpPr>
          <p:spPr>
            <a:xfrm>
              <a:off x="9925661" y="4036820"/>
              <a:ext cx="201748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500K+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Arial" panose="020B0604020202020204" pitchFamily="34" charset="0"/>
                  <a:sym typeface="Arial"/>
                </a:rPr>
                <a:t>Mainers benefit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EF14E5-A899-35BE-E0E5-B94B8F26E64D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8" name="Google Shape;401;p6">
              <a:extLst>
                <a:ext uri="{FF2B5EF4-FFF2-40B4-BE49-F238E27FC236}">
                  <a16:creationId xmlns:a16="http://schemas.microsoft.com/office/drawing/2014/main" id="{DE8810AA-F756-300D-CFD8-9D6285E674D2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17" name="Google Shape;402;p6">
                <a:extLst>
                  <a:ext uri="{FF2B5EF4-FFF2-40B4-BE49-F238E27FC236}">
                    <a16:creationId xmlns:a16="http://schemas.microsoft.com/office/drawing/2014/main" id="{7832314B-6DFF-5108-3F3B-ABEE24B1B29C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9" name="Google Shape;405;p6">
                <a:extLst>
                  <a:ext uri="{FF2B5EF4-FFF2-40B4-BE49-F238E27FC236}">
                    <a16:creationId xmlns:a16="http://schemas.microsoft.com/office/drawing/2014/main" id="{E681A594-B05C-2644-ED4D-0ABD1C2D5363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21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69805DDB-4D5A-0C73-3774-5789B8FBFCE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2" name="Google Shape;407;p6">
                  <a:extLst>
                    <a:ext uri="{FF2B5EF4-FFF2-40B4-BE49-F238E27FC236}">
                      <a16:creationId xmlns:a16="http://schemas.microsoft.com/office/drawing/2014/main" id="{2237AB10-674E-3547-7411-5C7CD7FD2F14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2" name="Picture 11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A1D56964-5934-F1D4-663E-0DCFCA53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25" name="Picture 24" descr="A close-up of logos&#10;&#10;Description automatically generated">
            <a:extLst>
              <a:ext uri="{FF2B5EF4-FFF2-40B4-BE49-F238E27FC236}">
                <a16:creationId xmlns:a16="http://schemas.microsoft.com/office/drawing/2014/main" id="{418B14B9-894E-C53C-13E3-D893AF645B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2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9"/>
          <p:cNvGrpSpPr/>
          <p:nvPr/>
        </p:nvGrpSpPr>
        <p:grpSpPr>
          <a:xfrm>
            <a:off x="0" y="-13520"/>
            <a:ext cx="12192000" cy="749300"/>
            <a:chOff x="-14667" y="-20280"/>
            <a:chExt cx="18317334" cy="1123950"/>
          </a:xfrm>
        </p:grpSpPr>
        <p:grpSp>
          <p:nvGrpSpPr>
            <p:cNvPr id="487" name="Google Shape;487;p9"/>
            <p:cNvGrpSpPr/>
            <p:nvPr/>
          </p:nvGrpSpPr>
          <p:grpSpPr>
            <a:xfrm>
              <a:off x="-14667" y="-20280"/>
              <a:ext cx="18317334" cy="1123950"/>
              <a:chOff x="-14667" y="-28790"/>
              <a:chExt cx="18317334" cy="1123950"/>
            </a:xfrm>
          </p:grpSpPr>
          <p:pic>
            <p:nvPicPr>
              <p:cNvPr id="488" name="Google Shape;488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4667" y="-28790"/>
                <a:ext cx="10915650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9" name="Google Shape;489;p9"/>
              <p:cNvPicPr preferRelativeResize="0"/>
              <p:nvPr/>
            </p:nvPicPr>
            <p:blipFill rotWithShape="1">
              <a:blip r:embed="rId4">
                <a:alphaModFix/>
              </a:blip>
              <a:srcRect l="32249"/>
              <a:stretch/>
            </p:blipFill>
            <p:spPr>
              <a:xfrm flipH="1">
                <a:off x="1066800" y="-28790"/>
                <a:ext cx="17235867" cy="1123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0" name="Google Shape;49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603" y="131625"/>
              <a:ext cx="2351766" cy="753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itle 2">
            <a:extLst>
              <a:ext uri="{FF2B5EF4-FFF2-40B4-BE49-F238E27FC236}">
                <a16:creationId xmlns:a16="http://schemas.microsoft.com/office/drawing/2014/main" id="{90CF19F4-97AA-854A-D84A-E97874D27A36}"/>
              </a:ext>
            </a:extLst>
          </p:cNvPr>
          <p:cNvSpPr txBox="1">
            <a:spLocks/>
          </p:cNvSpPr>
          <p:nvPr/>
        </p:nvSpPr>
        <p:spPr>
          <a:xfrm>
            <a:off x="3116087" y="-99229"/>
            <a:ext cx="9075913" cy="771109"/>
          </a:xfrm>
          <a:prstGeom prst="rect">
            <a:avLst/>
          </a:prstGeom>
          <a:noFill/>
          <a:ln w="38100">
            <a:noFill/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4962" algn="r" defTabSz="914446">
              <a:defRPr/>
            </a:pPr>
            <a:r>
              <a:rPr lang="en-US" sz="3200" spc="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Lifelong Maine – Dementia Inclusion</a:t>
            </a:r>
          </a:p>
        </p:txBody>
      </p:sp>
      <p:pic>
        <p:nvPicPr>
          <p:cNvPr id="5" name="Picture 4" descr="A map of maine with blue pins&#10;&#10;Description automatically generated">
            <a:extLst>
              <a:ext uri="{FF2B5EF4-FFF2-40B4-BE49-F238E27FC236}">
                <a16:creationId xmlns:a16="http://schemas.microsoft.com/office/drawing/2014/main" id="{03D2D1BF-0C77-F1E7-F7AE-DBB3923CA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" b="3629"/>
          <a:stretch/>
        </p:blipFill>
        <p:spPr>
          <a:xfrm>
            <a:off x="170419" y="987383"/>
            <a:ext cx="4027726" cy="480197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B31E2D-2DE2-7E4B-6437-6F1351B764CB}"/>
              </a:ext>
            </a:extLst>
          </p:cNvPr>
          <p:cNvGrpSpPr/>
          <p:nvPr/>
        </p:nvGrpSpPr>
        <p:grpSpPr>
          <a:xfrm>
            <a:off x="9237" y="6142753"/>
            <a:ext cx="12033504" cy="615455"/>
            <a:chOff x="9237" y="6142753"/>
            <a:chExt cx="12033504" cy="615455"/>
          </a:xfrm>
        </p:grpSpPr>
        <p:grpSp>
          <p:nvGrpSpPr>
            <p:cNvPr id="14" name="Google Shape;401;p6">
              <a:extLst>
                <a:ext uri="{FF2B5EF4-FFF2-40B4-BE49-F238E27FC236}">
                  <a16:creationId xmlns:a16="http://schemas.microsoft.com/office/drawing/2014/main" id="{26421823-2F70-3DB1-EC3E-0F953BEC247A}"/>
                </a:ext>
              </a:extLst>
            </p:cNvPr>
            <p:cNvGrpSpPr/>
            <p:nvPr/>
          </p:nvGrpSpPr>
          <p:grpSpPr>
            <a:xfrm>
              <a:off x="9237" y="6142753"/>
              <a:ext cx="12033504" cy="615455"/>
              <a:chOff x="13855" y="9214129"/>
              <a:chExt cx="18050256" cy="923183"/>
            </a:xfrm>
          </p:grpSpPr>
          <p:pic>
            <p:nvPicPr>
              <p:cNvPr id="21" name="Google Shape;402;p6">
                <a:extLst>
                  <a:ext uri="{FF2B5EF4-FFF2-40B4-BE49-F238E27FC236}">
                    <a16:creationId xmlns:a16="http://schemas.microsoft.com/office/drawing/2014/main" id="{87371B8E-5DB2-9D02-EC60-18D283DF2D3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clrChange>
                  <a:clrFrom>
                    <a:srgbClr val="EAF3FC"/>
                  </a:clrFrom>
                  <a:clrTo>
                    <a:srgbClr val="EAF3FC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10800000">
                <a:off x="13855" y="9214129"/>
                <a:ext cx="18050256" cy="28538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6" name="Google Shape;405;p6">
                <a:extLst>
                  <a:ext uri="{FF2B5EF4-FFF2-40B4-BE49-F238E27FC236}">
                    <a16:creationId xmlns:a16="http://schemas.microsoft.com/office/drawing/2014/main" id="{45C58259-287A-56FF-A1C7-727ADBE2BD36}"/>
                  </a:ext>
                </a:extLst>
              </p:cNvPr>
              <p:cNvGrpSpPr/>
              <p:nvPr/>
            </p:nvGrpSpPr>
            <p:grpSpPr>
              <a:xfrm>
                <a:off x="564648" y="9451512"/>
                <a:ext cx="1949952" cy="685800"/>
                <a:chOff x="381205" y="9541466"/>
                <a:chExt cx="1949952" cy="685800"/>
              </a:xfrm>
            </p:grpSpPr>
            <p:pic>
              <p:nvPicPr>
                <p:cNvPr id="27" name="Google Shape;406;p6" descr="F.R.A.M.E. - UMaine Center on Aging - University of Maine">
                  <a:extLst>
                    <a:ext uri="{FF2B5EF4-FFF2-40B4-BE49-F238E27FC236}">
                      <a16:creationId xmlns:a16="http://schemas.microsoft.com/office/drawing/2014/main" id="{5B993306-8A16-2160-B5A8-253D3A97BC2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381205" y="9546363"/>
                  <a:ext cx="1760958" cy="680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614" name="Google Shape;407;p6">
                  <a:extLst>
                    <a:ext uri="{FF2B5EF4-FFF2-40B4-BE49-F238E27FC236}">
                      <a16:creationId xmlns:a16="http://schemas.microsoft.com/office/drawing/2014/main" id="{9AC3A9A7-F989-726D-4CCB-B7765F7ADFA4}"/>
                    </a:ext>
                  </a:extLst>
                </p:cNvPr>
                <p:cNvCxnSpPr/>
                <p:nvPr/>
              </p:nvCxnSpPr>
              <p:spPr>
                <a:xfrm>
                  <a:off x="2331157" y="9541466"/>
                  <a:ext cx="0" cy="68090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E89A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pic>
          <p:nvPicPr>
            <p:cNvPr id="15" name="Picture 14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FB069971-93F8-1A76-F5B8-562F7DD50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97" y="6329769"/>
              <a:ext cx="1983088" cy="396412"/>
            </a:xfrm>
            <a:prstGeom prst="rect">
              <a:avLst/>
            </a:prstGeom>
          </p:spPr>
        </p:pic>
      </p:grpSp>
      <p:pic>
        <p:nvPicPr>
          <p:cNvPr id="619" name="Picture 618" descr="A close-up of logos&#10;&#10;Description automatically generated">
            <a:extLst>
              <a:ext uri="{FF2B5EF4-FFF2-40B4-BE49-F238E27FC236}">
                <a16:creationId xmlns:a16="http://schemas.microsoft.com/office/drawing/2014/main" id="{6B736D18-B2C0-89B5-D4CE-35260A68F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7819" y="5964068"/>
            <a:ext cx="1511306" cy="1170846"/>
          </a:xfrm>
          <a:prstGeom prst="rect">
            <a:avLst/>
          </a:prstGeom>
        </p:spPr>
      </p:pic>
      <p:sp>
        <p:nvSpPr>
          <p:cNvPr id="477" name="Google Shape;477;p9"/>
          <p:cNvSpPr txBox="1"/>
          <p:nvPr/>
        </p:nvSpPr>
        <p:spPr>
          <a:xfrm>
            <a:off x="4082137" y="1231628"/>
            <a:ext cx="4027726" cy="418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7369" marR="0" lvl="0" indent="-381019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4216A"/>
              </a:buClr>
              <a:buSzPts val="36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90 </a:t>
            </a:r>
            <a: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Members, AARP NAFSC</a:t>
            </a:r>
            <a:br>
              <a:rPr kumimoji="0" lang="en-US" sz="250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kumimoji="0" lang="en-US" sz="1050" i="0" u="none" strike="noStrike" kern="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87369" marR="0" lvl="0" indent="-381019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4216A"/>
              </a:buClr>
              <a:buSzPts val="36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96%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small towns, rural communities</a:t>
            </a:r>
          </a:p>
          <a:p>
            <a:pPr marL="387369" marR="0" lvl="0" indent="-381019" algn="l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4216A"/>
              </a:buClr>
              <a:buSzPts val="3600"/>
              <a:buFont typeface="Wingdings" panose="05000000000000000000" pitchFamily="2" charset="2"/>
              <a:buChar char="ü"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87369" marR="0" lvl="0" indent="-381019" algn="l" defTabSz="609630" rtl="0" eaLnBrk="1" fontAlgn="auto" latinLnBrk="0" hangingPunct="1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14216A"/>
              </a:buClr>
              <a:buSzPts val="36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2:3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14216A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are volunteer-led</a:t>
            </a:r>
          </a:p>
          <a:p>
            <a:pPr marL="387369" marR="0" lvl="0" indent="-381019" algn="l" defTabSz="609630" rtl="0" eaLnBrk="1" fontAlgn="auto" latinLnBrk="0" hangingPunct="1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14216A"/>
              </a:buClr>
              <a:buSzPts val="3600"/>
              <a:buFont typeface="Wingdings" panose="05000000000000000000" pitchFamily="2" charset="2"/>
              <a:buChar char="ü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87369" marR="0" lvl="0" indent="-381019" algn="l" defTabSz="609630" rtl="0" eaLnBrk="1" fontAlgn="auto" latinLnBrk="0" hangingPunct="1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14216A"/>
              </a:buClr>
              <a:buSzPts val="3600"/>
              <a:buFont typeface="Wingdings" panose="05000000000000000000" pitchFamily="2" charset="2"/>
              <a:buChar char="ü"/>
              <a:tabLst/>
              <a:defRPr/>
            </a:pPr>
            <a:r>
              <a:rPr lang="en-US" sz="2500" b="1" kern="0" dirty="0">
                <a:solidFill>
                  <a:srgbClr val="14216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38 </a:t>
            </a:r>
            <a:r>
              <a:rPr lang="en-US" sz="2500" kern="0" dirty="0">
                <a:solidFill>
                  <a:srgbClr val="14216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accepted the </a:t>
            </a:r>
            <a:br>
              <a:rPr lang="en-US" sz="2500" kern="0" dirty="0">
                <a:solidFill>
                  <a:srgbClr val="14216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500" kern="0" dirty="0">
                <a:solidFill>
                  <a:srgbClr val="14216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dementia inclusion </a:t>
            </a:r>
            <a:br>
              <a:rPr lang="en-US" sz="2500" kern="0" dirty="0">
                <a:solidFill>
                  <a:srgbClr val="14216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500" kern="0" dirty="0">
                <a:solidFill>
                  <a:srgbClr val="14216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challenge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1421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C1BCE-E108-2BFA-67D8-AA1C628DDF3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5241" y="1027134"/>
            <a:ext cx="3139069" cy="4762225"/>
          </a:xfrm>
          <a:prstGeom prst="rect">
            <a:avLst/>
          </a:prstGeom>
        </p:spPr>
      </p:pic>
      <p:sp>
        <p:nvSpPr>
          <p:cNvPr id="628" name="TextBox 627">
            <a:extLst>
              <a:ext uri="{FF2B5EF4-FFF2-40B4-BE49-F238E27FC236}">
                <a16:creationId xmlns:a16="http://schemas.microsoft.com/office/drawing/2014/main" id="{CD0E7EC4-E38C-7AFF-D4C4-47117312BFD5}"/>
              </a:ext>
            </a:extLst>
          </p:cNvPr>
          <p:cNvSpPr txBox="1"/>
          <p:nvPr/>
        </p:nvSpPr>
        <p:spPr>
          <a:xfrm>
            <a:off x="9395876" y="5247728"/>
            <a:ext cx="228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Dementia-Inclusive Community Projects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CE4DA-04D2-20EE-D858-34A832B09459}"/>
              </a:ext>
            </a:extLst>
          </p:cNvPr>
          <p:cNvSpPr/>
          <p:nvPr/>
        </p:nvSpPr>
        <p:spPr>
          <a:xfrm rot="2413345">
            <a:off x="8783600" y="728083"/>
            <a:ext cx="609600" cy="1523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D6772-85B9-B022-DBF6-75EE8E551EF8}"/>
              </a:ext>
            </a:extLst>
          </p:cNvPr>
          <p:cNvSpPr/>
          <p:nvPr/>
        </p:nvSpPr>
        <p:spPr>
          <a:xfrm rot="20108077">
            <a:off x="11739864" y="3338020"/>
            <a:ext cx="308919" cy="749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B3FA1-FF84-5C13-5475-5FED538CAB28}"/>
              </a:ext>
            </a:extLst>
          </p:cNvPr>
          <p:cNvSpPr/>
          <p:nvPr/>
        </p:nvSpPr>
        <p:spPr>
          <a:xfrm rot="636072">
            <a:off x="11775989" y="3925330"/>
            <a:ext cx="78321" cy="403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9500</TotalTime>
  <Words>937</Words>
  <Application>Microsoft Office PowerPoint</Application>
  <PresentationFormat>Widescreen</PresentationFormat>
  <Paragraphs>167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Aptos</vt:lpstr>
      <vt:lpstr>Arial</vt:lpstr>
      <vt:lpstr>Arial Black</vt:lpstr>
      <vt:lpstr>Bahnschrift SemiBold</vt:lpstr>
      <vt:lpstr>Bahnschrift SemiBold SemiConden</vt:lpstr>
      <vt:lpstr>Calibri</vt:lpstr>
      <vt:lpstr>Calibri Light</vt:lpstr>
      <vt:lpstr>Cambria</vt:lpstr>
      <vt:lpstr>Courier New</vt:lpstr>
      <vt:lpstr>Garamond</vt:lpstr>
      <vt:lpstr>Poppins Light</vt:lpstr>
      <vt:lpstr>System Font Regular</vt:lpstr>
      <vt:lpstr>Times New Roman</vt:lpstr>
      <vt:lpstr>Wingdings</vt:lpstr>
      <vt:lpstr>3_Office Theme</vt:lpstr>
      <vt:lpstr>4_Office Theme</vt:lpstr>
      <vt:lpstr>2_Office Theme</vt:lpstr>
      <vt:lpstr>6_Office Theme</vt:lpstr>
      <vt:lpstr>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Give voice Foster participation and inclusion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Storm Young</dc:creator>
  <cp:lastModifiedBy>Reviewer</cp:lastModifiedBy>
  <cp:revision>72</cp:revision>
  <cp:lastPrinted>2022-10-10T20:42:52Z</cp:lastPrinted>
  <dcterms:created xsi:type="dcterms:W3CDTF">2022-01-11T21:22:09Z</dcterms:created>
  <dcterms:modified xsi:type="dcterms:W3CDTF">2024-05-16T16:03:15Z</dcterms:modified>
</cp:coreProperties>
</file>