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8" r:id="rId23"/>
    <p:sldId id="280" r:id="rId24"/>
    <p:sldId id="279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77" r:id="rId34"/>
  </p:sldIdLst>
  <p:sldSz cx="13004800" cy="7315200"/>
  <p:notesSz cx="6858000" cy="9144000"/>
  <p:embeddedFontLs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Nunito Sans" pitchFamily="2" charset="0"/>
      <p:regular r:id="rId40"/>
      <p:bold r:id="rId41"/>
      <p:italic r:id="rId42"/>
      <p:boldItalic r:id="rId43"/>
    </p:embeddedFont>
    <p:embeddedFont>
      <p:font typeface="Nunito Sans Bold" pitchFamily="2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FB8"/>
    <a:srgbClr val="F6DDC2"/>
    <a:srgbClr val="226F89"/>
    <a:srgbClr val="FFFFCC"/>
    <a:srgbClr val="E79675"/>
    <a:srgbClr val="1C5B72"/>
    <a:srgbClr val="F4D2C4"/>
    <a:srgbClr val="154657"/>
    <a:srgbClr val="004D80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5039" autoAdjust="0"/>
  </p:normalViewPr>
  <p:slideViewPr>
    <p:cSldViewPr>
      <p:cViewPr>
        <p:scale>
          <a:sx n="60" d="100"/>
          <a:sy n="60" d="100"/>
        </p:scale>
        <p:origin x="446" y="37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Lou Ciolfi" userId="cb6f2ce7-7de5-493d-9ad5-5e11fe6a78a4" providerId="ADAL" clId="{AEC9C62A-220B-4A7B-B25E-B25B5E475F46}"/>
    <pc:docChg chg="modSld">
      <pc:chgData name="Mary Lou Ciolfi" userId="cb6f2ce7-7de5-493d-9ad5-5e11fe6a78a4" providerId="ADAL" clId="{AEC9C62A-220B-4A7B-B25E-B25B5E475F46}" dt="2024-05-01T16:26:08.714" v="4" actId="14861"/>
      <pc:docMkLst>
        <pc:docMk/>
      </pc:docMkLst>
      <pc:sldChg chg="modSp mod">
        <pc:chgData name="Mary Lou Ciolfi" userId="cb6f2ce7-7de5-493d-9ad5-5e11fe6a78a4" providerId="ADAL" clId="{AEC9C62A-220B-4A7B-B25E-B25B5E475F46}" dt="2024-05-01T16:26:08.714" v="4" actId="14861"/>
        <pc:sldMkLst>
          <pc:docMk/>
          <pc:sldMk cId="3777684154" sldId="282"/>
        </pc:sldMkLst>
        <pc:picChg chg="mod">
          <ac:chgData name="Mary Lou Ciolfi" userId="cb6f2ce7-7de5-493d-9ad5-5e11fe6a78a4" providerId="ADAL" clId="{AEC9C62A-220B-4A7B-B25E-B25B5E475F46}" dt="2024-05-01T16:26:08.714" v="4" actId="14861"/>
          <ac:picMkLst>
            <pc:docMk/>
            <pc:sldMk cId="3777684154" sldId="282"/>
            <ac:picMk id="8" creationId="{F6A0B0CA-8323-45D5-0D59-12D33196D8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68B0B-757B-406F-BF8A-8CC7EA3F108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3595-3976-4F8E-BF14-CC1D537B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https://www.ncbi.nlm.nih.gov/pmc/articles/PMC8776351/#cit_1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F3595-3976-4F8E-BF14-CC1D537B86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2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F3595-3976-4F8E-BF14-CC1D537B86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5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F3595-3976-4F8E-BF14-CC1D537B86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8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F3595-3976-4F8E-BF14-CC1D537B86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ashp.org/nine-states-selected-to-participate-in-nashps-nursing-home-learning-collaborative/" TargetMode="External"/><Relationship Id="rId2" Type="http://schemas.openxmlformats.org/officeDocument/2006/relationships/hyperlink" Target="https://www.maine.gov/dhhs/oads/about-us/initiatives/long-term-care-system-refor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ine.gov/dhhs/blog/maine-department-health-and-human-services-supplemental-budget-summary-2024-04-2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FAFEC6-6401-3C95-66D9-D631A2D5A9E0}"/>
              </a:ext>
            </a:extLst>
          </p:cNvPr>
          <p:cNvSpPr/>
          <p:nvPr/>
        </p:nvSpPr>
        <p:spPr>
          <a:xfrm>
            <a:off x="5319485" y="-2"/>
            <a:ext cx="7812315" cy="731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83" r="-4699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6502400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4883A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6502400" y="1834887"/>
            <a:ext cx="0" cy="5480314"/>
          </a:xfrm>
          <a:prstGeom prst="line">
            <a:avLst/>
          </a:prstGeom>
          <a:ln w="133350" cap="rnd">
            <a:solidFill>
              <a:srgbClr val="F1BF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5761221" y="1393179"/>
            <a:ext cx="1482367" cy="1482367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AC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3344" y="4502244"/>
            <a:ext cx="4669311" cy="57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dirty="0">
                <a:solidFill>
                  <a:srgbClr val="FFFFFF"/>
                </a:solidFill>
                <a:latin typeface="Nunito Sans Bold"/>
              </a:rPr>
              <a:t>Lauren Michalakes, MD, MPH</a:t>
            </a:r>
          </a:p>
          <a:p>
            <a:pPr>
              <a:lnSpc>
                <a:spcPts val="2319"/>
              </a:lnSpc>
            </a:pPr>
            <a:r>
              <a:rPr lang="en-US" sz="1500" dirty="0">
                <a:solidFill>
                  <a:srgbClr val="FFFFFF"/>
                </a:solidFill>
                <a:latin typeface="Nunito Sans"/>
              </a:rPr>
              <a:t>Maine Office of Aging &amp; Disability Services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3344" y="336098"/>
            <a:ext cx="4992256" cy="316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3132" dirty="0">
                <a:solidFill>
                  <a:srgbClr val="FFFFFF"/>
                </a:solidFill>
                <a:latin typeface="Nunito Sans Bold"/>
              </a:rPr>
              <a:t>AN UPDATE ON NURSING HOME QUALITY IMPROVEMENT EFFORTS IN MAINE AND NATIONALLY: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0026" y="3504891"/>
            <a:ext cx="3640611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800" dirty="0">
                <a:solidFill>
                  <a:schemeClr val="bg1"/>
                </a:solidFill>
                <a:latin typeface="Nunito Sans Bold"/>
              </a:rPr>
              <a:t>What’s Ahead?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3344" y="5328409"/>
            <a:ext cx="4669311" cy="86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dirty="0">
                <a:solidFill>
                  <a:srgbClr val="FFFFFF"/>
                </a:solidFill>
                <a:latin typeface="Nunito Sans Bold"/>
              </a:rPr>
              <a:t>Mary Lou Ciolfi, JD, MS</a:t>
            </a:r>
          </a:p>
          <a:p>
            <a:pPr>
              <a:lnSpc>
                <a:spcPts val="2319"/>
              </a:lnSpc>
            </a:pPr>
            <a:r>
              <a:rPr lang="en-US" sz="1500" dirty="0">
                <a:solidFill>
                  <a:srgbClr val="FFFFFF"/>
                </a:solidFill>
                <a:latin typeface="Nunito Sans Bold"/>
              </a:rPr>
              <a:t>U</a:t>
            </a:r>
            <a:r>
              <a:rPr lang="en-US" sz="1500" dirty="0">
                <a:solidFill>
                  <a:srgbClr val="FFFFFF"/>
                </a:solidFill>
                <a:latin typeface="Nunito Sans"/>
              </a:rPr>
              <a:t>Maine Center on Aging</a:t>
            </a:r>
          </a:p>
          <a:p>
            <a:pPr>
              <a:lnSpc>
                <a:spcPts val="2319"/>
              </a:lnSpc>
            </a:pPr>
            <a:r>
              <a:rPr lang="en-US" sz="1500" dirty="0">
                <a:solidFill>
                  <a:srgbClr val="FFFFFF"/>
                </a:solidFill>
                <a:latin typeface="Nunito Sans"/>
              </a:rPr>
              <a:t>Consortium for Aging Policy Research &amp; Analysis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3344" y="6555108"/>
            <a:ext cx="466931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4"/>
              </a:lnSpc>
            </a:pPr>
            <a:r>
              <a:rPr lang="en-US" sz="1400" dirty="0">
                <a:solidFill>
                  <a:srgbClr val="FFFFFF"/>
                </a:solidFill>
                <a:latin typeface="Nunito Sans Bold"/>
              </a:rPr>
              <a:t>Maine Geriatrics Conference</a:t>
            </a:r>
          </a:p>
          <a:p>
            <a:pPr>
              <a:lnSpc>
                <a:spcPts val="2174"/>
              </a:lnSpc>
            </a:pPr>
            <a:r>
              <a:rPr lang="en-US" sz="1400" dirty="0">
                <a:solidFill>
                  <a:srgbClr val="FFFFFF"/>
                </a:solidFill>
                <a:latin typeface="Nunito Sans Bold"/>
              </a:rPr>
              <a:t>May 2024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06400" y="1066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One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2159000" y="2514600"/>
            <a:ext cx="9463795" cy="2000548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endParaRPr lang="en-US" sz="2400" dirty="0">
              <a:solidFill>
                <a:srgbClr val="FFFFFF"/>
              </a:solidFill>
              <a:latin typeface="Nunito Sans Bold"/>
            </a:endParaRPr>
          </a:p>
          <a:p>
            <a:r>
              <a:rPr lang="en-US" sz="4400" dirty="0">
                <a:solidFill>
                  <a:srgbClr val="FFFFFF"/>
                </a:solidFill>
                <a:latin typeface="Nunito Sans Bold"/>
              </a:rPr>
              <a:t>What are your </a:t>
            </a:r>
          </a:p>
          <a:p>
            <a:r>
              <a:rPr lang="en-US" sz="4400" i="1" dirty="0">
                <a:solidFill>
                  <a:srgbClr val="FFFFFF"/>
                </a:solidFill>
                <a:latin typeface="Nunito Sans Bold"/>
              </a:rPr>
              <a:t>Goals, Preferences, and Priorities?</a:t>
            </a:r>
            <a:endParaRPr lang="en-US" sz="4400" dirty="0">
              <a:solidFill>
                <a:srgbClr val="FFFFFF"/>
              </a:solidFill>
              <a:latin typeface="Nuni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7728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3031" y="17980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226F8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4524735" y="1353446"/>
            <a:ext cx="1596665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One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42205" y="2659918"/>
            <a:ext cx="4521205" cy="1015663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Getting closer to meaningful person-centered care.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CD2ADD-5708-B34A-D13A-9A1CD17C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0" y="607506"/>
            <a:ext cx="5471634" cy="630228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42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3031" y="17980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226F8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4524735" y="1353446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One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42205" y="2659918"/>
            <a:ext cx="4521205" cy="1015663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Getting closer to meaningful person-centered care.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CD2ADD-5708-B34A-D13A-9A1CD17C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-2473880"/>
            <a:ext cx="10677903" cy="12298922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C4D7AB8-835C-6577-131C-1407797C1465}"/>
              </a:ext>
            </a:extLst>
          </p:cNvPr>
          <p:cNvSpPr/>
          <p:nvPr/>
        </p:nvSpPr>
        <p:spPr>
          <a:xfrm>
            <a:off x="354635" y="4264128"/>
            <a:ext cx="6172200" cy="621324"/>
          </a:xfrm>
          <a:prstGeom prst="frame">
            <a:avLst>
              <a:gd name="adj1" fmla="val 11159"/>
            </a:avLst>
          </a:prstGeom>
          <a:solidFill>
            <a:srgbClr val="8450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9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4524735" y="1353446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One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42205" y="2659918"/>
            <a:ext cx="4521205" cy="1015663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Getting closer to meaningful person-centered care.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CD2ADD-5708-B34A-D13A-9A1CD17C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1401" y="2257844"/>
            <a:ext cx="3944249" cy="4543027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C4D7AB8-835C-6577-131C-1407797C1465}"/>
              </a:ext>
            </a:extLst>
          </p:cNvPr>
          <p:cNvSpPr/>
          <p:nvPr/>
        </p:nvSpPr>
        <p:spPr>
          <a:xfrm rot="5400000">
            <a:off x="-3856333" y="1827492"/>
            <a:ext cx="6172200" cy="621324"/>
          </a:xfrm>
          <a:prstGeom prst="frame">
            <a:avLst>
              <a:gd name="adj1" fmla="val 11159"/>
            </a:avLst>
          </a:prstGeom>
          <a:solidFill>
            <a:srgbClr val="8450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DD3C8F-DD68-9ADA-8FA4-E2152126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4" y="104213"/>
            <a:ext cx="5668608" cy="7106773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AE18DD-3609-BE98-2B33-9D11578B8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215" y="239916"/>
            <a:ext cx="1933530" cy="222706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229D584-A3CD-EBB0-E981-E1390AA5C450}"/>
              </a:ext>
            </a:extLst>
          </p:cNvPr>
          <p:cNvSpPr/>
          <p:nvPr/>
        </p:nvSpPr>
        <p:spPr>
          <a:xfrm>
            <a:off x="367438" y="480006"/>
            <a:ext cx="5686057" cy="1015663"/>
          </a:xfrm>
          <a:prstGeom prst="frame">
            <a:avLst>
              <a:gd name="adj1" fmla="val 5464"/>
            </a:avLst>
          </a:prstGeom>
          <a:solidFill>
            <a:srgbClr val="8450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74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3031" y="17980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226F8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One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42205" y="2659918"/>
            <a:ext cx="4521205" cy="1015663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Getting closer to meaningful person-centered care.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CD2ADD-5708-B34A-D13A-9A1CD17C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31" y="-7230483"/>
            <a:ext cx="11239501" cy="12945776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C4D7AB8-835C-6577-131C-1407797C1465}"/>
              </a:ext>
            </a:extLst>
          </p:cNvPr>
          <p:cNvSpPr/>
          <p:nvPr/>
        </p:nvSpPr>
        <p:spPr>
          <a:xfrm>
            <a:off x="442204" y="5106669"/>
            <a:ext cx="6364993" cy="621324"/>
          </a:xfrm>
          <a:prstGeom prst="frame">
            <a:avLst>
              <a:gd name="adj1" fmla="val 11159"/>
            </a:avLst>
          </a:prstGeom>
          <a:solidFill>
            <a:srgbClr val="8450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52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3031" y="17980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226F8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One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42205" y="2659918"/>
            <a:ext cx="4521205" cy="1015663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Getting closer to meaningful person-centered care.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CD2ADD-5708-B34A-D13A-9A1CD17C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215" y="239916"/>
            <a:ext cx="1933530" cy="222706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E5993F-E7C9-EC34-5EEB-7A81F973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9" y="294481"/>
            <a:ext cx="9846847" cy="6177724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C4D7AB8-835C-6577-131C-1407797C1465}"/>
              </a:ext>
            </a:extLst>
          </p:cNvPr>
          <p:cNvSpPr/>
          <p:nvPr/>
        </p:nvSpPr>
        <p:spPr>
          <a:xfrm>
            <a:off x="1420195" y="2310749"/>
            <a:ext cx="6271506" cy="621324"/>
          </a:xfrm>
          <a:prstGeom prst="frame">
            <a:avLst>
              <a:gd name="adj1" fmla="val 11159"/>
            </a:avLst>
          </a:prstGeom>
          <a:solidFill>
            <a:srgbClr val="8450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03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4862942" y="1386278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Six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42205" y="2659918"/>
            <a:ext cx="4884812" cy="646331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Strengthening Resident Councils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A0719A-80F8-3F8A-5A95-38DAC555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89131"/>
            <a:ext cx="5638800" cy="7140839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07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FCEEB-8A3E-F940-A966-C878565F4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05" y="992813"/>
            <a:ext cx="4276794" cy="600276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/>
          <p:cNvSpPr txBox="1"/>
          <p:nvPr/>
        </p:nvSpPr>
        <p:spPr>
          <a:xfrm>
            <a:off x="1913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-1620138" y="1249013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253071" y="89507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Six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258840" y="1588082"/>
            <a:ext cx="4884812" cy="646331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Strengthening Resident Councils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93FA15-FCE2-966E-1409-0A1C87D25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200" y="2819400"/>
            <a:ext cx="4162953" cy="37034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21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/>
          <p:nvPr/>
        </p:nvSpPr>
        <p:spPr>
          <a:xfrm>
            <a:off x="6092821" y="-2757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324" r="126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5284326" y="1368707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Two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42205" y="2659918"/>
            <a:ext cx="4884812" cy="1015663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Expanding Nursing Assistant Career Pathways</a:t>
            </a:r>
          </a:p>
        </p:txBody>
      </p:sp>
      <p:sp>
        <p:nvSpPr>
          <p:cNvPr id="2" name="Google Shape;430;p35">
            <a:extLst>
              <a:ext uri="{FF2B5EF4-FFF2-40B4-BE49-F238E27FC236}">
                <a16:creationId xmlns:a16="http://schemas.microsoft.com/office/drawing/2014/main" id="{8BC0F080-6563-8F8B-2010-EA4371ADE4B9}"/>
              </a:ext>
            </a:extLst>
          </p:cNvPr>
          <p:cNvSpPr txBox="1">
            <a:spLocks/>
          </p:cNvSpPr>
          <p:nvPr/>
        </p:nvSpPr>
        <p:spPr>
          <a:xfrm>
            <a:off x="276892" y="4064556"/>
            <a:ext cx="5018773" cy="7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rgbClr val="A42F87"/>
              </a:buClr>
              <a:buSzPts val="4000"/>
              <a:buFont typeface="Arial"/>
              <a:buNone/>
            </a:pPr>
            <a:r>
              <a:rPr lang="en-US" sz="3200" b="1" dirty="0">
                <a:solidFill>
                  <a:srgbClr val="F1BFAC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rPr>
              <a:t>Focus on apprenticeship</a:t>
            </a:r>
            <a:endParaRPr lang="en-US" sz="3200" b="1" dirty="0">
              <a:solidFill>
                <a:srgbClr val="F1BFA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2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4281174" y="1372329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Two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42205" y="2659918"/>
            <a:ext cx="4884812" cy="1015663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Expanding Nursing Assistant Career Pathways</a:t>
            </a:r>
          </a:p>
        </p:txBody>
      </p:sp>
      <p:sp>
        <p:nvSpPr>
          <p:cNvPr id="2" name="Google Shape;430;p35">
            <a:extLst>
              <a:ext uri="{FF2B5EF4-FFF2-40B4-BE49-F238E27FC236}">
                <a16:creationId xmlns:a16="http://schemas.microsoft.com/office/drawing/2014/main" id="{8BC0F080-6563-8F8B-2010-EA4371ADE4B9}"/>
              </a:ext>
            </a:extLst>
          </p:cNvPr>
          <p:cNvSpPr txBox="1">
            <a:spLocks/>
          </p:cNvSpPr>
          <p:nvPr/>
        </p:nvSpPr>
        <p:spPr>
          <a:xfrm>
            <a:off x="6131827" y="1015768"/>
            <a:ext cx="5791200" cy="7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rgbClr val="A42F87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F1BFAC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rPr>
              <a:t>Focus on apprenticeship</a:t>
            </a:r>
            <a:endParaRPr lang="en-US" sz="4000" b="1" dirty="0">
              <a:solidFill>
                <a:srgbClr val="F1BFA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Google Shape;431;p35">
            <a:extLst>
              <a:ext uri="{FF2B5EF4-FFF2-40B4-BE49-F238E27FC236}">
                <a16:creationId xmlns:a16="http://schemas.microsoft.com/office/drawing/2014/main" id="{AE929BBB-C659-69EC-5171-BED904D1C95D}"/>
              </a:ext>
            </a:extLst>
          </p:cNvPr>
          <p:cNvSpPr txBox="1">
            <a:spLocks/>
          </p:cNvSpPr>
          <p:nvPr/>
        </p:nvSpPr>
        <p:spPr>
          <a:xfrm>
            <a:off x="6131827" y="2155686"/>
            <a:ext cx="7086400" cy="543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F1BFAC"/>
              </a:buClr>
              <a:buSzPct val="100000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Nationally recognized, portable credential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F1BFAC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 of replicable national standards across the country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F1BFAC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Replication allows for evaluation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F1BFAC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Allows access to resources and funding sources </a:t>
            </a:r>
            <a:b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 are specific to apprenticeship</a:t>
            </a:r>
          </a:p>
          <a:p>
            <a:pPr marL="923925" lvl="2" indent="-457200">
              <a:lnSpc>
                <a:spcPct val="150000"/>
              </a:lnSpc>
              <a:spcBef>
                <a:spcPts val="500"/>
              </a:spcBef>
              <a:buClr>
                <a:srgbClr val="F1BFAC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Industry intermediaries to support admin &amp; technical aspects</a:t>
            </a:r>
          </a:p>
          <a:p>
            <a:pPr marL="923925" lvl="2" indent="-457200">
              <a:lnSpc>
                <a:spcPct val="150000"/>
              </a:lnSpc>
              <a:spcBef>
                <a:spcPts val="500"/>
              </a:spcBef>
              <a:buClr>
                <a:srgbClr val="F1BFAC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Incentive funds via intermediaries</a:t>
            </a:r>
          </a:p>
          <a:p>
            <a:pPr marL="923925" lvl="2" indent="-457200">
              <a:lnSpc>
                <a:spcPct val="150000"/>
              </a:lnSpc>
              <a:spcBef>
                <a:spcPts val="500"/>
              </a:spcBef>
              <a:buClr>
                <a:srgbClr val="F1BFAC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and state grants</a:t>
            </a:r>
          </a:p>
        </p:txBody>
      </p:sp>
    </p:spTree>
    <p:extLst>
      <p:ext uri="{BB962C8B-B14F-4D97-AF65-F5344CB8AC3E}">
        <p14:creationId xmlns:p14="http://schemas.microsoft.com/office/powerpoint/2010/main" val="367820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C0BC3-B910-3D81-8892-9DEC49012D3B}"/>
              </a:ext>
            </a:extLst>
          </p:cNvPr>
          <p:cNvSpPr/>
          <p:nvPr/>
        </p:nvSpPr>
        <p:spPr>
          <a:xfrm>
            <a:off x="4292602" y="0"/>
            <a:ext cx="10294253" cy="731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5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4521200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6A714F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BEFEEA-0B98-0B4F-8CD9-694AB6AF7011}"/>
              </a:ext>
            </a:extLst>
          </p:cNvPr>
          <p:cNvGrpSpPr/>
          <p:nvPr/>
        </p:nvGrpSpPr>
        <p:grpSpPr>
          <a:xfrm>
            <a:off x="3780016" y="2362200"/>
            <a:ext cx="1482367" cy="5922022"/>
            <a:chOff x="5761221" y="1393179"/>
            <a:chExt cx="1482367" cy="5922022"/>
          </a:xfrm>
        </p:grpSpPr>
        <p:sp>
          <p:nvSpPr>
            <p:cNvPr id="6" name="AutoShape 6"/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253995" y="533400"/>
            <a:ext cx="4267200" cy="313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2400" dirty="0">
                <a:solidFill>
                  <a:srgbClr val="FFFFFF"/>
                </a:solidFill>
                <a:latin typeface="Nunito Sans Bold"/>
              </a:rPr>
              <a:t>COVID-19 Focused Attention</a:t>
            </a:r>
          </a:p>
        </p:txBody>
      </p:sp>
    </p:spTree>
    <p:extLst>
      <p:ext uri="{BB962C8B-B14F-4D97-AF65-F5344CB8AC3E}">
        <p14:creationId xmlns:p14="http://schemas.microsoft.com/office/powerpoint/2010/main" val="999419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0200" y="86775"/>
            <a:ext cx="12344400" cy="86177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 – Years 3 and 4 </a:t>
            </a:r>
            <a:r>
              <a:rPr lang="en-US" sz="2400" dirty="0">
                <a:solidFill>
                  <a:srgbClr val="FFFFFF"/>
                </a:solidFill>
                <a:latin typeface="Nunito Sans" pitchFamily="2" charset="0"/>
              </a:rPr>
              <a:t>(Proposed)</a:t>
            </a:r>
            <a:r>
              <a:rPr lang="en-US" sz="3200" dirty="0">
                <a:solidFill>
                  <a:srgbClr val="FFFFFF"/>
                </a:solidFill>
                <a:latin typeface="Nunito Sans Bold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787400" y="3505200"/>
            <a:ext cx="1482367" cy="3809999"/>
            <a:chOff x="5761221" y="1393179"/>
            <a:chExt cx="1482367" cy="3817141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 flipH="1">
              <a:off x="6447021" y="1834887"/>
              <a:ext cx="55379" cy="3375433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3" name="AutoShape 6">
            <a:extLst>
              <a:ext uri="{FF2B5EF4-FFF2-40B4-BE49-F238E27FC236}">
                <a16:creationId xmlns:a16="http://schemas.microsoft.com/office/drawing/2014/main" id="{95D8C450-8C0E-8911-D52F-A74121465C01}"/>
              </a:ext>
            </a:extLst>
          </p:cNvPr>
          <p:cNvSpPr/>
          <p:nvPr/>
        </p:nvSpPr>
        <p:spPr>
          <a:xfrm flipH="1">
            <a:off x="4749800" y="3939330"/>
            <a:ext cx="55379" cy="3369117"/>
          </a:xfrm>
          <a:prstGeom prst="line">
            <a:avLst/>
          </a:prstGeom>
          <a:ln w="133350" cap="rnd">
            <a:solidFill>
              <a:srgbClr val="DC9C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242B675B-A293-2E23-8344-EB2FD1A11481}"/>
              </a:ext>
            </a:extLst>
          </p:cNvPr>
          <p:cNvGrpSpPr/>
          <p:nvPr/>
        </p:nvGrpSpPr>
        <p:grpSpPr>
          <a:xfrm>
            <a:off x="4064000" y="3498448"/>
            <a:ext cx="1482367" cy="1479593"/>
            <a:chOff x="0" y="0"/>
            <a:chExt cx="6350000" cy="6350000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90B6DCE-4696-9DAE-9131-50690876E24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C9CA1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AA35CF-A125-210F-3248-6F3271421E3E}"/>
              </a:ext>
            </a:extLst>
          </p:cNvPr>
          <p:cNvGrpSpPr/>
          <p:nvPr/>
        </p:nvGrpSpPr>
        <p:grpSpPr>
          <a:xfrm>
            <a:off x="7340600" y="3491696"/>
            <a:ext cx="1482367" cy="3809999"/>
            <a:chOff x="5761221" y="1393179"/>
            <a:chExt cx="1482367" cy="3817141"/>
          </a:xfrm>
        </p:grpSpPr>
        <p:sp>
          <p:nvSpPr>
            <p:cNvPr id="17" name="AutoShape 6">
              <a:extLst>
                <a:ext uri="{FF2B5EF4-FFF2-40B4-BE49-F238E27FC236}">
                  <a16:creationId xmlns:a16="http://schemas.microsoft.com/office/drawing/2014/main" id="{CD1A3BA7-DF16-347B-6CD4-C701406444C6}"/>
                </a:ext>
              </a:extLst>
            </p:cNvPr>
            <p:cNvSpPr/>
            <p:nvPr/>
          </p:nvSpPr>
          <p:spPr>
            <a:xfrm flipH="1">
              <a:off x="6447021" y="1834887"/>
              <a:ext cx="55379" cy="3375433"/>
            </a:xfrm>
            <a:prstGeom prst="line">
              <a:avLst/>
            </a:prstGeom>
            <a:ln w="133350" cap="rnd">
              <a:solidFill>
                <a:srgbClr val="B585A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C0412369-6D3F-0596-A139-7273B9DCEBEC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531CC21-7C6F-CC47-03FD-6EBA14287AD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585A8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7055F3-36E2-80ED-1487-9FCC51593FF7}"/>
              </a:ext>
            </a:extLst>
          </p:cNvPr>
          <p:cNvGrpSpPr/>
          <p:nvPr/>
        </p:nvGrpSpPr>
        <p:grpSpPr>
          <a:xfrm>
            <a:off x="10617200" y="3484944"/>
            <a:ext cx="1482367" cy="3809999"/>
            <a:chOff x="5761221" y="1393179"/>
            <a:chExt cx="1482367" cy="3817141"/>
          </a:xfrm>
        </p:grpSpPr>
        <p:sp>
          <p:nvSpPr>
            <p:cNvPr id="21" name="AutoShape 6">
              <a:extLst>
                <a:ext uri="{FF2B5EF4-FFF2-40B4-BE49-F238E27FC236}">
                  <a16:creationId xmlns:a16="http://schemas.microsoft.com/office/drawing/2014/main" id="{29BCEF50-49FD-9D8E-8B86-3AA7D207B224}"/>
                </a:ext>
              </a:extLst>
            </p:cNvPr>
            <p:cNvSpPr/>
            <p:nvPr/>
          </p:nvSpPr>
          <p:spPr>
            <a:xfrm flipH="1">
              <a:off x="6447021" y="1834887"/>
              <a:ext cx="55379" cy="3375433"/>
            </a:xfrm>
            <a:prstGeom prst="line">
              <a:avLst/>
            </a:prstGeom>
            <a:ln w="133350" cap="rnd">
              <a:solidFill>
                <a:srgbClr val="7A4A6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9C8D59B3-B584-676B-C8E3-ADEE42E32ECB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E61F0B00-E824-C008-41AA-98C902B154C3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7A4A6D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330A0F5-838B-4449-CBB6-BCFA283F8DC5}"/>
              </a:ext>
            </a:extLst>
          </p:cNvPr>
          <p:cNvSpPr txBox="1"/>
          <p:nvPr/>
        </p:nvSpPr>
        <p:spPr>
          <a:xfrm>
            <a:off x="3632200" y="2185067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Pilot &amp; Evaluation of GPP Guide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CC8410-48EB-8EB7-4688-00D2FF3F3C80}"/>
              </a:ext>
            </a:extLst>
          </p:cNvPr>
          <p:cNvSpPr txBox="1"/>
          <p:nvPr/>
        </p:nvSpPr>
        <p:spPr>
          <a:xfrm>
            <a:off x="482600" y="2185067"/>
            <a:ext cx="2667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Larger pilot of Resident Council Guide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7F5197-E4ED-FF62-B6E0-A9357B91FD13}"/>
              </a:ext>
            </a:extLst>
          </p:cNvPr>
          <p:cNvSpPr txBox="1"/>
          <p:nvPr/>
        </p:nvSpPr>
        <p:spPr>
          <a:xfrm>
            <a:off x="6781800" y="21850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 of DCW infrastructure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DF9C50-118F-AF49-623A-46EFD921B08E}"/>
              </a:ext>
            </a:extLst>
          </p:cNvPr>
          <p:cNvSpPr txBox="1"/>
          <p:nvPr/>
        </p:nvSpPr>
        <p:spPr>
          <a:xfrm>
            <a:off x="10083800" y="2185067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 national recognition of DCW training </a:t>
            </a:r>
          </a:p>
        </p:txBody>
      </p:sp>
    </p:spTree>
    <p:extLst>
      <p:ext uri="{BB962C8B-B14F-4D97-AF65-F5344CB8AC3E}">
        <p14:creationId xmlns:p14="http://schemas.microsoft.com/office/powerpoint/2010/main" val="1936956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87400" y="2247117"/>
            <a:ext cx="6096000" cy="3171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400" dirty="0">
              <a:solidFill>
                <a:srgbClr val="1C5B7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C5B7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Transition from fee-for-service to value-based payment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C5B7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C5B7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Rewards providers for meeting quality goals</a:t>
            </a:r>
          </a:p>
        </p:txBody>
      </p:sp>
      <p:pic>
        <p:nvPicPr>
          <p:cNvPr id="3" name="Picture 2" descr="A red ribbon with text and stars&#10;&#10;Description automatically generated">
            <a:extLst>
              <a:ext uri="{FF2B5EF4-FFF2-40B4-BE49-F238E27FC236}">
                <a16:creationId xmlns:a16="http://schemas.microsoft.com/office/drawing/2014/main" id="{16AF13B8-1075-FD3A-75F3-1FF6D151E6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524000"/>
            <a:ext cx="3742380" cy="579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3CFD0-5852-A38D-463F-5B97470AC7CE}"/>
              </a:ext>
            </a:extLst>
          </p:cNvPr>
          <p:cNvSpPr txBox="1"/>
          <p:nvPr/>
        </p:nvSpPr>
        <p:spPr>
          <a:xfrm>
            <a:off x="635000" y="609600"/>
            <a:ext cx="1059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C5B7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OMS Payment Reform for Nursing Home Care</a:t>
            </a:r>
          </a:p>
        </p:txBody>
      </p:sp>
    </p:spTree>
    <p:extLst>
      <p:ext uri="{BB962C8B-B14F-4D97-AF65-F5344CB8AC3E}">
        <p14:creationId xmlns:p14="http://schemas.microsoft.com/office/powerpoint/2010/main" val="396194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0625D-2B19-19FC-BE10-07C6E8F2D255}"/>
              </a:ext>
            </a:extLst>
          </p:cNvPr>
          <p:cNvSpPr txBox="1"/>
          <p:nvPr/>
        </p:nvSpPr>
        <p:spPr>
          <a:xfrm>
            <a:off x="596900" y="514505"/>
            <a:ext cx="1181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Measuring Quality in Nursing Homes: Care Compare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5-Star Quality Rating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0F1A2-B813-57DD-F734-70EF9C1D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286000"/>
            <a:ext cx="9723118" cy="4529070"/>
          </a:xfrm>
          <a:prstGeom prst="rect">
            <a:avLst/>
          </a:prstGeom>
        </p:spPr>
      </p:pic>
      <p:pic>
        <p:nvPicPr>
          <p:cNvPr id="2" name="Picture 1" descr="A red ribbon with text and stars&#10;&#10;Description automatically generated">
            <a:extLst>
              <a:ext uri="{FF2B5EF4-FFF2-40B4-BE49-F238E27FC236}">
                <a16:creationId xmlns:a16="http://schemas.microsoft.com/office/drawing/2014/main" id="{AD1B5B85-D3B7-B7B9-CBC0-26541A449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2819400"/>
            <a:ext cx="2847767" cy="4406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324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ribbon with text and stars&#10;&#10;Description automatically generated">
            <a:extLst>
              <a:ext uri="{FF2B5EF4-FFF2-40B4-BE49-F238E27FC236}">
                <a16:creationId xmlns:a16="http://schemas.microsoft.com/office/drawing/2014/main" id="{A5756F2C-3937-3671-6CF3-22ABBFE77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4299002"/>
            <a:ext cx="1950457" cy="3018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EB9716-1BFD-2EB9-260A-49D225A11A56}"/>
              </a:ext>
            </a:extLst>
          </p:cNvPr>
          <p:cNvSpPr txBox="1"/>
          <p:nvPr/>
        </p:nvSpPr>
        <p:spPr>
          <a:xfrm>
            <a:off x="406400" y="364391"/>
            <a:ext cx="7620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 Compare Staffing Measures</a:t>
            </a:r>
          </a:p>
          <a:p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 of total nurse staff hours per resident per day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RN hours per resident per day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LPN per resident per day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CNA per resident per day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 staff turnover rate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RN staff turnover rate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Administrator staff turnover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194FB-6FA5-0A06-7917-438535CA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996" y="325244"/>
            <a:ext cx="3381375" cy="2105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71F155-0BDE-3599-138A-BA81AD4ACD69}"/>
              </a:ext>
            </a:extLst>
          </p:cNvPr>
          <p:cNvSpPr txBox="1"/>
          <p:nvPr/>
        </p:nvSpPr>
        <p:spPr>
          <a:xfrm>
            <a:off x="8702084" y="2743200"/>
            <a:ext cx="2764002" cy="17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= Far Below Average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= Below Average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3= Average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= Above Average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= Far Above Average</a:t>
            </a:r>
          </a:p>
        </p:txBody>
      </p:sp>
    </p:spTree>
    <p:extLst>
      <p:ext uri="{BB962C8B-B14F-4D97-AF65-F5344CB8AC3E}">
        <p14:creationId xmlns:p14="http://schemas.microsoft.com/office/powerpoint/2010/main" val="90939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AA00FA-E894-18BC-E263-430AAEB071B8}"/>
              </a:ext>
            </a:extLst>
          </p:cNvPr>
          <p:cNvSpPr txBox="1"/>
          <p:nvPr/>
        </p:nvSpPr>
        <p:spPr>
          <a:xfrm>
            <a:off x="482600" y="1143000"/>
            <a:ext cx="7086600" cy="595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Number of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hospitalizations</a:t>
            </a: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per 1000 long-term stay resident day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N</a:t>
            </a: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umber of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outpatient emergency department visits </a:t>
            </a: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 1000 long-stay resident days</a:t>
            </a:r>
          </a:p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% of long-stay residents who got an</a:t>
            </a:r>
            <a:r>
              <a:rPr lang="en-US" sz="2000" dirty="0">
                <a:solidFill>
                  <a:srgbClr val="FFFF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antipsychotic medication</a:t>
            </a:r>
          </a:p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% of long-stay residents experiencing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one or more falls with major injury</a:t>
            </a:r>
          </a:p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% of long-stay high-risk residents with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pressure ulcers</a:t>
            </a:r>
          </a:p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% of long-stay residents with a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urinary tract infection</a:t>
            </a:r>
          </a:p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% of long-stay residents who have or have had </a:t>
            </a:r>
            <a:r>
              <a:rPr lang="en-US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en-US" sz="2000" b="1" dirty="0">
                <a:solidFill>
                  <a:srgbClr val="FFFF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catheter inserted and left in their bladder</a:t>
            </a:r>
          </a:p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% of long-stay residents whose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ability to move independently worsened</a:t>
            </a:r>
          </a:p>
          <a:p>
            <a:pPr marL="519113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% of long-stay residents whose </a:t>
            </a:r>
            <a:r>
              <a:rPr lang="en-US" sz="2000" b="1" dirty="0">
                <a:solidFill>
                  <a:srgbClr val="E796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need for help with daily activities has increased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946BD-3535-1618-F0A9-0BECF761B79D}"/>
              </a:ext>
            </a:extLst>
          </p:cNvPr>
          <p:cNvSpPr txBox="1"/>
          <p:nvPr/>
        </p:nvSpPr>
        <p:spPr>
          <a:xfrm>
            <a:off x="482600" y="325244"/>
            <a:ext cx="782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 Compare Quality Measures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3CB4E-CF6C-965C-DE21-4E59DD07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996" y="325244"/>
            <a:ext cx="3381375" cy="2105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4C82-5EF4-CD64-DF8E-86DF1AB31711}"/>
              </a:ext>
            </a:extLst>
          </p:cNvPr>
          <p:cNvSpPr txBox="1"/>
          <p:nvPr/>
        </p:nvSpPr>
        <p:spPr>
          <a:xfrm>
            <a:off x="8702084" y="2743200"/>
            <a:ext cx="2764002" cy="17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= Far Below Average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= Below Average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3= Average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= Above Average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= Far Above Average</a:t>
            </a:r>
          </a:p>
        </p:txBody>
      </p:sp>
      <p:pic>
        <p:nvPicPr>
          <p:cNvPr id="5" name="Picture 4" descr="A red ribbon with text and stars&#10;&#10;Description automatically generated">
            <a:extLst>
              <a:ext uri="{FF2B5EF4-FFF2-40B4-BE49-F238E27FC236}">
                <a16:creationId xmlns:a16="http://schemas.microsoft.com/office/drawing/2014/main" id="{B600CDD9-0D0D-D8B8-F043-7F628E8A9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4299002"/>
            <a:ext cx="1950457" cy="3018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A8B9FCA8-9374-E4F7-FA3B-A976F1232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0" y="3314907"/>
            <a:ext cx="1970346" cy="1968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482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F6A0B0CA-8323-45D5-0D59-12D33196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63" y="1669879"/>
            <a:ext cx="5638480" cy="5632311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31E2D-1C95-B6A7-AD2F-6A2089FE1212}"/>
              </a:ext>
            </a:extLst>
          </p:cNvPr>
          <p:cNvSpPr txBox="1"/>
          <p:nvPr/>
        </p:nvSpPr>
        <p:spPr>
          <a:xfrm flipH="1">
            <a:off x="340887" y="1371600"/>
            <a:ext cx="69648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What’s the Best Way to Measure Quality in Nursing Homes?</a:t>
            </a:r>
          </a:p>
          <a:p>
            <a:endParaRPr lang="en-US" sz="3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5-Stars help families make best choices for their family members?</a:t>
            </a:r>
          </a:p>
          <a:p>
            <a:endParaRPr lang="en-US" sz="3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facilities feel the 5-Stars fairly reflect the care they provide?</a:t>
            </a:r>
          </a:p>
          <a:p>
            <a:endParaRPr lang="en-US" sz="3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Which measures should be inserted and aligned with a value-based payment model?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47986-3430-8714-C557-26B5556A30C0}"/>
              </a:ext>
            </a:extLst>
          </p:cNvPr>
          <p:cNvSpPr txBox="1"/>
          <p:nvPr/>
        </p:nvSpPr>
        <p:spPr>
          <a:xfrm>
            <a:off x="356994" y="311289"/>
            <a:ext cx="9922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We Want to Learn</a:t>
            </a:r>
          </a:p>
        </p:txBody>
      </p:sp>
    </p:spTree>
    <p:extLst>
      <p:ext uri="{BB962C8B-B14F-4D97-AF65-F5344CB8AC3E}">
        <p14:creationId xmlns:p14="http://schemas.microsoft.com/office/powerpoint/2010/main" val="3777684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AD01B-6FDD-DC95-8CAE-9D80F81D4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519112"/>
            <a:ext cx="4924425" cy="627697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C986D8-C0D8-78E9-5ABF-81394087BDE4}"/>
              </a:ext>
            </a:extLst>
          </p:cNvPr>
          <p:cNvSpPr txBox="1"/>
          <p:nvPr/>
        </p:nvSpPr>
        <p:spPr>
          <a:xfrm>
            <a:off x="177800" y="372189"/>
            <a:ext cx="71628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Nursing Home and Residential Care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Innovation and Quality Advisory Council</a:t>
            </a:r>
          </a:p>
          <a:p>
            <a:endPara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Nursing Home Providers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Medical Directors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Advocates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Experts in Long Term Care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Experts in the needs of older adults in need of residential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 8 times in 2023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Explored factors and themes most important in the delivery of high quality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Nursing home care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92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53A8D1-43F6-E536-9419-4DC5C0910013}"/>
              </a:ext>
            </a:extLst>
          </p:cNvPr>
          <p:cNvSpPr/>
          <p:nvPr/>
        </p:nvSpPr>
        <p:spPr>
          <a:xfrm>
            <a:off x="8421255" y="990600"/>
            <a:ext cx="4267200" cy="58970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34" r="16" b="790"/>
            </a:stretch>
          </a:blipFill>
          <a:ln>
            <a:noFill/>
          </a:ln>
          <a:effectLst>
            <a:outerShdw blurRad="50800" dist="762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56DD7-B12F-7FD2-CDC4-1C1A27C52BD4}"/>
              </a:ext>
            </a:extLst>
          </p:cNvPr>
          <p:cNvSpPr txBox="1"/>
          <p:nvPr/>
        </p:nvSpPr>
        <p:spPr>
          <a:xfrm>
            <a:off x="278246" y="1277064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delivery of person-centered care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delivery of excellent clinical care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importance of a consistent, well-trained, well supported workforce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importance of safe, comfortable living spaces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supportive culture that empowers staff, supports collaboration and the building of a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CFF0E-BBA5-1C98-E950-C20E76211771}"/>
              </a:ext>
            </a:extLst>
          </p:cNvPr>
          <p:cNvSpPr txBox="1"/>
          <p:nvPr/>
        </p:nvSpPr>
        <p:spPr>
          <a:xfrm>
            <a:off x="331354" y="199846"/>
            <a:ext cx="8879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Themes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Explored by The Innovation and Quality Advisory Council</a:t>
            </a:r>
          </a:p>
        </p:txBody>
      </p:sp>
      <p:pic>
        <p:nvPicPr>
          <p:cNvPr id="7" name="Picture 6" descr="A diagram of a person centered care&#10;&#10;Description automatically generated">
            <a:extLst>
              <a:ext uri="{FF2B5EF4-FFF2-40B4-BE49-F238E27FC236}">
                <a16:creationId xmlns:a16="http://schemas.microsoft.com/office/drawing/2014/main" id="{07405643-7590-D819-9EFB-04FF286E49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700" y="-272858"/>
            <a:ext cx="3573780" cy="2526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501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889A6-8D17-F644-708D-21E4B3A48280}"/>
              </a:ext>
            </a:extLst>
          </p:cNvPr>
          <p:cNvSpPr txBox="1"/>
          <p:nvPr/>
        </p:nvSpPr>
        <p:spPr>
          <a:xfrm>
            <a:off x="330200" y="2052221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the center is the delivery of person-centered care (PCC)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PCC supported by staff, safe spaces and the ability to deliver excellent clinical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Themes overlap and intersect, creating synergy</a:t>
            </a: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A777A-1913-FB8F-5FFB-25D2F59AC708}"/>
              </a:ext>
            </a:extLst>
          </p:cNvPr>
          <p:cNvSpPr txBox="1"/>
          <p:nvPr/>
        </p:nvSpPr>
        <p:spPr>
          <a:xfrm>
            <a:off x="1320800" y="6324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But nothing happens without a stable, well-trained workforce!</a:t>
            </a:r>
          </a:p>
        </p:txBody>
      </p:sp>
      <p:pic>
        <p:nvPicPr>
          <p:cNvPr id="6" name="Picture 5" descr="A diagram of a person centered care&#10;&#10;Description automatically generated">
            <a:extLst>
              <a:ext uri="{FF2B5EF4-FFF2-40B4-BE49-F238E27FC236}">
                <a16:creationId xmlns:a16="http://schemas.microsoft.com/office/drawing/2014/main" id="{EA57FCD9-46A5-9056-5079-9C310BD721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0"/>
            <a:ext cx="8298180" cy="586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718657-BCB7-FC73-BAD3-49FE215A146A}"/>
              </a:ext>
            </a:extLst>
          </p:cNvPr>
          <p:cNvSpPr txBox="1"/>
          <p:nvPr/>
        </p:nvSpPr>
        <p:spPr>
          <a:xfrm>
            <a:off x="330200" y="323165"/>
            <a:ext cx="65047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Themes contributing to high quality care in nursing homes</a:t>
            </a:r>
          </a:p>
        </p:txBody>
      </p:sp>
    </p:spTree>
    <p:extLst>
      <p:ext uri="{BB962C8B-B14F-4D97-AF65-F5344CB8AC3E}">
        <p14:creationId xmlns:p14="http://schemas.microsoft.com/office/powerpoint/2010/main" val="906756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79133-D73E-E1D2-1C11-ED2A979CB54A}"/>
              </a:ext>
            </a:extLst>
          </p:cNvPr>
          <p:cNvSpPr txBox="1"/>
          <p:nvPr/>
        </p:nvSpPr>
        <p:spPr>
          <a:xfrm>
            <a:off x="558800" y="1713667"/>
            <a:ext cx="1275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 based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Relevant to population served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Addresses identified gaps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Reliable data source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 administrative burden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Ability to act 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Align with national or regional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Important to resident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FFB02-C33D-0CC7-7CD3-D8BBC337CD2A}"/>
              </a:ext>
            </a:extLst>
          </p:cNvPr>
          <p:cNvSpPr txBox="1"/>
          <p:nvPr/>
        </p:nvSpPr>
        <p:spPr>
          <a:xfrm>
            <a:off x="532245" y="228600"/>
            <a:ext cx="9372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Considerations in Choosing Measures of new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Value-Based Payment Model</a:t>
            </a:r>
          </a:p>
        </p:txBody>
      </p:sp>
      <p:pic>
        <p:nvPicPr>
          <p:cNvPr id="5" name="Picture 4" descr="A red ribbon with text and stars&#10;&#10;Description automatically generated">
            <a:extLst>
              <a:ext uri="{FF2B5EF4-FFF2-40B4-BE49-F238E27FC236}">
                <a16:creationId xmlns:a16="http://schemas.microsoft.com/office/drawing/2014/main" id="{B05D2C2B-923D-2722-DF76-3D110F35B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1026661"/>
            <a:ext cx="3931657" cy="6084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40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C0BC3-B910-3D81-8892-9DEC49012D3B}"/>
              </a:ext>
            </a:extLst>
          </p:cNvPr>
          <p:cNvSpPr/>
          <p:nvPr/>
        </p:nvSpPr>
        <p:spPr>
          <a:xfrm>
            <a:off x="4292602" y="0"/>
            <a:ext cx="10294253" cy="731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4521200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6A714F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BEFEEA-0B98-0B4F-8CD9-694AB6AF7011}"/>
              </a:ext>
            </a:extLst>
          </p:cNvPr>
          <p:cNvGrpSpPr/>
          <p:nvPr/>
        </p:nvGrpSpPr>
        <p:grpSpPr>
          <a:xfrm>
            <a:off x="3780016" y="2362200"/>
            <a:ext cx="1482367" cy="4953000"/>
            <a:chOff x="5761221" y="1393179"/>
            <a:chExt cx="1482367" cy="4953000"/>
          </a:xfrm>
        </p:grpSpPr>
        <p:sp>
          <p:nvSpPr>
            <p:cNvPr id="6" name="AutoShape 6"/>
            <p:cNvSpPr/>
            <p:nvPr/>
          </p:nvSpPr>
          <p:spPr>
            <a:xfrm>
              <a:off x="6502400" y="1834887"/>
              <a:ext cx="18148" cy="4511292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A6778C-ED2A-0021-A30A-69D00E9AAB54}"/>
              </a:ext>
            </a:extLst>
          </p:cNvPr>
          <p:cNvSpPr txBox="1"/>
          <p:nvPr/>
        </p:nvSpPr>
        <p:spPr>
          <a:xfrm>
            <a:off x="133302" y="6654842"/>
            <a:ext cx="400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https://www.pbs.org/newshour/health/additional-1700-coronavirus-related-deaths-reported-in-new-york-nursing-homes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39213-5098-8598-9C39-F358ECE55436}"/>
              </a:ext>
            </a:extLst>
          </p:cNvPr>
          <p:cNvSpPr txBox="1"/>
          <p:nvPr/>
        </p:nvSpPr>
        <p:spPr>
          <a:xfrm>
            <a:off x="253995" y="1163435"/>
            <a:ext cx="3373612" cy="491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Through the end of 2020, the death rate for non-nursing home residents was about 87 per 100,000. The death rate for nursing home residents is </a:t>
            </a:r>
            <a:r>
              <a:rPr lang="en-US" sz="2400" b="1" dirty="0">
                <a:solidFill>
                  <a:srgbClr val="F7DCD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than 108 times that number at roughly 9200 per 100,000</a:t>
            </a:r>
          </a:p>
        </p:txBody>
      </p:sp>
      <p:pic>
        <p:nvPicPr>
          <p:cNvPr id="13" name="Graphic 12" descr="Open quotation mark with solid fill">
            <a:extLst>
              <a:ext uri="{FF2B5EF4-FFF2-40B4-BE49-F238E27FC236}">
                <a16:creationId xmlns:a16="http://schemas.microsoft.com/office/drawing/2014/main" id="{C185E9BD-AF34-D44F-EE6F-D63E473ED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8143" y="2858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97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ribbon with text and stars&#10;&#10;Description automatically generated">
            <a:extLst>
              <a:ext uri="{FF2B5EF4-FFF2-40B4-BE49-F238E27FC236}">
                <a16:creationId xmlns:a16="http://schemas.microsoft.com/office/drawing/2014/main" id="{AF2E201D-664B-2211-1DB2-B7C83CF3C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0" y="3657600"/>
            <a:ext cx="2280738" cy="3529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6AAE17-2958-4A0A-66A5-DD168A0D52C8}"/>
              </a:ext>
            </a:extLst>
          </p:cNvPr>
          <p:cNvSpPr txBox="1"/>
          <p:nvPr/>
        </p:nvSpPr>
        <p:spPr>
          <a:xfrm>
            <a:off x="279400" y="1447800"/>
            <a:ext cx="11938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Utilization of services:  ED visits and hospitalizations, staffing, % turnover, % utilization of contract staff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 rates of both correlate with lower quality care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 of a resident-reported outcome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Consideration of </a:t>
            </a:r>
            <a:r>
              <a:rPr lang="en-US" sz="2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CoreQ</a:t>
            </a:r>
            <a:endParaRPr lang="en-US" sz="2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Clinical measures on Care Compare that reflect opportunities for improvement in Maine facilities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Rates of antipsychotic use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Rates of falls with injury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Rates of UTIs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Bringing back to </a:t>
            </a:r>
            <a:r>
              <a:rPr lang="en-US" sz="28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Innovation and Quality Advisory Council </a:t>
            </a: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input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3EAC6-7C60-E4B8-6F0E-E81EF4E4094E}"/>
              </a:ext>
            </a:extLst>
          </p:cNvPr>
          <p:cNvSpPr txBox="1"/>
          <p:nvPr/>
        </p:nvSpPr>
        <p:spPr>
          <a:xfrm>
            <a:off x="254000" y="228600"/>
            <a:ext cx="929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Possible Measures in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51918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DE28AD-3E2F-87BC-7CEB-3201900F0F59}"/>
              </a:ext>
            </a:extLst>
          </p:cNvPr>
          <p:cNvSpPr txBox="1"/>
          <p:nvPr/>
        </p:nvSpPr>
        <p:spPr>
          <a:xfrm>
            <a:off x="1320800" y="2713199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19729-ABCB-031C-5C84-B6E95579DC5B}"/>
              </a:ext>
            </a:extLst>
          </p:cNvPr>
          <p:cNvSpPr txBox="1"/>
          <p:nvPr/>
        </p:nvSpPr>
        <p:spPr>
          <a:xfrm>
            <a:off x="584200" y="990600"/>
            <a:ext cx="12420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more information about LTSS Reform Efforts in Maine go to </a:t>
            </a:r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Long-Term Services and Support System Reform | Department of Health and Human Services (maine.gov)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Fore more information on Maine’s involvement in NASHP’s Nursing Home Policy Academy go to </a:t>
            </a:r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Nine States Selected to Participate in NASHP’s Nursing Home Learning Collaborative  - NASHP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For information on Maine’s supplemental budget, including Nursing Home Payment Reform go to  </a:t>
            </a: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Maine Department of Health and Human Services Supplemental Budget Summary | Department of Health and Human Services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7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C31E2D-1C95-B6A7-AD2F-6A2089FE1212}"/>
              </a:ext>
            </a:extLst>
          </p:cNvPr>
          <p:cNvSpPr txBox="1"/>
          <p:nvPr/>
        </p:nvSpPr>
        <p:spPr>
          <a:xfrm flipH="1">
            <a:off x="482600" y="16002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What’s the Best Way to Measure Quality in Nursing Homes?</a:t>
            </a:r>
          </a:p>
          <a:p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5-Stars help families make best choices for their family members?</a:t>
            </a:r>
          </a:p>
          <a:p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facilities feel the 5-Stars fairly reflect the care they provide?</a:t>
            </a:r>
          </a:p>
          <a:p>
            <a:endParaRPr lang="en-US" sz="2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Which measures should be inserted and aligned with a value-based payment model?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87F23A2B-6E2E-3793-BA7B-5FE642D0549A}"/>
              </a:ext>
            </a:extLst>
          </p:cNvPr>
          <p:cNvSpPr txBox="1"/>
          <p:nvPr/>
        </p:nvSpPr>
        <p:spPr>
          <a:xfrm>
            <a:off x="558800" y="462412"/>
            <a:ext cx="838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C0BFB8"/>
                </a:solidFill>
                <a:latin typeface="Nunito Sans Bold"/>
              </a:rPr>
              <a:t>Let’s talk about these questions:</a:t>
            </a:r>
          </a:p>
        </p:txBody>
      </p:sp>
      <p:pic>
        <p:nvPicPr>
          <p:cNvPr id="4" name="Picture 3" descr="A red ribbon with text and stars&#10;&#10;Description automatically generated">
            <a:extLst>
              <a:ext uri="{FF2B5EF4-FFF2-40B4-BE49-F238E27FC236}">
                <a16:creationId xmlns:a16="http://schemas.microsoft.com/office/drawing/2014/main" id="{D5744F73-AA52-84A4-68E4-AAAD1E76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1765384"/>
            <a:ext cx="3503524" cy="5421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1772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5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11200" y="609600"/>
            <a:ext cx="4669311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1BFAC"/>
                </a:solidFill>
                <a:latin typeface="Nunito Sans Bold"/>
              </a:rPr>
              <a:t>Thank</a:t>
            </a:r>
            <a:r>
              <a:rPr lang="en-US" sz="3600" dirty="0">
                <a:solidFill>
                  <a:srgbClr val="FFFFFF"/>
                </a:solidFill>
                <a:latin typeface="Nunito Sans Bold"/>
              </a:rPr>
              <a:t> </a:t>
            </a:r>
            <a:r>
              <a:rPr lang="en-US" sz="3600" dirty="0">
                <a:solidFill>
                  <a:srgbClr val="F1BFAC"/>
                </a:solidFill>
                <a:latin typeface="Nunito Sans Bold"/>
              </a:rPr>
              <a:t>you!</a:t>
            </a:r>
          </a:p>
          <a:p>
            <a:r>
              <a:rPr lang="en-US" sz="2800" dirty="0">
                <a:solidFill>
                  <a:srgbClr val="F1BFAC"/>
                </a:solidFill>
                <a:latin typeface="Nunito Sans Bold"/>
              </a:rPr>
              <a:t>Please reach 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5740400" y="1039944"/>
            <a:ext cx="1655590" cy="62157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9F78A017-439D-1197-609B-B1045022E6D6}"/>
              </a:ext>
            </a:extLst>
          </p:cNvPr>
          <p:cNvSpPr txBox="1"/>
          <p:nvPr/>
        </p:nvSpPr>
        <p:spPr>
          <a:xfrm>
            <a:off x="635000" y="3426767"/>
            <a:ext cx="563879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Nunito Sans Bold"/>
              </a:rPr>
              <a:t>lauren.michalakes@maine.gov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CE0CFD6-EE9E-D5A9-0B59-50F2E3066F27}"/>
              </a:ext>
            </a:extLst>
          </p:cNvPr>
          <p:cNvSpPr txBox="1"/>
          <p:nvPr/>
        </p:nvSpPr>
        <p:spPr>
          <a:xfrm>
            <a:off x="7522982" y="3426767"/>
            <a:ext cx="486160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Nunito Sans Bold"/>
              </a:rPr>
              <a:t>marylou.ciolfi@maine.edu</a:t>
            </a:r>
          </a:p>
        </p:txBody>
      </p:sp>
    </p:spTree>
    <p:extLst>
      <p:ext uri="{BB962C8B-B14F-4D97-AF65-F5344CB8AC3E}">
        <p14:creationId xmlns:p14="http://schemas.microsoft.com/office/powerpoint/2010/main" val="202391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C0BC3-B910-3D81-8892-9DEC49012D3B}"/>
              </a:ext>
            </a:extLst>
          </p:cNvPr>
          <p:cNvSpPr/>
          <p:nvPr/>
        </p:nvSpPr>
        <p:spPr>
          <a:xfrm>
            <a:off x="6792639" y="0"/>
            <a:ext cx="6502398" cy="731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93" r="359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-6616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226F8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82600" y="533400"/>
            <a:ext cx="5583418" cy="2020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2021, the National Academies for Sciences, Engineering, &amp; Medicine convened national experts</a:t>
            </a:r>
            <a:r>
              <a:rPr lang="en-US" dirty="0">
                <a:solidFill>
                  <a:srgbClr val="FFFFFF"/>
                </a:solidFill>
                <a:latin typeface="Nunito Sans Bold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6294610" y="1143000"/>
            <a:ext cx="1482367" cy="6139542"/>
            <a:chOff x="5761221" y="1536619"/>
            <a:chExt cx="1482367" cy="577858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536619"/>
              <a:ext cx="1482367" cy="1338927"/>
              <a:chOff x="0" y="614453"/>
              <a:chExt cx="6350000" cy="5735547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614453"/>
                <a:ext cx="6350000" cy="573554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6" name="TextBox 9">
            <a:extLst>
              <a:ext uri="{FF2B5EF4-FFF2-40B4-BE49-F238E27FC236}">
                <a16:creationId xmlns:a16="http://schemas.microsoft.com/office/drawing/2014/main" id="{4854ED9E-1C26-FBF7-69F3-C58EFAF4F3B2}"/>
              </a:ext>
            </a:extLst>
          </p:cNvPr>
          <p:cNvSpPr txBox="1"/>
          <p:nvPr/>
        </p:nvSpPr>
        <p:spPr>
          <a:xfrm>
            <a:off x="533396" y="3360847"/>
            <a:ext cx="6121404" cy="187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 year later, in April 2022, the NASEM Committee issued a </a:t>
            </a:r>
            <a:r>
              <a:rPr lang="en-US" sz="4800" b="1" dirty="0">
                <a:solidFill>
                  <a:srgbClr val="E796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600</a:t>
            </a: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page report</a:t>
            </a:r>
            <a:r>
              <a:rPr lang="en-US" dirty="0">
                <a:solidFill>
                  <a:srgbClr val="FFFFFF"/>
                </a:solidFill>
                <a:latin typeface="Nunito Sans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23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C0BC3-B910-3D81-8892-9DEC49012D3B}"/>
              </a:ext>
            </a:extLst>
          </p:cNvPr>
          <p:cNvSpPr/>
          <p:nvPr/>
        </p:nvSpPr>
        <p:spPr>
          <a:xfrm>
            <a:off x="6807200" y="-1"/>
            <a:ext cx="6502398" cy="731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93" r="359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226F8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82600" y="457200"/>
            <a:ext cx="5583418" cy="6621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Deliver comprehensive, 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person-centered, equitable care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ensures the health, quality of life, and safety of nursing home residents; promotes resident autonomy; and manages risks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Ensure a well-prepared, empowered, and appropriately compensated 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workforce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 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transparency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accountability of finances, operations, and ownership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a more rational and robust 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system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 a more effective and responsive system of 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quality assurance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 and enhance 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quality measurement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continuous quality improvement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Adopt </a:t>
            </a:r>
            <a:r>
              <a:rPr lang="en-US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 information technology </a:t>
            </a:r>
            <a:r>
              <a:rPr lang="en-US" sz="2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all nursing homes</a:t>
            </a:r>
            <a:endParaRPr lang="en-US" sz="2000" dirty="0">
              <a:solidFill>
                <a:schemeClr val="bg1"/>
              </a:solidFill>
              <a:latin typeface="Nunito Sans Bold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6231110" y="838200"/>
            <a:ext cx="1731790" cy="64443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6" name="Frame 5">
            <a:extLst>
              <a:ext uri="{FF2B5EF4-FFF2-40B4-BE49-F238E27FC236}">
                <a16:creationId xmlns:a16="http://schemas.microsoft.com/office/drawing/2014/main" id="{B5274FCC-6AF7-AB0C-A19B-02C1E8E2B74C}"/>
              </a:ext>
            </a:extLst>
          </p:cNvPr>
          <p:cNvSpPr/>
          <p:nvPr/>
        </p:nvSpPr>
        <p:spPr>
          <a:xfrm>
            <a:off x="177800" y="332449"/>
            <a:ext cx="6172200" cy="1905001"/>
          </a:xfrm>
          <a:prstGeom prst="frame">
            <a:avLst>
              <a:gd name="adj1" fmla="val 5027"/>
            </a:avLst>
          </a:prstGeom>
          <a:solidFill>
            <a:srgbClr val="8450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4586586-5764-9B3C-DBFE-B432532C0E8E}"/>
              </a:ext>
            </a:extLst>
          </p:cNvPr>
          <p:cNvSpPr/>
          <p:nvPr/>
        </p:nvSpPr>
        <p:spPr>
          <a:xfrm>
            <a:off x="188209" y="5410201"/>
            <a:ext cx="6172200" cy="914400"/>
          </a:xfrm>
          <a:prstGeom prst="frame">
            <a:avLst>
              <a:gd name="adj1" fmla="val 10091"/>
            </a:avLst>
          </a:prstGeom>
          <a:solidFill>
            <a:srgbClr val="8450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2A8D335-AC64-CBA0-05A4-85E66BA2A74A}"/>
              </a:ext>
            </a:extLst>
          </p:cNvPr>
          <p:cNvSpPr/>
          <p:nvPr/>
        </p:nvSpPr>
        <p:spPr>
          <a:xfrm>
            <a:off x="188209" y="2260600"/>
            <a:ext cx="6172200" cy="838200"/>
          </a:xfrm>
          <a:prstGeom prst="frame">
            <a:avLst>
              <a:gd name="adj1" fmla="val 10091"/>
            </a:avLst>
          </a:prstGeom>
          <a:solidFill>
            <a:srgbClr val="8450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1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77800" y="1595496"/>
            <a:ext cx="7391400" cy="4674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800" dirty="0">
              <a:solidFill>
                <a:srgbClr val="15465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46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October 2022 DHHS Leadership met with members of The NASEM Committee on the Quality of Care in Nursing Homes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465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46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Heard directly from national leaders on findings and recommendations to improve care delivered in nursing homes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5465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546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Backdrop for OMS plan to reform payment for nursing homes and residential care facilities</a:t>
            </a:r>
          </a:p>
        </p:txBody>
      </p:sp>
      <p:pic>
        <p:nvPicPr>
          <p:cNvPr id="3" name="Picture 2" descr="A blue circle with two people in the middle&#10;&#10;Description automatically generated">
            <a:extLst>
              <a:ext uri="{FF2B5EF4-FFF2-40B4-BE49-F238E27FC236}">
                <a16:creationId xmlns:a16="http://schemas.microsoft.com/office/drawing/2014/main" id="{B2975DD7-5CC9-F437-155D-DD1F61DA0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260869"/>
            <a:ext cx="4876350" cy="4061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E060F-A9D1-D1F3-8E90-62517B0CE4AC}"/>
              </a:ext>
            </a:extLst>
          </p:cNvPr>
          <p:cNvSpPr txBox="1"/>
          <p:nvPr/>
        </p:nvSpPr>
        <p:spPr>
          <a:xfrm>
            <a:off x="558800" y="476966"/>
            <a:ext cx="800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5465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DHHS Activities to Improve Quality of Care Delivered in Nursing Homes</a:t>
            </a:r>
          </a:p>
        </p:txBody>
      </p:sp>
    </p:spTree>
    <p:extLst>
      <p:ext uri="{BB962C8B-B14F-4D97-AF65-F5344CB8AC3E}">
        <p14:creationId xmlns:p14="http://schemas.microsoft.com/office/powerpoint/2010/main" val="14098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C0BC3-B910-3D81-8892-9DEC49012D3B}"/>
              </a:ext>
            </a:extLst>
          </p:cNvPr>
          <p:cNvSpPr/>
          <p:nvPr/>
        </p:nvSpPr>
        <p:spPr>
          <a:xfrm>
            <a:off x="6807200" y="-1"/>
            <a:ext cx="6502398" cy="731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81" r="-7796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226F8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82600" y="533400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6223001" y="2286000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533397" y="1404259"/>
            <a:ext cx="5715001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www.movingforwardcoalition.org</a:t>
            </a:r>
          </a:p>
        </p:txBody>
      </p:sp>
    </p:spTree>
    <p:extLst>
      <p:ext uri="{BB962C8B-B14F-4D97-AF65-F5344CB8AC3E}">
        <p14:creationId xmlns:p14="http://schemas.microsoft.com/office/powerpoint/2010/main" val="559817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7035795" cy="7315201"/>
          </a:xfrm>
          <a:custGeom>
            <a:avLst/>
            <a:gdLst/>
            <a:ahLst/>
            <a:cxnLst/>
            <a:rect l="l" t="t" r="r" b="b"/>
            <a:pathLst>
              <a:path w="2592867" h="3948180">
                <a:moveTo>
                  <a:pt x="0" y="0"/>
                </a:moveTo>
                <a:lnTo>
                  <a:pt x="2592867" y="0"/>
                </a:lnTo>
                <a:lnTo>
                  <a:pt x="2592867" y="3948180"/>
                </a:lnTo>
                <a:lnTo>
                  <a:pt x="0" y="3948180"/>
                </a:lnTo>
                <a:close/>
              </a:path>
            </a:pathLst>
          </a:custGeom>
          <a:solidFill>
            <a:srgbClr val="226F8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82600" y="533400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6248398" y="41306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533397" y="1404259"/>
            <a:ext cx="5715001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Action Planning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C0BC3-B910-3D81-8892-9DEC49012D3B}"/>
              </a:ext>
            </a:extLst>
          </p:cNvPr>
          <p:cNvSpPr/>
          <p:nvPr/>
        </p:nvSpPr>
        <p:spPr>
          <a:xfrm>
            <a:off x="-127000" y="3200400"/>
            <a:ext cx="13131800" cy="41147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27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0200" y="296844"/>
            <a:ext cx="5715001" cy="621324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pPr>
              <a:lnSpc>
                <a:spcPts val="2319"/>
              </a:lnSpc>
            </a:pPr>
            <a:r>
              <a:rPr lang="en-US" sz="3200" dirty="0">
                <a:solidFill>
                  <a:srgbClr val="FFFFFF"/>
                </a:solidFill>
                <a:latin typeface="Nunito Sans Bold"/>
              </a:rPr>
              <a:t>The Moving Forward Coalition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636FC-E35C-2529-2F28-01DEB39BC723}"/>
              </a:ext>
            </a:extLst>
          </p:cNvPr>
          <p:cNvGrpSpPr/>
          <p:nvPr/>
        </p:nvGrpSpPr>
        <p:grpSpPr>
          <a:xfrm>
            <a:off x="4524735" y="1353446"/>
            <a:ext cx="1482367" cy="5910942"/>
            <a:chOff x="5761221" y="1393179"/>
            <a:chExt cx="1482367" cy="592202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646D5EE0-D21A-CF4F-F341-E4262A4CE6DE}"/>
                </a:ext>
              </a:extLst>
            </p:cNvPr>
            <p:cNvSpPr/>
            <p:nvPr/>
          </p:nvSpPr>
          <p:spPr>
            <a:xfrm>
              <a:off x="6502400" y="1834887"/>
              <a:ext cx="0" cy="5480314"/>
            </a:xfrm>
            <a:prstGeom prst="line">
              <a:avLst/>
            </a:prstGeom>
            <a:ln w="133350" cap="rnd">
              <a:solidFill>
                <a:srgbClr val="F1B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E1AA5181-5D7F-8F07-C428-849DFDEB2ED9}"/>
                </a:ext>
              </a:extLst>
            </p:cNvPr>
            <p:cNvGrpSpPr/>
            <p:nvPr/>
          </p:nvGrpSpPr>
          <p:grpSpPr>
            <a:xfrm>
              <a:off x="5761221" y="1393179"/>
              <a:ext cx="1482367" cy="1482367"/>
              <a:chOff x="0" y="0"/>
              <a:chExt cx="6350000" cy="635000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1BA8512-650C-D4D2-1D9C-1F2628D5C2D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1BFAC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90963FC9-878A-E168-6EBB-98233B0BE449}"/>
              </a:ext>
            </a:extLst>
          </p:cNvPr>
          <p:cNvSpPr txBox="1"/>
          <p:nvPr/>
        </p:nvSpPr>
        <p:spPr>
          <a:xfrm>
            <a:off x="442206" y="1447800"/>
            <a:ext cx="4521205" cy="707886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Nunito Sans Bold"/>
              </a:rPr>
              <a:t>Goal Committee One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28DA03F-3EC9-873D-C3A2-A16E711BE13F}"/>
              </a:ext>
            </a:extLst>
          </p:cNvPr>
          <p:cNvSpPr txBox="1"/>
          <p:nvPr/>
        </p:nvSpPr>
        <p:spPr>
          <a:xfrm>
            <a:off x="420859" y="3433177"/>
            <a:ext cx="4521205" cy="1015663"/>
          </a:xfrm>
          <a:prstGeom prst="rect">
            <a:avLst/>
          </a:prstGeom>
        </p:spPr>
        <p:txBody>
          <a:bodyPr wrap="square" lIns="0" tIns="182880" rIns="0" bIns="9144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What are your </a:t>
            </a:r>
            <a:r>
              <a:rPr lang="en-US" sz="2400" i="1" dirty="0">
                <a:solidFill>
                  <a:srgbClr val="FFFFFF"/>
                </a:solidFill>
                <a:latin typeface="Nunito Sans Bold"/>
              </a:rPr>
              <a:t>Goals, Preferences, and Priorities?</a:t>
            </a:r>
            <a:endParaRPr lang="en-US" sz="2400" dirty="0">
              <a:solidFill>
                <a:srgbClr val="FFFFFF"/>
              </a:solidFill>
              <a:latin typeface="Nunito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73E29-D0C8-B1DC-541A-39F8D631C52C}"/>
              </a:ext>
            </a:extLst>
          </p:cNvPr>
          <p:cNvSpPr txBox="1"/>
          <p:nvPr/>
        </p:nvSpPr>
        <p:spPr>
          <a:xfrm>
            <a:off x="6898392" y="1794328"/>
            <a:ext cx="5943596" cy="4483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receptive to residents’ individual wishes and willing to work with residents to make this happen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want to be able to make our own decisions about how we live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Deeply knowing the resident is vital to appreciating what is most meaningful for us</a:t>
            </a:r>
          </a:p>
        </p:txBody>
      </p:sp>
      <p:pic>
        <p:nvPicPr>
          <p:cNvPr id="12" name="Graphic 11" descr="Open quotation mark with solid fill">
            <a:extLst>
              <a:ext uri="{FF2B5EF4-FFF2-40B4-BE49-F238E27FC236}">
                <a16:creationId xmlns:a16="http://schemas.microsoft.com/office/drawing/2014/main" id="{83810395-0716-D8DD-E2DC-BDE51921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0692" y="109037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BAA6F3-6680-7F2D-63B7-23B7AD2E89F1}"/>
              </a:ext>
            </a:extLst>
          </p:cNvPr>
          <p:cNvSpPr txBox="1"/>
          <p:nvPr/>
        </p:nvSpPr>
        <p:spPr>
          <a:xfrm>
            <a:off x="330200" y="2458852"/>
            <a:ext cx="452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Nunito Sans Bold"/>
              </a:rPr>
              <a:t>Getting closer to meaningful person-centered care:</a:t>
            </a:r>
          </a:p>
        </p:txBody>
      </p:sp>
    </p:spTree>
    <p:extLst>
      <p:ext uri="{BB962C8B-B14F-4D97-AF65-F5344CB8AC3E}">
        <p14:creationId xmlns:p14="http://schemas.microsoft.com/office/powerpoint/2010/main" val="1237251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1324</Words>
  <Application>Microsoft Office PowerPoint</Application>
  <PresentationFormat>Custom</PresentationFormat>
  <Paragraphs>202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</vt:lpstr>
      <vt:lpstr>Wingdings</vt:lpstr>
      <vt:lpstr>Nunito Sans Bold</vt:lpstr>
      <vt:lpstr>Nunito Sans</vt:lpstr>
      <vt:lpstr>Courier New</vt:lpstr>
      <vt:lpstr>Helvetica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Good Idea Presentation (4:3)</dc:title>
  <dc:creator>Mary Lou Ciolfi</dc:creator>
  <cp:lastModifiedBy>Mary Lou Ciolfi</cp:lastModifiedBy>
  <cp:revision>5</cp:revision>
  <dcterms:created xsi:type="dcterms:W3CDTF">2006-08-16T00:00:00Z</dcterms:created>
  <dcterms:modified xsi:type="dcterms:W3CDTF">2024-05-01T16:26:13Z</dcterms:modified>
  <dc:identifier>DAGCrKBQJGg</dc:identifier>
</cp:coreProperties>
</file>